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aleway"/>
      <p:regular r:id="rId28"/>
      <p:bold r:id="rId29"/>
      <p:italic r:id="rId30"/>
      <p:boldItalic r:id="rId31"/>
    </p:embeddedFont>
    <p:embeddedFont>
      <p:font typeface="Roboto"/>
      <p:regular r:id="rId32"/>
      <p:bold r:id="rId33"/>
      <p:italic r:id="rId34"/>
      <p:boldItalic r:id="rId35"/>
    </p:embeddedFont>
    <p:embeddedFont>
      <p:font typeface="Playfair Display"/>
      <p:regular r:id="rId36"/>
      <p:bold r:id="rId37"/>
      <p:italic r:id="rId38"/>
      <p:boldItalic r:id="rId39"/>
    </p:embeddedFont>
    <p:embeddedFont>
      <p:font typeface="Lato"/>
      <p:regular r:id="rId40"/>
      <p:bold r:id="rId41"/>
      <p:italic r:id="rId42"/>
      <p:boldItalic r:id="rId43"/>
    </p:embeddedFont>
    <p:embeddedFont>
      <p:font typeface="Oswald"/>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67DD33F-3695-49D7-B5AB-058732CE6159}">
  <a:tblStyle styleId="{667DD33F-3695-49D7-B5AB-058732CE615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20" Type="http://schemas.openxmlformats.org/officeDocument/2006/relationships/slide" Target="slides/slide15.xml"/><Relationship Id="rId42" Type="http://schemas.openxmlformats.org/officeDocument/2006/relationships/font" Target="fonts/Lato-italic.fntdata"/><Relationship Id="rId41" Type="http://schemas.openxmlformats.org/officeDocument/2006/relationships/font" Target="fonts/Lato-bold.fntdata"/><Relationship Id="rId22" Type="http://schemas.openxmlformats.org/officeDocument/2006/relationships/slide" Target="slides/slide17.xml"/><Relationship Id="rId44" Type="http://schemas.openxmlformats.org/officeDocument/2006/relationships/font" Target="fonts/Oswald-regular.fntdata"/><Relationship Id="rId21" Type="http://schemas.openxmlformats.org/officeDocument/2006/relationships/slide" Target="slides/slide16.xml"/><Relationship Id="rId43" Type="http://schemas.openxmlformats.org/officeDocument/2006/relationships/font" Target="fonts/Lato-boldItalic.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Oswa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37" Type="http://schemas.openxmlformats.org/officeDocument/2006/relationships/font" Target="fonts/PlayfairDisplay-bold.fntdata"/><Relationship Id="rId14" Type="http://schemas.openxmlformats.org/officeDocument/2006/relationships/slide" Target="slides/slide9.xml"/><Relationship Id="rId36" Type="http://schemas.openxmlformats.org/officeDocument/2006/relationships/font" Target="fonts/PlayfairDisplay-regular.fntdata"/><Relationship Id="rId17" Type="http://schemas.openxmlformats.org/officeDocument/2006/relationships/slide" Target="slides/slide12.xml"/><Relationship Id="rId39" Type="http://schemas.openxmlformats.org/officeDocument/2006/relationships/font" Target="fonts/PlayfairDisplay-boldItalic.fntdata"/><Relationship Id="rId16" Type="http://schemas.openxmlformats.org/officeDocument/2006/relationships/slide" Target="slides/slide11.xml"/><Relationship Id="rId38" Type="http://schemas.openxmlformats.org/officeDocument/2006/relationships/font" Target="fonts/PlayfairDisplay-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c6f97216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c6f9721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c6f972163_0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6f97216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24bdae1076_0_10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4bdae107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24bdae1076_0_10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4bdae107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40b89ae9f9_2_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40b89ae9f9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40b89ae9f9_2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40b89ae9f9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c6f972163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6f97216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24bdae1076_0_1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4bdae107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24bdae1076_0_1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4bdae107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0b89ae9f9_2_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40b89ae9f9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24bdae1076_0_1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4bdae107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0b89ae9f9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0b89ae9f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24bdae1076_0_9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4bdae1076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Roboto"/>
                <a:ea typeface="Roboto"/>
                <a:cs typeface="Roboto"/>
                <a:sym typeface="Roboto"/>
              </a:rPr>
              <a:t>Teachers being allowed PD time to attend Read to Be Ready training was huge benefit to this year’s success.</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Lunch provided by both church sites each day</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Many families at Bloomingdale site began to eat lunch with their students as well, giving the teachers a chance to converse with them.</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One teacher taught at 2 site locations: main BGC and Colonial Heights. Was great to have her perspective on both locations, and she enjoyed getting a “2nd run” on each day’s activities.</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Collaboration with KCS to refer students back and forth to one another’s camps</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Benefit for families to have older students attend as well, and have care for ½ to full day, dependent on site</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One returning teacher from 2017 UWR and one returning teacher from 2017 KCS Read to Be Ready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c6f972163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c6f97216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24bdae1076_0_1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4bdae1076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c6f972163_0_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6f97216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Roboto"/>
                <a:ea typeface="Roboto"/>
                <a:cs typeface="Roboto"/>
                <a:sym typeface="Roboto"/>
              </a:rPr>
              <a:t>UWR Expanded to 4 site locations--Bloomingdale Baptist, Colonial Heights UMC, and 2 classrooms at Boys &amp; Girls Club’s Main location--with capacity to serve up to 60 students.</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Teachers were invited to participate in Read to Be Ready Training in Nashville with United WE READ. Five of the Seven teachers were able to attend along with United WE READ Manager and Boys &amp; Girls Club Education Director.</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Following Training, all 7 teachers met up to team-plan for the entire month. This allowed all four sites to have the same texts and programming.</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b="1" sz="1200">
              <a:solidFill>
                <a:schemeClr val="dk2"/>
              </a:solidFill>
              <a:latin typeface="Roboto"/>
              <a:ea typeface="Roboto"/>
              <a:cs typeface="Roboto"/>
              <a:sym typeface="Roboto"/>
            </a:endParaRPr>
          </a:p>
          <a:p>
            <a:pPr indent="0" lvl="0" marL="0" rtl="0" algn="l">
              <a:spcBef>
                <a:spcPts val="0"/>
              </a:spcBef>
              <a:spcAft>
                <a:spcPts val="0"/>
              </a:spcAft>
              <a:buNone/>
            </a:pPr>
            <a:r>
              <a:rPr b="1" lang="en" sz="1200">
                <a:solidFill>
                  <a:schemeClr val="dk2"/>
                </a:solidFill>
                <a:latin typeface="Roboto"/>
                <a:ea typeface="Roboto"/>
                <a:cs typeface="Roboto"/>
                <a:sym typeface="Roboto"/>
              </a:rPr>
              <a:t>All four weeks had an off-site field trip. Two classroom groups attended at a time, one AM and one PM.</a:t>
            </a:r>
            <a:endParaRPr b="1" sz="1200">
              <a:solidFill>
                <a:schemeClr val="dk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c6f972163_0_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c6f97216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24bdae1076_0_7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bdae107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0b89ae9f9_1_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0b89ae9f9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24bdae1076_0_8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4bdae107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0b89ae9f9_1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0b89ae9f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c6f972163_0_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c6f97216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rgbClr val="E3F1F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27.jpg"/><Relationship Id="rId5" Type="http://schemas.openxmlformats.org/officeDocument/2006/relationships/image" Target="../media/image22.jp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image" Target="../media/image36.jpg"/><Relationship Id="rId5"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7.jpg"/><Relationship Id="rId5"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30.jpg"/><Relationship Id="rId5"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1.jpg"/><Relationship Id="rId4" Type="http://schemas.openxmlformats.org/officeDocument/2006/relationships/image" Target="../media/image34.jpg"/><Relationship Id="rId5"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2.jpg"/><Relationship Id="rId4" Type="http://schemas.openxmlformats.org/officeDocument/2006/relationships/image" Target="../media/image8.jpg"/><Relationship Id="rId5"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5.jpg"/><Relationship Id="rId5"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28.jpg"/><Relationship Id="rId5"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3"/>
          <p:cNvSpPr txBox="1"/>
          <p:nvPr>
            <p:ph idx="4294967295" type="title"/>
          </p:nvPr>
        </p:nvSpPr>
        <p:spPr>
          <a:xfrm>
            <a:off x="7189250" y="1592800"/>
            <a:ext cx="1822200" cy="59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800">
                <a:solidFill>
                  <a:srgbClr val="EB5031"/>
                </a:solidFill>
                <a:latin typeface="Oswald"/>
                <a:ea typeface="Oswald"/>
                <a:cs typeface="Oswald"/>
                <a:sym typeface="Oswald"/>
              </a:rPr>
              <a:t>TO LEAD</a:t>
            </a:r>
            <a:endParaRPr sz="3800">
              <a:solidFill>
                <a:schemeClr val="accent1"/>
              </a:solidFill>
            </a:endParaRPr>
          </a:p>
        </p:txBody>
      </p:sp>
      <p:pic>
        <p:nvPicPr>
          <p:cNvPr id="87" name="Google Shape;87;p13"/>
          <p:cNvPicPr preferRelativeResize="0"/>
          <p:nvPr/>
        </p:nvPicPr>
        <p:blipFill rotWithShape="1">
          <a:blip r:embed="rId3">
            <a:alphaModFix/>
          </a:blip>
          <a:srcRect b="0" l="25712" r="25717" t="0"/>
          <a:stretch/>
        </p:blipFill>
        <p:spPr>
          <a:xfrm>
            <a:off x="76200" y="70650"/>
            <a:ext cx="1822199" cy="5002199"/>
          </a:xfrm>
          <a:prstGeom prst="rect">
            <a:avLst/>
          </a:prstGeom>
          <a:noFill/>
          <a:ln>
            <a:noFill/>
          </a:ln>
        </p:spPr>
      </p:pic>
      <p:pic>
        <p:nvPicPr>
          <p:cNvPr id="88" name="Google Shape;88;p13"/>
          <p:cNvPicPr preferRelativeResize="0"/>
          <p:nvPr/>
        </p:nvPicPr>
        <p:blipFill rotWithShape="1">
          <a:blip r:embed="rId4">
            <a:alphaModFix/>
          </a:blip>
          <a:srcRect b="0" l="31298" r="20132" t="0"/>
          <a:stretch/>
        </p:blipFill>
        <p:spPr>
          <a:xfrm>
            <a:off x="1939424" y="70650"/>
            <a:ext cx="1822203" cy="5002199"/>
          </a:xfrm>
          <a:prstGeom prst="rect">
            <a:avLst/>
          </a:prstGeom>
          <a:noFill/>
          <a:ln>
            <a:noFill/>
          </a:ln>
        </p:spPr>
      </p:pic>
      <p:pic>
        <p:nvPicPr>
          <p:cNvPr id="89" name="Google Shape;89;p13"/>
          <p:cNvPicPr preferRelativeResize="0"/>
          <p:nvPr/>
        </p:nvPicPr>
        <p:blipFill rotWithShape="1">
          <a:blip r:embed="rId5">
            <a:alphaModFix/>
          </a:blip>
          <a:srcRect b="0" l="25712" r="25717" t="0"/>
          <a:stretch/>
        </p:blipFill>
        <p:spPr>
          <a:xfrm>
            <a:off x="3802650" y="70650"/>
            <a:ext cx="1822199" cy="5002199"/>
          </a:xfrm>
          <a:prstGeom prst="rect">
            <a:avLst/>
          </a:prstGeom>
          <a:noFill/>
          <a:ln>
            <a:noFill/>
          </a:ln>
        </p:spPr>
      </p:pic>
      <p:pic>
        <p:nvPicPr>
          <p:cNvPr descr="UnitedWeRead_finalized438X110.png" id="90" name="Google Shape;90;p13"/>
          <p:cNvPicPr preferRelativeResize="0"/>
          <p:nvPr/>
        </p:nvPicPr>
        <p:blipFill>
          <a:blip r:embed="rId6">
            <a:alphaModFix/>
          </a:blip>
          <a:stretch>
            <a:fillRect/>
          </a:stretch>
        </p:blipFill>
        <p:spPr>
          <a:xfrm>
            <a:off x="5760050" y="663992"/>
            <a:ext cx="3251400" cy="816558"/>
          </a:xfrm>
          <a:prstGeom prst="rect">
            <a:avLst/>
          </a:prstGeom>
          <a:noFill/>
          <a:ln>
            <a:noFill/>
          </a:ln>
        </p:spPr>
      </p:pic>
      <p:sp>
        <p:nvSpPr>
          <p:cNvPr id="91" name="Google Shape;91;p13"/>
          <p:cNvSpPr txBox="1"/>
          <p:nvPr/>
        </p:nvSpPr>
        <p:spPr>
          <a:xfrm>
            <a:off x="5922525" y="2411025"/>
            <a:ext cx="3016200" cy="194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Roboto"/>
                <a:ea typeface="Roboto"/>
                <a:cs typeface="Roboto"/>
                <a:sym typeface="Roboto"/>
              </a:rPr>
              <a:t>June 4-28, 2018</a:t>
            </a:r>
            <a:endParaRPr sz="2400">
              <a:latin typeface="Roboto"/>
              <a:ea typeface="Roboto"/>
              <a:cs typeface="Roboto"/>
              <a:sym typeface="Roboto"/>
            </a:endParaRPr>
          </a:p>
          <a:p>
            <a:pPr indent="0" lvl="0" marL="0" rtl="0" algn="ctr">
              <a:lnSpc>
                <a:spcPct val="115000"/>
              </a:lnSpc>
              <a:spcBef>
                <a:spcPts val="0"/>
              </a:spcBef>
              <a:spcAft>
                <a:spcPts val="1600"/>
              </a:spcAft>
              <a:buNone/>
            </a:pPr>
            <a:r>
              <a:rPr lang="en" sz="1300">
                <a:latin typeface="Roboto"/>
                <a:ea typeface="Roboto"/>
                <a:cs typeface="Roboto"/>
                <a:sym typeface="Roboto"/>
              </a:rPr>
              <a:t>Boys &amp; Girls Club of Greater Kingsport • Bloomingdale Baptist Church • Colonial Heights United Methodist Church • Kingsport City Schools • Sullivan County Department of Education • United Way of Greater Kingsport</a:t>
            </a:r>
            <a:endParaRPr>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2"/>
          <p:cNvPicPr preferRelativeResize="0"/>
          <p:nvPr/>
        </p:nvPicPr>
        <p:blipFill rotWithShape="1">
          <a:blip r:embed="rId3">
            <a:alphaModFix/>
          </a:blip>
          <a:srcRect b="0" l="27813" r="27813" t="0"/>
          <a:stretch/>
        </p:blipFill>
        <p:spPr>
          <a:xfrm>
            <a:off x="82050" y="70650"/>
            <a:ext cx="2959498" cy="5002199"/>
          </a:xfrm>
          <a:prstGeom prst="rect">
            <a:avLst/>
          </a:prstGeom>
          <a:noFill/>
          <a:ln>
            <a:noFill/>
          </a:ln>
        </p:spPr>
      </p:pic>
      <p:pic>
        <p:nvPicPr>
          <p:cNvPr id="154" name="Google Shape;154;p22"/>
          <p:cNvPicPr preferRelativeResize="0"/>
          <p:nvPr/>
        </p:nvPicPr>
        <p:blipFill rotWithShape="1">
          <a:blip r:embed="rId4">
            <a:alphaModFix/>
          </a:blip>
          <a:srcRect b="461" l="29178" r="763" t="10728"/>
          <a:stretch/>
        </p:blipFill>
        <p:spPr>
          <a:xfrm>
            <a:off x="3092251" y="70650"/>
            <a:ext cx="2959503" cy="5002199"/>
          </a:xfrm>
          <a:prstGeom prst="rect">
            <a:avLst/>
          </a:prstGeom>
          <a:noFill/>
          <a:ln>
            <a:noFill/>
          </a:ln>
        </p:spPr>
      </p:pic>
      <p:pic>
        <p:nvPicPr>
          <p:cNvPr id="155" name="Google Shape;155;p22"/>
          <p:cNvPicPr preferRelativeResize="0"/>
          <p:nvPr/>
        </p:nvPicPr>
        <p:blipFill rotWithShape="1">
          <a:blip r:embed="rId5">
            <a:alphaModFix/>
          </a:blip>
          <a:srcRect b="0" l="18690" r="36936" t="0"/>
          <a:stretch/>
        </p:blipFill>
        <p:spPr>
          <a:xfrm>
            <a:off x="6102449" y="70650"/>
            <a:ext cx="2959498" cy="5002199"/>
          </a:xfrm>
          <a:prstGeom prst="rect">
            <a:avLst/>
          </a:prstGeom>
          <a:noFill/>
          <a:ln>
            <a:noFill/>
          </a:ln>
        </p:spPr>
      </p:pic>
      <p:sp>
        <p:nvSpPr>
          <p:cNvPr id="156" name="Google Shape;156;p22"/>
          <p:cNvSpPr txBox="1"/>
          <p:nvPr>
            <p:ph idx="4294967295" type="body"/>
          </p:nvPr>
        </p:nvSpPr>
        <p:spPr>
          <a:xfrm>
            <a:off x="1047775" y="3717975"/>
            <a:ext cx="3333600" cy="1148400"/>
          </a:xfrm>
          <a:prstGeom prst="rect">
            <a:avLst/>
          </a:prstGeom>
          <a:solidFill>
            <a:srgbClr val="E3F1FC"/>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latin typeface="Oswald"/>
                <a:ea typeface="Oswald"/>
                <a:cs typeface="Oswald"/>
                <a:sym typeface="Oswald"/>
              </a:rPr>
              <a:t>Week 2 Field Trip: Kingsport Chamber S.H.O.U.T. students &amp; Domtar</a:t>
            </a:r>
            <a:endParaRPr sz="1800">
              <a:latin typeface="Oswald"/>
              <a:ea typeface="Oswald"/>
              <a:cs typeface="Oswald"/>
              <a:sym typeface="Oswald"/>
            </a:endParaRPr>
          </a:p>
          <a:p>
            <a:pPr indent="0" lvl="0" marL="0" rtl="0" algn="l">
              <a:lnSpc>
                <a:spcPct val="100000"/>
              </a:lnSpc>
              <a:spcBef>
                <a:spcPts val="0"/>
              </a:spcBef>
              <a:spcAft>
                <a:spcPts val="0"/>
              </a:spcAft>
              <a:buNone/>
            </a:pPr>
            <a:r>
              <a:rPr lang="en" sz="1800">
                <a:latin typeface="Oswald"/>
                <a:ea typeface="Oswald"/>
                <a:cs typeface="Oswald"/>
                <a:sym typeface="Oswald"/>
              </a:rPr>
              <a:t>Community helper activities, partner reading, and carousel ride</a:t>
            </a:r>
            <a:endParaRPr sz="1800">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23"/>
          <p:cNvPicPr preferRelativeResize="0"/>
          <p:nvPr/>
        </p:nvPicPr>
        <p:blipFill rotWithShape="1">
          <a:blip r:embed="rId3">
            <a:alphaModFix/>
          </a:blip>
          <a:srcRect b="0" l="10554" r="10562" t="0"/>
          <a:stretch/>
        </p:blipFill>
        <p:spPr>
          <a:xfrm>
            <a:off x="82050" y="70650"/>
            <a:ext cx="2959500" cy="5002199"/>
          </a:xfrm>
          <a:prstGeom prst="rect">
            <a:avLst/>
          </a:prstGeom>
          <a:noFill/>
          <a:ln>
            <a:noFill/>
          </a:ln>
        </p:spPr>
      </p:pic>
      <p:pic>
        <p:nvPicPr>
          <p:cNvPr id="162" name="Google Shape;162;p23"/>
          <p:cNvPicPr preferRelativeResize="0"/>
          <p:nvPr/>
        </p:nvPicPr>
        <p:blipFill rotWithShape="1">
          <a:blip r:embed="rId4">
            <a:alphaModFix/>
          </a:blip>
          <a:srcRect b="8315" l="2346" r="6362" t="4886"/>
          <a:stretch/>
        </p:blipFill>
        <p:spPr>
          <a:xfrm>
            <a:off x="3092251" y="70650"/>
            <a:ext cx="2959502" cy="5002200"/>
          </a:xfrm>
          <a:prstGeom prst="rect">
            <a:avLst/>
          </a:prstGeom>
          <a:noFill/>
          <a:ln>
            <a:noFill/>
          </a:ln>
        </p:spPr>
      </p:pic>
      <p:pic>
        <p:nvPicPr>
          <p:cNvPr id="163" name="Google Shape;163;p23"/>
          <p:cNvPicPr preferRelativeResize="0"/>
          <p:nvPr/>
        </p:nvPicPr>
        <p:blipFill rotWithShape="1">
          <a:blip r:embed="rId5">
            <a:alphaModFix/>
          </a:blip>
          <a:srcRect b="0" l="10554" r="10562" t="0"/>
          <a:stretch/>
        </p:blipFill>
        <p:spPr>
          <a:xfrm>
            <a:off x="6102449" y="70650"/>
            <a:ext cx="2959500" cy="5002199"/>
          </a:xfrm>
          <a:prstGeom prst="rect">
            <a:avLst/>
          </a:prstGeom>
          <a:noFill/>
          <a:ln>
            <a:noFill/>
          </a:ln>
        </p:spPr>
      </p:pic>
      <p:sp>
        <p:nvSpPr>
          <p:cNvPr id="164" name="Google Shape;164;p23"/>
          <p:cNvSpPr txBox="1"/>
          <p:nvPr/>
        </p:nvSpPr>
        <p:spPr>
          <a:xfrm>
            <a:off x="1551550" y="3901875"/>
            <a:ext cx="1987800" cy="549900"/>
          </a:xfrm>
          <a:prstGeom prst="rect">
            <a:avLst/>
          </a:prstGeom>
          <a:solidFill>
            <a:srgbClr val="E3F1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Oswald"/>
                <a:ea typeface="Oswald"/>
                <a:cs typeface="Oswald"/>
                <a:sym typeface="Oswald"/>
              </a:rPr>
              <a:t>Week 3: Cooking</a:t>
            </a:r>
            <a:endParaRPr sz="2200">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id="169" name="Google Shape;169;p24"/>
          <p:cNvPicPr preferRelativeResize="0"/>
          <p:nvPr/>
        </p:nvPicPr>
        <p:blipFill rotWithShape="1">
          <a:blip r:embed="rId3">
            <a:alphaModFix/>
          </a:blip>
          <a:srcRect b="0" l="10554" r="10562" t="0"/>
          <a:stretch/>
        </p:blipFill>
        <p:spPr>
          <a:xfrm>
            <a:off x="82050" y="70650"/>
            <a:ext cx="2959500" cy="5002199"/>
          </a:xfrm>
          <a:prstGeom prst="rect">
            <a:avLst/>
          </a:prstGeom>
          <a:noFill/>
          <a:ln>
            <a:noFill/>
          </a:ln>
        </p:spPr>
      </p:pic>
      <p:pic>
        <p:nvPicPr>
          <p:cNvPr id="170" name="Google Shape;170;p24"/>
          <p:cNvPicPr preferRelativeResize="0"/>
          <p:nvPr/>
        </p:nvPicPr>
        <p:blipFill rotWithShape="1">
          <a:blip r:embed="rId4">
            <a:alphaModFix/>
          </a:blip>
          <a:srcRect b="0" l="23251" r="32374" t="0"/>
          <a:stretch/>
        </p:blipFill>
        <p:spPr>
          <a:xfrm>
            <a:off x="3092251" y="70650"/>
            <a:ext cx="2959503" cy="5002199"/>
          </a:xfrm>
          <a:prstGeom prst="rect">
            <a:avLst/>
          </a:prstGeom>
          <a:noFill/>
          <a:ln>
            <a:noFill/>
          </a:ln>
        </p:spPr>
      </p:pic>
      <p:pic>
        <p:nvPicPr>
          <p:cNvPr id="171" name="Google Shape;171;p24"/>
          <p:cNvPicPr preferRelativeResize="0"/>
          <p:nvPr/>
        </p:nvPicPr>
        <p:blipFill rotWithShape="1">
          <a:blip r:embed="rId5">
            <a:alphaModFix/>
          </a:blip>
          <a:srcRect b="0" l="418" r="20698" t="0"/>
          <a:stretch/>
        </p:blipFill>
        <p:spPr>
          <a:xfrm>
            <a:off x="6102449" y="70650"/>
            <a:ext cx="2959500" cy="5002199"/>
          </a:xfrm>
          <a:prstGeom prst="rect">
            <a:avLst/>
          </a:prstGeom>
          <a:noFill/>
          <a:ln>
            <a:noFill/>
          </a:ln>
        </p:spPr>
      </p:pic>
      <p:sp>
        <p:nvSpPr>
          <p:cNvPr id="172" name="Google Shape;172;p24"/>
          <p:cNvSpPr txBox="1"/>
          <p:nvPr/>
        </p:nvSpPr>
        <p:spPr>
          <a:xfrm>
            <a:off x="1209225" y="4113500"/>
            <a:ext cx="5500200" cy="846900"/>
          </a:xfrm>
          <a:prstGeom prst="rect">
            <a:avLst/>
          </a:prstGeom>
          <a:solidFill>
            <a:srgbClr val="E3F1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Oswald"/>
                <a:ea typeface="Oswald"/>
                <a:cs typeface="Oswald"/>
                <a:sym typeface="Oswald"/>
              </a:rPr>
              <a:t>Week 3 Field Trip: Meadowview Marriott Hotel</a:t>
            </a:r>
            <a:endParaRPr sz="2200">
              <a:latin typeface="Oswald"/>
              <a:ea typeface="Oswald"/>
              <a:cs typeface="Oswald"/>
              <a:sym typeface="Oswald"/>
            </a:endParaRPr>
          </a:p>
          <a:p>
            <a:pPr indent="0" lvl="0" marL="0" rtl="0" algn="l">
              <a:spcBef>
                <a:spcPts val="0"/>
              </a:spcBef>
              <a:spcAft>
                <a:spcPts val="0"/>
              </a:spcAft>
              <a:buNone/>
            </a:pPr>
            <a:r>
              <a:rPr lang="en" sz="2200">
                <a:latin typeface="Oswald"/>
                <a:ea typeface="Oswald"/>
                <a:cs typeface="Oswald"/>
                <a:sym typeface="Oswald"/>
              </a:rPr>
              <a:t>Recipe / kitchen rules, cake decorating, &amp; hotel tour</a:t>
            </a:r>
            <a:endParaRPr sz="2200">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25"/>
          <p:cNvPicPr preferRelativeResize="0"/>
          <p:nvPr/>
        </p:nvPicPr>
        <p:blipFill rotWithShape="1">
          <a:blip r:embed="rId3">
            <a:alphaModFix/>
          </a:blip>
          <a:srcRect b="0" l="20740" r="23431" t="0"/>
          <a:stretch/>
        </p:blipFill>
        <p:spPr>
          <a:xfrm>
            <a:off x="76201" y="76200"/>
            <a:ext cx="4964424" cy="5001826"/>
          </a:xfrm>
          <a:prstGeom prst="rect">
            <a:avLst/>
          </a:prstGeom>
          <a:noFill/>
          <a:ln>
            <a:noFill/>
          </a:ln>
        </p:spPr>
      </p:pic>
      <p:pic>
        <p:nvPicPr>
          <p:cNvPr id="178" name="Google Shape;178;p25"/>
          <p:cNvPicPr preferRelativeResize="0"/>
          <p:nvPr/>
        </p:nvPicPr>
        <p:blipFill rotWithShape="1">
          <a:blip r:embed="rId4">
            <a:alphaModFix/>
          </a:blip>
          <a:srcRect b="0" l="31910" r="8653" t="0"/>
          <a:stretch/>
        </p:blipFill>
        <p:spPr>
          <a:xfrm>
            <a:off x="5092075" y="70650"/>
            <a:ext cx="3964027" cy="5002199"/>
          </a:xfrm>
          <a:prstGeom prst="rect">
            <a:avLst/>
          </a:prstGeom>
          <a:noFill/>
          <a:ln>
            <a:noFill/>
          </a:ln>
        </p:spPr>
      </p:pic>
      <p:sp>
        <p:nvSpPr>
          <p:cNvPr id="179" name="Google Shape;179;p25"/>
          <p:cNvSpPr txBox="1"/>
          <p:nvPr/>
        </p:nvSpPr>
        <p:spPr>
          <a:xfrm>
            <a:off x="3281750" y="379000"/>
            <a:ext cx="3126900" cy="549900"/>
          </a:xfrm>
          <a:prstGeom prst="rect">
            <a:avLst/>
          </a:prstGeom>
          <a:solidFill>
            <a:srgbClr val="E3F1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Oswald"/>
                <a:ea typeface="Oswald"/>
                <a:cs typeface="Oswald"/>
                <a:sym typeface="Oswald"/>
              </a:rPr>
              <a:t>Week 4: Animals &amp; The Farm</a:t>
            </a:r>
            <a:endParaRPr sz="2200">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id="184" name="Google Shape;184;p26"/>
          <p:cNvPicPr preferRelativeResize="0"/>
          <p:nvPr/>
        </p:nvPicPr>
        <p:blipFill rotWithShape="1">
          <a:blip r:embed="rId3">
            <a:alphaModFix/>
          </a:blip>
          <a:srcRect b="12501" l="0" r="0" t="12501"/>
          <a:stretch/>
        </p:blipFill>
        <p:spPr>
          <a:xfrm>
            <a:off x="-200" y="0"/>
            <a:ext cx="9144402" cy="5143500"/>
          </a:xfrm>
          <a:prstGeom prst="rect">
            <a:avLst/>
          </a:prstGeom>
          <a:noFill/>
          <a:ln>
            <a:noFill/>
          </a:ln>
        </p:spPr>
      </p:pic>
      <p:sp>
        <p:nvSpPr>
          <p:cNvPr id="185" name="Google Shape;185;p26"/>
          <p:cNvSpPr txBox="1"/>
          <p:nvPr>
            <p:ph idx="4294967295" type="body"/>
          </p:nvPr>
        </p:nvSpPr>
        <p:spPr>
          <a:xfrm>
            <a:off x="5019675" y="3266475"/>
            <a:ext cx="3567600" cy="1148400"/>
          </a:xfrm>
          <a:prstGeom prst="rect">
            <a:avLst/>
          </a:prstGeom>
          <a:solidFill>
            <a:srgbClr val="E3F1FC"/>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latin typeface="Oswald"/>
                <a:ea typeface="Oswald"/>
                <a:cs typeface="Oswald"/>
                <a:sym typeface="Oswald"/>
              </a:rPr>
              <a:t>Week 4 Field Trip: United WE READ’s Summer Book Club Celebration (“Summer on the Farm” Field Day)</a:t>
            </a:r>
            <a:endParaRPr sz="1800">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Google Shape;190;p27"/>
          <p:cNvPicPr preferRelativeResize="0"/>
          <p:nvPr/>
        </p:nvPicPr>
        <p:blipFill rotWithShape="1">
          <a:blip r:embed="rId3">
            <a:alphaModFix/>
          </a:blip>
          <a:srcRect b="0" l="21551" r="15467" t="0"/>
          <a:stretch/>
        </p:blipFill>
        <p:spPr>
          <a:xfrm>
            <a:off x="76200" y="76200"/>
            <a:ext cx="2959498" cy="3524248"/>
          </a:xfrm>
          <a:prstGeom prst="rect">
            <a:avLst/>
          </a:prstGeom>
          <a:noFill/>
          <a:ln>
            <a:noFill/>
          </a:ln>
        </p:spPr>
      </p:pic>
      <p:pic>
        <p:nvPicPr>
          <p:cNvPr id="191" name="Google Shape;191;p27"/>
          <p:cNvPicPr preferRelativeResize="0"/>
          <p:nvPr/>
        </p:nvPicPr>
        <p:blipFill rotWithShape="1">
          <a:blip r:embed="rId4">
            <a:alphaModFix/>
          </a:blip>
          <a:srcRect b="0" l="6250" r="3951" t="0"/>
          <a:stretch/>
        </p:blipFill>
        <p:spPr>
          <a:xfrm>
            <a:off x="3092250" y="76200"/>
            <a:ext cx="5969705" cy="4985745"/>
          </a:xfrm>
          <a:prstGeom prst="rect">
            <a:avLst/>
          </a:prstGeom>
          <a:noFill/>
          <a:ln>
            <a:noFill/>
          </a:ln>
        </p:spPr>
      </p:pic>
      <p:sp>
        <p:nvSpPr>
          <p:cNvPr id="192" name="Google Shape;192;p27"/>
          <p:cNvSpPr txBox="1"/>
          <p:nvPr/>
        </p:nvSpPr>
        <p:spPr>
          <a:xfrm>
            <a:off x="76200" y="3600450"/>
            <a:ext cx="2959500" cy="14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Roboto"/>
                <a:ea typeface="Roboto"/>
                <a:cs typeface="Roboto"/>
                <a:sym typeface="Roboto"/>
              </a:rPr>
              <a:t>Students took home between 10-20 books each for their personal libraries, the majority of which were student choice, as well as other school supplies and materials from United WE READ.</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196" name="Shape 196"/>
        <p:cNvGrpSpPr/>
        <p:nvPr/>
      </p:nvGrpSpPr>
      <p:grpSpPr>
        <a:xfrm>
          <a:off x="0" y="0"/>
          <a:ext cx="0" cy="0"/>
          <a:chOff x="0" y="0"/>
          <a:chExt cx="0" cy="0"/>
        </a:xfrm>
      </p:grpSpPr>
      <p:sp>
        <p:nvSpPr>
          <p:cNvPr id="197" name="Google Shape;197;p28"/>
          <p:cNvSpPr txBox="1"/>
          <p:nvPr>
            <p:ph type="title"/>
          </p:nvPr>
        </p:nvSpPr>
        <p:spPr>
          <a:xfrm>
            <a:off x="533000" y="552950"/>
            <a:ext cx="6432300" cy="94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00"/>
                </a:solidFill>
                <a:latin typeface="Oswald"/>
                <a:ea typeface="Oswald"/>
                <a:cs typeface="Oswald"/>
                <a:sym typeface="Oswald"/>
              </a:rPr>
              <a:t>Student Improvement:</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500"/>
          </a:p>
        </p:txBody>
      </p:sp>
      <p:pic>
        <p:nvPicPr>
          <p:cNvPr descr="Print" id="198" name="Google Shape;198;p28"/>
          <p:cNvPicPr preferRelativeResize="0"/>
          <p:nvPr/>
        </p:nvPicPr>
        <p:blipFill>
          <a:blip r:embed="rId3">
            <a:alphaModFix/>
          </a:blip>
          <a:stretch>
            <a:fillRect/>
          </a:stretch>
        </p:blipFill>
        <p:spPr>
          <a:xfrm>
            <a:off x="8029925" y="180525"/>
            <a:ext cx="947000" cy="706325"/>
          </a:xfrm>
          <a:prstGeom prst="rect">
            <a:avLst/>
          </a:prstGeom>
          <a:noFill/>
          <a:ln>
            <a:noFill/>
          </a:ln>
        </p:spPr>
      </p:pic>
      <p:sp>
        <p:nvSpPr>
          <p:cNvPr id="199" name="Google Shape;199;p28"/>
          <p:cNvSpPr txBox="1"/>
          <p:nvPr/>
        </p:nvSpPr>
        <p:spPr>
          <a:xfrm>
            <a:off x="660800" y="4080875"/>
            <a:ext cx="1035900" cy="240300"/>
          </a:xfrm>
          <a:prstGeom prst="rect">
            <a:avLst/>
          </a:prstGeom>
          <a:solidFill>
            <a:srgbClr val="E3F1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28"/>
          <p:cNvPicPr preferRelativeResize="0"/>
          <p:nvPr/>
        </p:nvPicPr>
        <p:blipFill>
          <a:blip r:embed="rId4">
            <a:alphaModFix/>
          </a:blip>
          <a:stretch>
            <a:fillRect/>
          </a:stretch>
        </p:blipFill>
        <p:spPr>
          <a:xfrm>
            <a:off x="753903" y="1295800"/>
            <a:ext cx="6211397" cy="3489550"/>
          </a:xfrm>
          <a:prstGeom prst="rect">
            <a:avLst/>
          </a:prstGeom>
          <a:noFill/>
          <a:ln>
            <a:noFill/>
          </a:ln>
        </p:spPr>
      </p:pic>
      <p:sp>
        <p:nvSpPr>
          <p:cNvPr id="201" name="Google Shape;201;p28"/>
          <p:cNvSpPr txBox="1"/>
          <p:nvPr/>
        </p:nvSpPr>
        <p:spPr>
          <a:xfrm>
            <a:off x="6965300" y="1625350"/>
            <a:ext cx="1594500" cy="339600"/>
          </a:xfrm>
          <a:prstGeom prst="rect">
            <a:avLst/>
          </a:prstGeom>
          <a:solidFill>
            <a:srgbClr val="B6D7A8"/>
          </a:solidFill>
          <a:ln>
            <a:noFill/>
          </a:ln>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15%</a:t>
            </a:r>
            <a:endParaRPr sz="1800"/>
          </a:p>
        </p:txBody>
      </p:sp>
      <p:sp>
        <p:nvSpPr>
          <p:cNvPr id="202" name="Google Shape;202;p28"/>
          <p:cNvSpPr txBox="1"/>
          <p:nvPr/>
        </p:nvSpPr>
        <p:spPr>
          <a:xfrm>
            <a:off x="6965300" y="1964950"/>
            <a:ext cx="1594500" cy="339600"/>
          </a:xfrm>
          <a:prstGeom prst="rect">
            <a:avLst/>
          </a:prstGeom>
          <a:solidFill>
            <a:srgbClr val="B6D7A8"/>
          </a:solidFill>
          <a:ln>
            <a:noFill/>
          </a:ln>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18%</a:t>
            </a:r>
            <a:endParaRPr sz="1800"/>
          </a:p>
        </p:txBody>
      </p:sp>
      <p:sp>
        <p:nvSpPr>
          <p:cNvPr id="203" name="Google Shape;203;p28"/>
          <p:cNvSpPr txBox="1"/>
          <p:nvPr/>
        </p:nvSpPr>
        <p:spPr>
          <a:xfrm>
            <a:off x="6965300" y="3382650"/>
            <a:ext cx="1594500" cy="339600"/>
          </a:xfrm>
          <a:prstGeom prst="rect">
            <a:avLst/>
          </a:prstGeom>
          <a:solidFill>
            <a:srgbClr val="B6D7A8"/>
          </a:solidFill>
          <a:ln>
            <a:noFill/>
          </a:ln>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5%</a:t>
            </a:r>
            <a:endParaRPr sz="1800"/>
          </a:p>
        </p:txBody>
      </p:sp>
      <p:sp>
        <p:nvSpPr>
          <p:cNvPr id="204" name="Google Shape;204;p28"/>
          <p:cNvSpPr txBox="1"/>
          <p:nvPr/>
        </p:nvSpPr>
        <p:spPr>
          <a:xfrm>
            <a:off x="6965300" y="3722250"/>
            <a:ext cx="1594500" cy="339600"/>
          </a:xfrm>
          <a:prstGeom prst="rect">
            <a:avLst/>
          </a:prstGeom>
          <a:solidFill>
            <a:srgbClr val="B6D7A8"/>
          </a:solidFill>
          <a:ln>
            <a:noFill/>
          </a:ln>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5</a:t>
            </a:r>
            <a:r>
              <a:rPr lang="en" sz="1800"/>
              <a:t>%</a:t>
            </a:r>
            <a:endParaRPr sz="1800"/>
          </a:p>
        </p:txBody>
      </p:sp>
      <p:sp>
        <p:nvSpPr>
          <p:cNvPr id="205" name="Google Shape;205;p28"/>
          <p:cNvSpPr txBox="1"/>
          <p:nvPr/>
        </p:nvSpPr>
        <p:spPr>
          <a:xfrm>
            <a:off x="6965300" y="4080875"/>
            <a:ext cx="1594500" cy="339600"/>
          </a:xfrm>
          <a:prstGeom prst="rect">
            <a:avLst/>
          </a:prstGeom>
          <a:solidFill>
            <a:srgbClr val="B6D7A8"/>
          </a:solidFill>
          <a:ln>
            <a:noFill/>
          </a:ln>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4</a:t>
            </a:r>
            <a:r>
              <a:rPr lang="en" sz="1800"/>
              <a:t>%</a:t>
            </a:r>
            <a:endParaRPr sz="1800"/>
          </a:p>
        </p:txBody>
      </p:sp>
      <p:sp>
        <p:nvSpPr>
          <p:cNvPr id="206" name="Google Shape;206;p28"/>
          <p:cNvSpPr txBox="1"/>
          <p:nvPr/>
        </p:nvSpPr>
        <p:spPr>
          <a:xfrm>
            <a:off x="6965300" y="4439500"/>
            <a:ext cx="1594500" cy="339600"/>
          </a:xfrm>
          <a:prstGeom prst="rect">
            <a:avLst/>
          </a:prstGeom>
          <a:solidFill>
            <a:srgbClr val="B6D7A8"/>
          </a:solidFill>
          <a:ln>
            <a:noFill/>
          </a:ln>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8</a:t>
            </a:r>
            <a:r>
              <a:rPr lang="en" sz="1800"/>
              <a:t>%</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210" name="Shape 210"/>
        <p:cNvGrpSpPr/>
        <p:nvPr/>
      </p:nvGrpSpPr>
      <p:grpSpPr>
        <a:xfrm>
          <a:off x="0" y="0"/>
          <a:ext cx="0" cy="0"/>
          <a:chOff x="0" y="0"/>
          <a:chExt cx="0" cy="0"/>
        </a:xfrm>
      </p:grpSpPr>
      <p:sp>
        <p:nvSpPr>
          <p:cNvPr id="211" name="Google Shape;211;p29"/>
          <p:cNvSpPr txBox="1"/>
          <p:nvPr>
            <p:ph type="title"/>
          </p:nvPr>
        </p:nvSpPr>
        <p:spPr>
          <a:xfrm>
            <a:off x="799200" y="670650"/>
            <a:ext cx="8344800" cy="94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00"/>
                </a:solidFill>
                <a:latin typeface="Oswald"/>
                <a:ea typeface="Oswald"/>
                <a:cs typeface="Oswald"/>
                <a:sym typeface="Oswald"/>
              </a:rPr>
              <a:t>Student Improvement-Motivation Survey</a:t>
            </a:r>
            <a:r>
              <a:rPr lang="en">
                <a:latin typeface="Oswald"/>
                <a:ea typeface="Oswald"/>
                <a:cs typeface="Oswald"/>
                <a:sym typeface="Oswald"/>
              </a:rPr>
              <a:t> </a:t>
            </a:r>
            <a:endParaRPr>
              <a:latin typeface="Oswald"/>
              <a:ea typeface="Oswald"/>
              <a:cs typeface="Oswald"/>
              <a:sym typeface="Oswald"/>
            </a:endParaRPr>
          </a:p>
          <a:p>
            <a:pPr indent="0" lvl="0" marL="0" rtl="0" algn="l">
              <a:spcBef>
                <a:spcPts val="0"/>
              </a:spcBef>
              <a:spcAft>
                <a:spcPts val="0"/>
              </a:spcAft>
              <a:buNone/>
            </a:pPr>
            <a:r>
              <a:t/>
            </a:r>
            <a:endParaRPr sz="2400">
              <a:solidFill>
                <a:srgbClr val="000000"/>
              </a:solidFill>
              <a:latin typeface="Roboto"/>
              <a:ea typeface="Roboto"/>
              <a:cs typeface="Roboto"/>
              <a:sym typeface="Roboto"/>
            </a:endParaRPr>
          </a:p>
          <a:p>
            <a:pPr indent="0" lvl="0" marL="0" rtl="0" algn="l">
              <a:spcBef>
                <a:spcPts val="0"/>
              </a:spcBef>
              <a:spcAft>
                <a:spcPts val="0"/>
              </a:spcAft>
              <a:buNone/>
            </a:pPr>
            <a:r>
              <a:rPr lang="en" sz="2400">
                <a:solidFill>
                  <a:srgbClr val="000000"/>
                </a:solidFill>
                <a:latin typeface="Roboto"/>
                <a:ea typeface="Roboto"/>
                <a:cs typeface="Roboto"/>
                <a:sym typeface="Roboto"/>
              </a:rPr>
              <a:t>What’s hard about reading?</a:t>
            </a:r>
            <a:endParaRPr sz="2400">
              <a:solidFill>
                <a:srgbClr val="000000"/>
              </a:solidFill>
              <a:latin typeface="Roboto"/>
              <a:ea typeface="Roboto"/>
              <a:cs typeface="Roboto"/>
              <a:sym typeface="Roboto"/>
            </a:endParaRPr>
          </a:p>
          <a:p>
            <a:pPr indent="0" lvl="0" marL="0" rtl="0" algn="l">
              <a:spcBef>
                <a:spcPts val="0"/>
              </a:spcBef>
              <a:spcAft>
                <a:spcPts val="0"/>
              </a:spcAft>
              <a:buNone/>
            </a:pPr>
            <a:r>
              <a:rPr lang="en" sz="2400">
                <a:solidFill>
                  <a:srgbClr val="000000"/>
                </a:solidFill>
                <a:latin typeface="Roboto"/>
                <a:ea typeface="Roboto"/>
                <a:cs typeface="Roboto"/>
                <a:sym typeface="Roboto"/>
              </a:rPr>
              <a:t>PRE							POST</a:t>
            </a:r>
            <a:endParaRPr sz="2400">
              <a:solidFill>
                <a:srgbClr val="000000"/>
              </a:solidFill>
              <a:latin typeface="Roboto"/>
              <a:ea typeface="Roboto"/>
              <a:cs typeface="Roboto"/>
              <a:sym typeface="Roboto"/>
            </a:endParaRPr>
          </a:p>
          <a:p>
            <a:pPr indent="0" lvl="0" marL="0" rtl="0" algn="l">
              <a:spcBef>
                <a:spcPts val="0"/>
              </a:spcBef>
              <a:spcAft>
                <a:spcPts val="0"/>
              </a:spcAft>
              <a:buNone/>
            </a:pPr>
            <a:r>
              <a:t/>
            </a:r>
            <a:endParaRPr sz="2500"/>
          </a:p>
        </p:txBody>
      </p:sp>
      <p:pic>
        <p:nvPicPr>
          <p:cNvPr descr="Print" id="212" name="Google Shape;212;p29"/>
          <p:cNvPicPr preferRelativeResize="0"/>
          <p:nvPr/>
        </p:nvPicPr>
        <p:blipFill>
          <a:blip r:embed="rId3">
            <a:alphaModFix/>
          </a:blip>
          <a:stretch>
            <a:fillRect/>
          </a:stretch>
        </p:blipFill>
        <p:spPr>
          <a:xfrm>
            <a:off x="8081375" y="4321100"/>
            <a:ext cx="947000" cy="706325"/>
          </a:xfrm>
          <a:prstGeom prst="rect">
            <a:avLst/>
          </a:prstGeom>
          <a:noFill/>
          <a:ln>
            <a:noFill/>
          </a:ln>
        </p:spPr>
      </p:pic>
      <p:sp>
        <p:nvSpPr>
          <p:cNvPr id="213" name="Google Shape;213;p29"/>
          <p:cNvSpPr txBox="1"/>
          <p:nvPr/>
        </p:nvSpPr>
        <p:spPr>
          <a:xfrm>
            <a:off x="660800" y="4080875"/>
            <a:ext cx="1035900" cy="240300"/>
          </a:xfrm>
          <a:prstGeom prst="rect">
            <a:avLst/>
          </a:prstGeom>
          <a:solidFill>
            <a:srgbClr val="E3F1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14" name="Google Shape;214;p29"/>
          <p:cNvGraphicFramePr/>
          <p:nvPr/>
        </p:nvGraphicFramePr>
        <p:xfrm>
          <a:off x="952500" y="1835275"/>
          <a:ext cx="3000000" cy="3000000"/>
        </p:xfrm>
        <a:graphic>
          <a:graphicData uri="http://schemas.openxmlformats.org/drawingml/2006/table">
            <a:tbl>
              <a:tblPr>
                <a:noFill/>
                <a:tableStyleId>{667DD33F-3695-49D7-B5AB-058732CE6159}</a:tableStyleId>
              </a:tblPr>
              <a:tblGrid>
                <a:gridCol w="3619500"/>
                <a:gridCol w="3619500"/>
              </a:tblGrid>
              <a:tr h="381000">
                <a:tc>
                  <a:txBody>
                    <a:bodyPr>
                      <a:noAutofit/>
                    </a:bodyPr>
                    <a:lstStyle/>
                    <a:p>
                      <a:pPr indent="0" lvl="0" marL="0" rtl="0" algn="l">
                        <a:spcBef>
                          <a:spcPts val="0"/>
                        </a:spcBef>
                        <a:spcAft>
                          <a:spcPts val="0"/>
                        </a:spcAft>
                        <a:buNone/>
                      </a:pPr>
                      <a:r>
                        <a:rPr lang="en"/>
                        <a:t>When the pictures are wrong</a:t>
                      </a:r>
                      <a:endParaRPr/>
                    </a:p>
                  </a:txBody>
                  <a:tcPr marT="91425" marB="91425" marR="91425" marL="91425"/>
                </a:tc>
                <a:tc>
                  <a:txBody>
                    <a:bodyPr>
                      <a:noAutofit/>
                    </a:bodyPr>
                    <a:lstStyle/>
                    <a:p>
                      <a:pPr indent="0" lvl="0" marL="0" rtl="0" algn="l">
                        <a:spcBef>
                          <a:spcPts val="0"/>
                        </a:spcBef>
                        <a:spcAft>
                          <a:spcPts val="0"/>
                        </a:spcAft>
                        <a:buNone/>
                      </a:pPr>
                      <a:r>
                        <a:rPr lang="en"/>
                        <a:t>Nothing!</a:t>
                      </a:r>
                      <a:endParaRPr/>
                    </a:p>
                  </a:txBody>
                  <a:tcPr marT="91425" marB="91425" marR="91425" marL="91425"/>
                </a:tc>
              </a:tr>
              <a:tr h="381000">
                <a:tc>
                  <a:txBody>
                    <a:bodyPr>
                      <a:noAutofit/>
                    </a:bodyPr>
                    <a:lstStyle/>
                    <a:p>
                      <a:pPr indent="0" lvl="0" marL="0" rtl="0" algn="l">
                        <a:spcBef>
                          <a:spcPts val="0"/>
                        </a:spcBef>
                        <a:spcAft>
                          <a:spcPts val="0"/>
                        </a:spcAft>
                        <a:buNone/>
                      </a:pPr>
                      <a:r>
                        <a:rPr lang="en"/>
                        <a:t>I don’t want to! It’s hard!</a:t>
                      </a:r>
                      <a:endParaRPr/>
                    </a:p>
                  </a:txBody>
                  <a:tcPr marT="91425" marB="91425" marR="91425" marL="91425"/>
                </a:tc>
                <a:tc>
                  <a:txBody>
                    <a:bodyPr>
                      <a:noAutofit/>
                    </a:bodyPr>
                    <a:lstStyle/>
                    <a:p>
                      <a:pPr indent="0" lvl="0" marL="0" rtl="0" algn="l">
                        <a:spcBef>
                          <a:spcPts val="0"/>
                        </a:spcBef>
                        <a:spcAft>
                          <a:spcPts val="0"/>
                        </a:spcAft>
                        <a:buNone/>
                      </a:pPr>
                      <a:r>
                        <a:rPr lang="en"/>
                        <a:t>Can’t tell the big words</a:t>
                      </a:r>
                      <a:endParaRPr/>
                    </a:p>
                  </a:txBody>
                  <a:tcPr marT="91425" marB="91425" marR="91425" marL="91425"/>
                </a:tc>
              </a:tr>
              <a:tr h="381000">
                <a:tc>
                  <a:txBody>
                    <a:bodyPr>
                      <a:noAutofit/>
                    </a:bodyPr>
                    <a:lstStyle/>
                    <a:p>
                      <a:pPr indent="0" lvl="0" marL="0" rtl="0" algn="l">
                        <a:spcBef>
                          <a:spcPts val="0"/>
                        </a:spcBef>
                        <a:spcAft>
                          <a:spcPts val="0"/>
                        </a:spcAft>
                        <a:buNone/>
                      </a:pPr>
                      <a:r>
                        <a:rPr lang="en"/>
                        <a:t>I don’t know</a:t>
                      </a:r>
                      <a:endParaRPr/>
                    </a:p>
                  </a:txBody>
                  <a:tcPr marT="91425" marB="91425" marR="91425" marL="91425"/>
                </a:tc>
                <a:tc>
                  <a:txBody>
                    <a:bodyPr>
                      <a:noAutofit/>
                    </a:bodyPr>
                    <a:lstStyle/>
                    <a:p>
                      <a:pPr indent="0" lvl="0" marL="0" rtl="0" algn="l">
                        <a:spcBef>
                          <a:spcPts val="0"/>
                        </a:spcBef>
                        <a:spcAft>
                          <a:spcPts val="0"/>
                        </a:spcAft>
                        <a:buNone/>
                      </a:pPr>
                      <a:r>
                        <a:rPr lang="en"/>
                        <a:t>Reading by myself</a:t>
                      </a:r>
                      <a:endParaRPr/>
                    </a:p>
                  </a:txBody>
                  <a:tcPr marT="91425" marB="91425" marR="91425" marL="91425"/>
                </a:tc>
              </a:tr>
              <a:tr h="381000">
                <a:tc>
                  <a:txBody>
                    <a:bodyPr>
                      <a:noAutofit/>
                    </a:bodyPr>
                    <a:lstStyle/>
                    <a:p>
                      <a:pPr indent="0" lvl="0" marL="0" rtl="0" algn="l">
                        <a:spcBef>
                          <a:spcPts val="0"/>
                        </a:spcBef>
                        <a:spcAft>
                          <a:spcPts val="0"/>
                        </a:spcAft>
                        <a:buNone/>
                      </a:pPr>
                      <a:r>
                        <a:rPr lang="en"/>
                        <a:t>Taking care of the books and not ripping them</a:t>
                      </a:r>
                      <a:endParaRPr/>
                    </a:p>
                  </a:txBody>
                  <a:tcPr marT="91425" marB="91425" marR="91425" marL="91425"/>
                </a:tc>
                <a:tc>
                  <a:txBody>
                    <a:bodyPr>
                      <a:noAutofit/>
                    </a:bodyPr>
                    <a:lstStyle/>
                    <a:p>
                      <a:pPr indent="0" lvl="0" marL="0" rtl="0" algn="l">
                        <a:spcBef>
                          <a:spcPts val="0"/>
                        </a:spcBef>
                        <a:spcAft>
                          <a:spcPts val="0"/>
                        </a:spcAft>
                        <a:buNone/>
                      </a:pPr>
                      <a:r>
                        <a:rPr lang="en"/>
                        <a:t>Sounding out the hard words</a:t>
                      </a:r>
                      <a:endParaRPr/>
                    </a:p>
                  </a:txBody>
                  <a:tcPr marT="91425" marB="91425" marR="91425" marL="91425"/>
                </a:tc>
              </a:tr>
              <a:tr h="381000">
                <a:tc>
                  <a:txBody>
                    <a:bodyPr>
                      <a:noAutofit/>
                    </a:bodyPr>
                    <a:lstStyle/>
                    <a:p>
                      <a:pPr indent="0" lvl="0" marL="0" rtl="0" algn="l">
                        <a:spcBef>
                          <a:spcPts val="0"/>
                        </a:spcBef>
                        <a:spcAft>
                          <a:spcPts val="0"/>
                        </a:spcAft>
                        <a:buNone/>
                      </a:pPr>
                      <a:r>
                        <a:rPr lang="en"/>
                        <a:t>Still learning</a:t>
                      </a:r>
                      <a:endParaRPr/>
                    </a:p>
                  </a:txBody>
                  <a:tcPr marT="91425" marB="91425" marR="91425" marL="91425"/>
                </a:tc>
                <a:tc>
                  <a:txBody>
                    <a:bodyPr>
                      <a:noAutofit/>
                    </a:bodyPr>
                    <a:lstStyle/>
                    <a:p>
                      <a:pPr indent="0" lvl="0" marL="0" rtl="0" algn="l">
                        <a:spcBef>
                          <a:spcPts val="0"/>
                        </a:spcBef>
                        <a:spcAft>
                          <a:spcPts val="0"/>
                        </a:spcAft>
                        <a:buNone/>
                      </a:pPr>
                      <a:r>
                        <a:rPr lang="en"/>
                        <a:t>nothing</a:t>
                      </a:r>
                      <a:endParaRPr/>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218" name="Shape 218"/>
        <p:cNvGrpSpPr/>
        <p:nvPr/>
      </p:nvGrpSpPr>
      <p:grpSpPr>
        <a:xfrm>
          <a:off x="0" y="0"/>
          <a:ext cx="0" cy="0"/>
          <a:chOff x="0" y="0"/>
          <a:chExt cx="0" cy="0"/>
        </a:xfrm>
      </p:grpSpPr>
      <p:sp>
        <p:nvSpPr>
          <p:cNvPr id="219" name="Google Shape;219;p30"/>
          <p:cNvSpPr txBox="1"/>
          <p:nvPr>
            <p:ph type="title"/>
          </p:nvPr>
        </p:nvSpPr>
        <p:spPr>
          <a:xfrm>
            <a:off x="875400" y="746850"/>
            <a:ext cx="8344800" cy="94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00"/>
                </a:solidFill>
                <a:latin typeface="Oswald"/>
                <a:ea typeface="Oswald"/>
                <a:cs typeface="Oswald"/>
                <a:sym typeface="Oswald"/>
              </a:rPr>
              <a:t>Student Improvement-Motivation Survey</a:t>
            </a:r>
            <a:r>
              <a:rPr lang="en">
                <a:latin typeface="Oswald"/>
                <a:ea typeface="Oswald"/>
                <a:cs typeface="Oswald"/>
                <a:sym typeface="Oswald"/>
              </a:rPr>
              <a:t> </a:t>
            </a:r>
            <a:endParaRPr>
              <a:latin typeface="Oswald"/>
              <a:ea typeface="Oswald"/>
              <a:cs typeface="Oswald"/>
              <a:sym typeface="Oswald"/>
            </a:endParaRPr>
          </a:p>
          <a:p>
            <a:pPr indent="0" lvl="0" marL="0" rtl="0" algn="l">
              <a:spcBef>
                <a:spcPts val="0"/>
              </a:spcBef>
              <a:spcAft>
                <a:spcPts val="0"/>
              </a:spcAft>
              <a:buNone/>
            </a:pPr>
            <a:r>
              <a:rPr lang="en" sz="2400">
                <a:solidFill>
                  <a:srgbClr val="000000"/>
                </a:solidFill>
                <a:latin typeface="Roboto"/>
                <a:ea typeface="Roboto"/>
                <a:cs typeface="Roboto"/>
                <a:sym typeface="Roboto"/>
              </a:rPr>
              <a:t>PRE			PRE			POST			POST</a:t>
            </a:r>
            <a:endParaRPr sz="2400">
              <a:solidFill>
                <a:srgbClr val="000000"/>
              </a:solidFill>
              <a:latin typeface="Roboto"/>
              <a:ea typeface="Roboto"/>
              <a:cs typeface="Roboto"/>
              <a:sym typeface="Roboto"/>
            </a:endParaRPr>
          </a:p>
          <a:p>
            <a:pPr indent="0" lvl="0" marL="0" rtl="0" algn="l">
              <a:spcBef>
                <a:spcPts val="0"/>
              </a:spcBef>
              <a:spcAft>
                <a:spcPts val="0"/>
              </a:spcAft>
              <a:buNone/>
            </a:pPr>
            <a:r>
              <a:t/>
            </a:r>
            <a:endParaRPr sz="2400">
              <a:solidFill>
                <a:srgbClr val="000000"/>
              </a:solidFill>
              <a:latin typeface="Roboto"/>
              <a:ea typeface="Roboto"/>
              <a:cs typeface="Roboto"/>
              <a:sym typeface="Roboto"/>
            </a:endParaRPr>
          </a:p>
          <a:p>
            <a:pPr indent="0" lvl="0" marL="0" rtl="0" algn="l">
              <a:spcBef>
                <a:spcPts val="0"/>
              </a:spcBef>
              <a:spcAft>
                <a:spcPts val="0"/>
              </a:spcAft>
              <a:buNone/>
            </a:pPr>
            <a:r>
              <a:t/>
            </a:r>
            <a:endParaRPr sz="2500"/>
          </a:p>
        </p:txBody>
      </p:sp>
      <p:pic>
        <p:nvPicPr>
          <p:cNvPr descr="Print" id="220" name="Google Shape;220;p30"/>
          <p:cNvPicPr preferRelativeResize="0"/>
          <p:nvPr/>
        </p:nvPicPr>
        <p:blipFill>
          <a:blip r:embed="rId3">
            <a:alphaModFix/>
          </a:blip>
          <a:stretch>
            <a:fillRect/>
          </a:stretch>
        </p:blipFill>
        <p:spPr>
          <a:xfrm>
            <a:off x="8081375" y="4321100"/>
            <a:ext cx="947000" cy="706325"/>
          </a:xfrm>
          <a:prstGeom prst="rect">
            <a:avLst/>
          </a:prstGeom>
          <a:noFill/>
          <a:ln>
            <a:noFill/>
          </a:ln>
        </p:spPr>
      </p:pic>
      <p:sp>
        <p:nvSpPr>
          <p:cNvPr id="221" name="Google Shape;221;p30"/>
          <p:cNvSpPr txBox="1"/>
          <p:nvPr/>
        </p:nvSpPr>
        <p:spPr>
          <a:xfrm>
            <a:off x="660800" y="4080875"/>
            <a:ext cx="1035900" cy="240300"/>
          </a:xfrm>
          <a:prstGeom prst="rect">
            <a:avLst/>
          </a:prstGeom>
          <a:solidFill>
            <a:srgbClr val="E3F1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22" name="Google Shape;222;p30"/>
          <p:cNvGraphicFramePr/>
          <p:nvPr/>
        </p:nvGraphicFramePr>
        <p:xfrm>
          <a:off x="660800" y="1428750"/>
          <a:ext cx="3000000" cy="3000000"/>
        </p:xfrm>
        <a:graphic>
          <a:graphicData uri="http://schemas.openxmlformats.org/drawingml/2006/table">
            <a:tbl>
              <a:tblPr>
                <a:noFill/>
                <a:tableStyleId>{667DD33F-3695-49D7-B5AB-058732CE6159}</a:tableStyleId>
              </a:tblPr>
              <a:tblGrid>
                <a:gridCol w="1882675"/>
                <a:gridCol w="1882675"/>
                <a:gridCol w="1882675"/>
                <a:gridCol w="1882675"/>
              </a:tblGrid>
              <a:tr h="381000">
                <a:tc>
                  <a:txBody>
                    <a:bodyPr>
                      <a:noAutofit/>
                    </a:bodyPr>
                    <a:lstStyle/>
                    <a:p>
                      <a:pPr indent="0" lvl="0" marL="0" rtl="0" algn="l">
                        <a:spcBef>
                          <a:spcPts val="0"/>
                        </a:spcBef>
                        <a:spcAft>
                          <a:spcPts val="0"/>
                        </a:spcAft>
                        <a:buNone/>
                      </a:pPr>
                      <a:r>
                        <a:rPr b="1" lang="en"/>
                        <a:t>What kind of books do you like to read?</a:t>
                      </a:r>
                      <a:endParaRPr b="1"/>
                    </a:p>
                  </a:txBody>
                  <a:tcPr marT="91425" marB="91425" marR="91425" marL="91425"/>
                </a:tc>
                <a:tc>
                  <a:txBody>
                    <a:bodyPr>
                      <a:noAutofit/>
                    </a:bodyPr>
                    <a:lstStyle/>
                    <a:p>
                      <a:pPr indent="0" lvl="0" marL="0" rtl="0" algn="l">
                        <a:spcBef>
                          <a:spcPts val="0"/>
                        </a:spcBef>
                        <a:spcAft>
                          <a:spcPts val="0"/>
                        </a:spcAft>
                        <a:buNone/>
                      </a:pPr>
                      <a:r>
                        <a:rPr b="1" lang="en"/>
                        <a:t>What books do you want to read now?</a:t>
                      </a:r>
                      <a:endParaRPr b="1"/>
                    </a:p>
                  </a:txBody>
                  <a:tcPr marT="91425" marB="91425" marR="91425" marL="91425">
                    <a:lnR cap="flat" cmpd="sng" w="2857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b="1" lang="en"/>
                        <a:t>What kind of books do you like to read?</a:t>
                      </a:r>
                      <a:endParaRPr b="1"/>
                    </a:p>
                  </a:txBody>
                  <a:tcPr marT="91425" marB="91425" marR="91425" marL="91425">
                    <a:lnL cap="flat" cmpd="sng" w="2857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
                        <a:t>What books do you want to read now?</a:t>
                      </a:r>
                      <a:endParaRPr b="1"/>
                    </a:p>
                  </a:txBody>
                  <a:tcPr marT="91425" marB="91425" marR="91425" marL="91425"/>
                </a:tc>
              </a:tr>
              <a:tr h="381000">
                <a:tc>
                  <a:txBody>
                    <a:bodyPr>
                      <a:noAutofit/>
                    </a:bodyPr>
                    <a:lstStyle/>
                    <a:p>
                      <a:pPr indent="0" lvl="0" marL="0" rtl="0" algn="l">
                        <a:spcBef>
                          <a:spcPts val="0"/>
                        </a:spcBef>
                        <a:spcAft>
                          <a:spcPts val="0"/>
                        </a:spcAft>
                        <a:buNone/>
                      </a:pPr>
                      <a:r>
                        <a:rPr lang="en"/>
                        <a:t>Disney books</a:t>
                      </a:r>
                      <a:endParaRPr/>
                    </a:p>
                  </a:txBody>
                  <a:tcPr marT="91425" marB="91425" marR="91425" marL="91425"/>
                </a:tc>
                <a:tc>
                  <a:txBody>
                    <a:bodyPr>
                      <a:noAutofit/>
                    </a:bodyPr>
                    <a:lstStyle/>
                    <a:p>
                      <a:pPr indent="0" lvl="0" marL="0" rtl="0" algn="l">
                        <a:spcBef>
                          <a:spcPts val="0"/>
                        </a:spcBef>
                        <a:spcAft>
                          <a:spcPts val="0"/>
                        </a:spcAft>
                        <a:buNone/>
                      </a:pPr>
                      <a:r>
                        <a:rPr lang="en"/>
                        <a:t>I Spy</a:t>
                      </a:r>
                      <a:endParaRPr/>
                    </a:p>
                  </a:txBody>
                  <a:tcPr marT="91425" marB="91425" marR="91425" marL="91425">
                    <a:lnR cap="flat" cmpd="sng" w="2857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Easy chapter books</a:t>
                      </a:r>
                      <a:endParaRPr/>
                    </a:p>
                  </a:txBody>
                  <a:tcPr marT="91425" marB="91425" marR="91425" marL="91425">
                    <a:lnL cap="flat" cmpd="sng" w="2857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lang="en"/>
                        <a:t>Bigger chapter books</a:t>
                      </a:r>
                      <a:endParaRPr/>
                    </a:p>
                  </a:txBody>
                  <a:tcPr marT="91425" marB="91425" marR="91425" marL="91425"/>
                </a:tc>
              </a:tr>
              <a:tr h="381000">
                <a:tc>
                  <a:txBody>
                    <a:bodyPr>
                      <a:noAutofit/>
                    </a:bodyPr>
                    <a:lstStyle/>
                    <a:p>
                      <a:pPr indent="0" lvl="0" marL="0" rtl="0" algn="l">
                        <a:spcBef>
                          <a:spcPts val="0"/>
                        </a:spcBef>
                        <a:spcAft>
                          <a:spcPts val="0"/>
                        </a:spcAft>
                        <a:buNone/>
                      </a:pPr>
                      <a:r>
                        <a:rPr lang="en"/>
                        <a:t>Cat In The Hat</a:t>
                      </a:r>
                      <a:endParaRPr/>
                    </a:p>
                  </a:txBody>
                  <a:tcPr marT="91425" marB="91425" marR="91425" marL="91425"/>
                </a:tc>
                <a:tc>
                  <a:txBody>
                    <a:bodyPr>
                      <a:noAutofit/>
                    </a:bodyPr>
                    <a:lstStyle/>
                    <a:p>
                      <a:pPr indent="0" lvl="0" marL="0" rtl="0" algn="l">
                        <a:spcBef>
                          <a:spcPts val="0"/>
                        </a:spcBef>
                        <a:spcAft>
                          <a:spcPts val="0"/>
                        </a:spcAft>
                        <a:buNone/>
                      </a:pPr>
                      <a:r>
                        <a:rPr lang="en"/>
                        <a:t>Lego books</a:t>
                      </a:r>
                      <a:endParaRPr/>
                    </a:p>
                  </a:txBody>
                  <a:tcPr marT="91425" marB="91425" marR="91425" marL="91425">
                    <a:lnR cap="flat" cmpd="sng" w="2857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Lego books</a:t>
                      </a:r>
                      <a:endParaRPr/>
                    </a:p>
                  </a:txBody>
                  <a:tcPr marT="91425" marB="91425" marR="91425" marL="91425">
                    <a:lnL cap="flat" cmpd="sng" w="2857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lang="en"/>
                        <a:t>Monster Truck books</a:t>
                      </a:r>
                      <a:endParaRPr/>
                    </a:p>
                  </a:txBody>
                  <a:tcPr marT="91425" marB="91425" marR="91425" marL="91425"/>
                </a:tc>
              </a:tr>
              <a:tr h="381000">
                <a:tc>
                  <a:txBody>
                    <a:bodyPr>
                      <a:noAutofit/>
                    </a:bodyPr>
                    <a:lstStyle/>
                    <a:p>
                      <a:pPr indent="0" lvl="0" marL="0" rtl="0" algn="l">
                        <a:spcBef>
                          <a:spcPts val="0"/>
                        </a:spcBef>
                        <a:spcAft>
                          <a:spcPts val="0"/>
                        </a:spcAft>
                        <a:buNone/>
                      </a:pPr>
                      <a:r>
                        <a:rPr lang="en"/>
                        <a:t>Dr. Seuss</a:t>
                      </a:r>
                      <a:endParaRPr/>
                    </a:p>
                  </a:txBody>
                  <a:tcPr marT="91425" marB="91425" marR="91425" marL="91425"/>
                </a:tc>
                <a:tc>
                  <a:txBody>
                    <a:bodyPr>
                      <a:noAutofit/>
                    </a:bodyPr>
                    <a:lstStyle/>
                    <a:p>
                      <a:pPr indent="0" lvl="0" marL="0" rtl="0" algn="l">
                        <a:spcBef>
                          <a:spcPts val="0"/>
                        </a:spcBef>
                        <a:spcAft>
                          <a:spcPts val="0"/>
                        </a:spcAft>
                        <a:buNone/>
                      </a:pPr>
                      <a:r>
                        <a:rPr lang="en"/>
                        <a:t>Dr. Seuss, LOTS</a:t>
                      </a:r>
                      <a:endParaRPr/>
                    </a:p>
                  </a:txBody>
                  <a:tcPr marT="91425" marB="91425" marR="91425" marL="91425">
                    <a:lnR cap="flat" cmpd="sng" w="2857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Sentence books, Descendants books</a:t>
                      </a:r>
                      <a:endParaRPr/>
                    </a:p>
                  </a:txBody>
                  <a:tcPr marT="91425" marB="91425" marR="91425" marL="91425">
                    <a:lnL cap="flat" cmpd="sng" w="2857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lang="en"/>
                        <a:t>German Shepherd books</a:t>
                      </a:r>
                      <a:endParaRPr/>
                    </a:p>
                  </a:txBody>
                  <a:tcPr marT="91425" marB="91425" marR="91425" marL="91425"/>
                </a:tc>
              </a:tr>
              <a:tr h="381000">
                <a:tc>
                  <a:txBody>
                    <a:bodyPr>
                      <a:noAutofit/>
                    </a:bodyPr>
                    <a:lstStyle/>
                    <a:p>
                      <a:pPr indent="0" lvl="0" marL="0" rtl="0" algn="l">
                        <a:spcBef>
                          <a:spcPts val="0"/>
                        </a:spcBef>
                        <a:spcAft>
                          <a:spcPts val="0"/>
                        </a:spcAft>
                        <a:buNone/>
                      </a:pPr>
                      <a:r>
                        <a:rPr lang="en"/>
                        <a:t>Nate the Great / Hop on Pop</a:t>
                      </a:r>
                      <a:endParaRPr/>
                    </a:p>
                  </a:txBody>
                  <a:tcPr marT="91425" marB="91425" marR="91425" marL="91425"/>
                </a:tc>
                <a:tc>
                  <a:txBody>
                    <a:bodyPr>
                      <a:noAutofit/>
                    </a:bodyPr>
                    <a:lstStyle/>
                    <a:p>
                      <a:pPr indent="0" lvl="0" marL="0" rtl="0" algn="l">
                        <a:spcBef>
                          <a:spcPts val="0"/>
                        </a:spcBef>
                        <a:spcAft>
                          <a:spcPts val="0"/>
                        </a:spcAft>
                        <a:buNone/>
                      </a:pPr>
                      <a:r>
                        <a:rPr lang="en"/>
                        <a:t>New Nate the Great Books</a:t>
                      </a:r>
                      <a:endParaRPr/>
                    </a:p>
                  </a:txBody>
                  <a:tcPr marT="91425" marB="91425" marR="91425" marL="91425">
                    <a:lnR cap="flat" cmpd="sng" w="2857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Dr. Seuss</a:t>
                      </a:r>
                      <a:endParaRPr/>
                    </a:p>
                  </a:txBody>
                  <a:tcPr marT="91425" marB="91425" marR="91425" marL="91425">
                    <a:lnL cap="flat" cmpd="sng" w="2857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lang="en"/>
                        <a:t>Magic Tree House</a:t>
                      </a:r>
                      <a:endParaRPr/>
                    </a:p>
                  </a:txBody>
                  <a:tcPr marT="91425" marB="91425" marR="91425" marL="91425"/>
                </a:tc>
              </a:tr>
              <a:tr h="381000">
                <a:tc>
                  <a:txBody>
                    <a:bodyPr>
                      <a:noAutofit/>
                    </a:bodyPr>
                    <a:lstStyle/>
                    <a:p>
                      <a:pPr indent="0" lvl="0" marL="0" rtl="0" algn="l">
                        <a:spcBef>
                          <a:spcPts val="0"/>
                        </a:spcBef>
                        <a:spcAft>
                          <a:spcPts val="0"/>
                        </a:spcAft>
                        <a:buNone/>
                      </a:pPr>
                      <a:r>
                        <a:rPr lang="en"/>
                        <a:t>Disney books</a:t>
                      </a:r>
                      <a:endParaRPr/>
                    </a:p>
                  </a:txBody>
                  <a:tcPr marT="91425" marB="91425" marR="91425" marL="91425"/>
                </a:tc>
                <a:tc>
                  <a:txBody>
                    <a:bodyPr>
                      <a:noAutofit/>
                    </a:bodyPr>
                    <a:lstStyle/>
                    <a:p>
                      <a:pPr indent="0" lvl="0" marL="0" rtl="0" algn="l">
                        <a:spcBef>
                          <a:spcPts val="0"/>
                        </a:spcBef>
                        <a:spcAft>
                          <a:spcPts val="0"/>
                        </a:spcAft>
                        <a:buNone/>
                      </a:pPr>
                      <a:r>
                        <a:rPr lang="en"/>
                        <a:t>Books about animals</a:t>
                      </a:r>
                      <a:endParaRPr/>
                    </a:p>
                  </a:txBody>
                  <a:tcPr marT="91425" marB="91425" marR="91425" marL="91425">
                    <a:lnR cap="flat" cmpd="sng" w="2857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a:t>Princess books</a:t>
                      </a:r>
                      <a:endParaRPr/>
                    </a:p>
                  </a:txBody>
                  <a:tcPr marT="91425" marB="91425" marR="91425" marL="91425">
                    <a:lnL cap="flat" cmpd="sng" w="2857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lang="en"/>
                        <a:t>Bigger books</a:t>
                      </a:r>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226" name="Shape 226"/>
        <p:cNvGrpSpPr/>
        <p:nvPr/>
      </p:nvGrpSpPr>
      <p:grpSpPr>
        <a:xfrm>
          <a:off x="0" y="0"/>
          <a:ext cx="0" cy="0"/>
          <a:chOff x="0" y="0"/>
          <a:chExt cx="0" cy="0"/>
        </a:xfrm>
      </p:grpSpPr>
      <p:pic>
        <p:nvPicPr>
          <p:cNvPr id="227" name="Google Shape;227;p31"/>
          <p:cNvPicPr preferRelativeResize="0"/>
          <p:nvPr/>
        </p:nvPicPr>
        <p:blipFill rotWithShape="1">
          <a:blip r:embed="rId3">
            <a:alphaModFix/>
          </a:blip>
          <a:srcRect b="0" l="7754" r="25565" t="0"/>
          <a:stretch/>
        </p:blipFill>
        <p:spPr>
          <a:xfrm flipH="1">
            <a:off x="1" y="0"/>
            <a:ext cx="4572897" cy="5143507"/>
          </a:xfrm>
          <a:prstGeom prst="rect">
            <a:avLst/>
          </a:prstGeom>
          <a:noFill/>
          <a:ln>
            <a:noFill/>
          </a:ln>
        </p:spPr>
      </p:pic>
      <p:sp>
        <p:nvSpPr>
          <p:cNvPr id="228" name="Google Shape;228;p31"/>
          <p:cNvSpPr txBox="1"/>
          <p:nvPr>
            <p:ph type="title"/>
          </p:nvPr>
        </p:nvSpPr>
        <p:spPr>
          <a:xfrm>
            <a:off x="4887350" y="223650"/>
            <a:ext cx="4103400" cy="466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How could teachers help you become a better reader?</a:t>
            </a:r>
            <a:endParaRPr>
              <a:latin typeface="Oswald"/>
              <a:ea typeface="Oswald"/>
              <a:cs typeface="Oswald"/>
              <a:sym typeface="Oswald"/>
            </a:endParaRPr>
          </a:p>
          <a:p>
            <a:pPr indent="457200" lvl="0" marL="0" rtl="0" algn="l">
              <a:lnSpc>
                <a:spcPct val="200000"/>
              </a:lnSpc>
              <a:spcBef>
                <a:spcPts val="0"/>
              </a:spcBef>
              <a:spcAft>
                <a:spcPts val="0"/>
              </a:spcAft>
              <a:buNone/>
            </a:pPr>
            <a:r>
              <a:t/>
            </a:r>
            <a:endParaRPr sz="1400">
              <a:latin typeface="Roboto"/>
              <a:ea typeface="Roboto"/>
              <a:cs typeface="Roboto"/>
              <a:sym typeface="Roboto"/>
            </a:endParaRPr>
          </a:p>
          <a:p>
            <a:pPr indent="457200" lvl="0" marL="0" rtl="0" algn="l">
              <a:lnSpc>
                <a:spcPct val="200000"/>
              </a:lnSpc>
              <a:spcBef>
                <a:spcPts val="0"/>
              </a:spcBef>
              <a:spcAft>
                <a:spcPts val="0"/>
              </a:spcAft>
              <a:buNone/>
            </a:pPr>
            <a:r>
              <a:rPr lang="en" sz="1400">
                <a:latin typeface="Roboto"/>
                <a:ea typeface="Roboto"/>
                <a:cs typeface="Roboto"/>
                <a:sym typeface="Roboto"/>
              </a:rPr>
              <a:t>Read to us</a:t>
            </a:r>
            <a:endParaRPr sz="1400">
              <a:latin typeface="Roboto"/>
              <a:ea typeface="Roboto"/>
              <a:cs typeface="Roboto"/>
              <a:sym typeface="Roboto"/>
            </a:endParaRPr>
          </a:p>
          <a:p>
            <a:pPr indent="457200" lvl="0" marL="0" rtl="0" algn="l">
              <a:lnSpc>
                <a:spcPct val="200000"/>
              </a:lnSpc>
              <a:spcBef>
                <a:spcPts val="0"/>
              </a:spcBef>
              <a:spcAft>
                <a:spcPts val="0"/>
              </a:spcAft>
              <a:buNone/>
            </a:pPr>
            <a:r>
              <a:rPr lang="en" sz="1400">
                <a:latin typeface="Roboto"/>
                <a:ea typeface="Roboto"/>
                <a:cs typeface="Roboto"/>
                <a:sym typeface="Roboto"/>
              </a:rPr>
              <a:t>Read with us</a:t>
            </a:r>
            <a:endParaRPr sz="1400">
              <a:latin typeface="Roboto"/>
              <a:ea typeface="Roboto"/>
              <a:cs typeface="Roboto"/>
              <a:sym typeface="Roboto"/>
            </a:endParaRPr>
          </a:p>
          <a:p>
            <a:pPr indent="457200" lvl="0" marL="0" rtl="0" algn="l">
              <a:lnSpc>
                <a:spcPct val="200000"/>
              </a:lnSpc>
              <a:spcBef>
                <a:spcPts val="0"/>
              </a:spcBef>
              <a:spcAft>
                <a:spcPts val="0"/>
              </a:spcAft>
              <a:buNone/>
            </a:pPr>
            <a:r>
              <a:rPr lang="en" sz="1400">
                <a:latin typeface="Roboto"/>
                <a:ea typeface="Roboto"/>
                <a:cs typeface="Roboto"/>
                <a:sym typeface="Roboto"/>
              </a:rPr>
              <a:t>Give you free time to read</a:t>
            </a:r>
            <a:endParaRPr sz="1400">
              <a:latin typeface="Roboto"/>
              <a:ea typeface="Roboto"/>
              <a:cs typeface="Roboto"/>
              <a:sym typeface="Roboto"/>
            </a:endParaRPr>
          </a:p>
          <a:p>
            <a:pPr indent="457200" lvl="0" marL="0" rtl="0" algn="l">
              <a:lnSpc>
                <a:spcPct val="200000"/>
              </a:lnSpc>
              <a:spcBef>
                <a:spcPts val="0"/>
              </a:spcBef>
              <a:spcAft>
                <a:spcPts val="0"/>
              </a:spcAft>
              <a:buNone/>
            </a:pPr>
            <a:r>
              <a:rPr lang="en" sz="1400">
                <a:latin typeface="Roboto"/>
                <a:ea typeface="Roboto"/>
                <a:cs typeface="Roboto"/>
                <a:sym typeface="Roboto"/>
              </a:rPr>
              <a:t>Teach sounds</a:t>
            </a:r>
            <a:endParaRPr sz="1400">
              <a:latin typeface="Roboto"/>
              <a:ea typeface="Roboto"/>
              <a:cs typeface="Roboto"/>
              <a:sym typeface="Roboto"/>
            </a:endParaRPr>
          </a:p>
          <a:p>
            <a:pPr indent="457200" lvl="0" marL="0" rtl="0" algn="l">
              <a:lnSpc>
                <a:spcPct val="200000"/>
              </a:lnSpc>
              <a:spcBef>
                <a:spcPts val="0"/>
              </a:spcBef>
              <a:spcAft>
                <a:spcPts val="0"/>
              </a:spcAft>
              <a:buNone/>
            </a:pPr>
            <a:r>
              <a:rPr lang="en" sz="1400">
                <a:latin typeface="Roboto"/>
                <a:ea typeface="Roboto"/>
                <a:cs typeface="Roboto"/>
                <a:sym typeface="Roboto"/>
              </a:rPr>
              <a:t>Help us with words</a:t>
            </a:r>
            <a:endParaRPr sz="1400">
              <a:latin typeface="Roboto"/>
              <a:ea typeface="Roboto"/>
              <a:cs typeface="Roboto"/>
              <a:sym typeface="Roboto"/>
            </a:endParaRPr>
          </a:p>
          <a:p>
            <a:pPr indent="457200" lvl="0" marL="0" rtl="0" algn="l">
              <a:lnSpc>
                <a:spcPct val="200000"/>
              </a:lnSpc>
              <a:spcBef>
                <a:spcPts val="0"/>
              </a:spcBef>
              <a:spcAft>
                <a:spcPts val="0"/>
              </a:spcAft>
              <a:buNone/>
            </a:pPr>
            <a:r>
              <a:rPr lang="en" sz="1400">
                <a:latin typeface="Roboto"/>
                <a:ea typeface="Roboto"/>
                <a:cs typeface="Roboto"/>
                <a:sym typeface="Roboto"/>
              </a:rPr>
              <a:t>By listening to me read</a:t>
            </a:r>
            <a:endParaRPr sz="1400">
              <a:latin typeface="Roboto"/>
              <a:ea typeface="Roboto"/>
              <a:cs typeface="Roboto"/>
              <a:sym typeface="Roboto"/>
            </a:endParaRPr>
          </a:p>
          <a:p>
            <a:pPr indent="457200" lvl="0" marL="0" rtl="0" algn="l">
              <a:lnSpc>
                <a:spcPct val="200000"/>
              </a:lnSpc>
              <a:spcBef>
                <a:spcPts val="0"/>
              </a:spcBef>
              <a:spcAft>
                <a:spcPts val="0"/>
              </a:spcAft>
              <a:buNone/>
            </a:pPr>
            <a:r>
              <a:rPr lang="en" sz="1400">
                <a:latin typeface="Roboto"/>
                <a:ea typeface="Roboto"/>
                <a:cs typeface="Roboto"/>
                <a:sym typeface="Roboto"/>
              </a:rPr>
              <a:t>By giving you a book</a:t>
            </a:r>
            <a:endParaRPr sz="1400">
              <a:latin typeface="Roboto"/>
              <a:ea typeface="Roboto"/>
              <a:cs typeface="Roboto"/>
              <a:sym typeface="Roboto"/>
            </a:endParaRPr>
          </a:p>
          <a:p>
            <a:pPr indent="457200" lvl="0" marL="0" rtl="0" algn="l">
              <a:lnSpc>
                <a:spcPct val="200000"/>
              </a:lnSpc>
              <a:spcBef>
                <a:spcPts val="0"/>
              </a:spcBef>
              <a:spcAft>
                <a:spcPts val="0"/>
              </a:spcAft>
              <a:buNone/>
            </a:pPr>
            <a:r>
              <a:rPr lang="en" sz="1400">
                <a:latin typeface="Roboto"/>
                <a:ea typeface="Roboto"/>
                <a:cs typeface="Roboto"/>
                <a:sym typeface="Roboto"/>
              </a:rPr>
              <a:t>Help us when we ask</a:t>
            </a:r>
            <a:endParaRPr sz="1400">
              <a:latin typeface="Roboto"/>
              <a:ea typeface="Roboto"/>
              <a:cs typeface="Roboto"/>
              <a:sym typeface="Roboto"/>
            </a:endParaRPr>
          </a:p>
          <a:p>
            <a:pPr indent="0" lvl="0" marL="0" rtl="0" algn="l">
              <a:lnSpc>
                <a:spcPct val="200000"/>
              </a:lnSpc>
              <a:spcBef>
                <a:spcPts val="0"/>
              </a:spcBef>
              <a:spcAft>
                <a:spcPts val="0"/>
              </a:spcAft>
              <a:buNone/>
            </a:pPr>
            <a:r>
              <a:t/>
            </a:r>
            <a:endParaRPr sz="1200">
              <a:latin typeface="Oswald"/>
              <a:ea typeface="Oswald"/>
              <a:cs typeface="Oswald"/>
              <a:sym typeface="Oswald"/>
            </a:endParaRPr>
          </a:p>
          <a:p>
            <a:pPr indent="0" lvl="0" marL="0" rtl="0" algn="l">
              <a:spcBef>
                <a:spcPts val="0"/>
              </a:spcBef>
              <a:spcAft>
                <a:spcPts val="0"/>
              </a:spcAft>
              <a:buNone/>
            </a:pPr>
            <a:r>
              <a:t/>
            </a:r>
            <a:endParaRPr sz="1200">
              <a:latin typeface="Playfair Display"/>
              <a:ea typeface="Playfair Display"/>
              <a:cs typeface="Playfair Display"/>
              <a:sym typeface="Playfair Display"/>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95" name="Shape 95"/>
        <p:cNvGrpSpPr/>
        <p:nvPr/>
      </p:nvGrpSpPr>
      <p:grpSpPr>
        <a:xfrm>
          <a:off x="0" y="0"/>
          <a:ext cx="0" cy="0"/>
          <a:chOff x="0" y="0"/>
          <a:chExt cx="0" cy="0"/>
        </a:xfrm>
      </p:grpSpPr>
      <p:sp>
        <p:nvSpPr>
          <p:cNvPr id="96" name="Google Shape;96;p14"/>
          <p:cNvSpPr txBox="1"/>
          <p:nvPr>
            <p:ph type="title"/>
          </p:nvPr>
        </p:nvSpPr>
        <p:spPr>
          <a:xfrm>
            <a:off x="729450" y="864300"/>
            <a:ext cx="74055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00"/>
                </a:solidFill>
                <a:latin typeface="Oswald"/>
                <a:ea typeface="Oswald"/>
                <a:cs typeface="Oswald"/>
                <a:sym typeface="Oswald"/>
              </a:rPr>
              <a:t>Last Year’s Successes (2017 Pilot):</a:t>
            </a:r>
            <a:endParaRPr>
              <a:solidFill>
                <a:srgbClr val="000000"/>
              </a:solidFill>
              <a:latin typeface="Oswald"/>
              <a:ea typeface="Oswald"/>
              <a:cs typeface="Oswald"/>
              <a:sym typeface="Oswald"/>
            </a:endParaRPr>
          </a:p>
          <a:p>
            <a:pPr indent="0" lvl="0" marL="0" rtl="0" algn="l">
              <a:spcBef>
                <a:spcPts val="0"/>
              </a:spcBef>
              <a:spcAft>
                <a:spcPts val="0"/>
              </a:spcAft>
              <a:buNone/>
            </a:pPr>
            <a:r>
              <a:t/>
            </a:r>
            <a:endParaRPr>
              <a:solidFill>
                <a:srgbClr val="000000"/>
              </a:solidFill>
            </a:endParaRPr>
          </a:p>
          <a:p>
            <a:pPr indent="-387350" lvl="0" marL="457200" rtl="0" algn="l">
              <a:spcBef>
                <a:spcPts val="0"/>
              </a:spcBef>
              <a:spcAft>
                <a:spcPts val="0"/>
              </a:spcAft>
              <a:buClr>
                <a:srgbClr val="000000"/>
              </a:buClr>
              <a:buSzPts val="2500"/>
              <a:buFont typeface="Oswald"/>
              <a:buChar char="●"/>
            </a:pPr>
            <a:r>
              <a:rPr lang="en" sz="2500">
                <a:solidFill>
                  <a:srgbClr val="000000"/>
                </a:solidFill>
                <a:latin typeface="Oswald"/>
                <a:ea typeface="Oswald"/>
                <a:cs typeface="Oswald"/>
                <a:sym typeface="Oswald"/>
              </a:rPr>
              <a:t>2 locations--BGC and Colonial Heights UMC</a:t>
            </a:r>
            <a:endParaRPr sz="2500">
              <a:solidFill>
                <a:srgbClr val="000000"/>
              </a:solidFill>
              <a:latin typeface="Oswald"/>
              <a:ea typeface="Oswald"/>
              <a:cs typeface="Oswald"/>
              <a:sym typeface="Oswald"/>
            </a:endParaRPr>
          </a:p>
          <a:p>
            <a:pPr indent="-387350" lvl="0" marL="457200" rtl="0" algn="l">
              <a:spcBef>
                <a:spcPts val="0"/>
              </a:spcBef>
              <a:spcAft>
                <a:spcPts val="0"/>
              </a:spcAft>
              <a:buClr>
                <a:srgbClr val="000000"/>
              </a:buClr>
              <a:buSzPts val="2500"/>
              <a:buFont typeface="Oswald"/>
              <a:buChar char="●"/>
            </a:pPr>
            <a:r>
              <a:rPr lang="en" sz="2500">
                <a:solidFill>
                  <a:srgbClr val="000000"/>
                </a:solidFill>
                <a:latin typeface="Oswald"/>
                <a:ea typeface="Oswald"/>
                <a:cs typeface="Oswald"/>
                <a:sym typeface="Oswald"/>
              </a:rPr>
              <a:t>Capacity for 30 students; regular attenders ~20</a:t>
            </a:r>
            <a:endParaRPr sz="2500">
              <a:solidFill>
                <a:srgbClr val="000000"/>
              </a:solidFill>
              <a:latin typeface="Oswald"/>
              <a:ea typeface="Oswald"/>
              <a:cs typeface="Oswald"/>
              <a:sym typeface="Oswald"/>
            </a:endParaRPr>
          </a:p>
          <a:p>
            <a:pPr indent="-387350" lvl="0" marL="457200" rtl="0" algn="l">
              <a:spcBef>
                <a:spcPts val="0"/>
              </a:spcBef>
              <a:spcAft>
                <a:spcPts val="0"/>
              </a:spcAft>
              <a:buClr>
                <a:srgbClr val="000000"/>
              </a:buClr>
              <a:buSzPts val="2500"/>
              <a:buFont typeface="Oswald"/>
              <a:buChar char="●"/>
            </a:pPr>
            <a:r>
              <a:rPr lang="en" sz="2500">
                <a:solidFill>
                  <a:srgbClr val="000000"/>
                </a:solidFill>
                <a:latin typeface="Oswald"/>
                <a:ea typeface="Oswald"/>
                <a:cs typeface="Oswald"/>
                <a:sym typeface="Oswald"/>
              </a:rPr>
              <a:t>4 teachers; 3 KCS, 1 SCDE</a:t>
            </a:r>
            <a:endParaRPr sz="2500">
              <a:solidFill>
                <a:srgbClr val="000000"/>
              </a:solidFill>
              <a:latin typeface="Oswald"/>
              <a:ea typeface="Oswald"/>
              <a:cs typeface="Oswald"/>
              <a:sym typeface="Oswald"/>
            </a:endParaRPr>
          </a:p>
          <a:p>
            <a:pPr indent="-387350" lvl="0" marL="457200" rtl="0" algn="l">
              <a:spcBef>
                <a:spcPts val="0"/>
              </a:spcBef>
              <a:spcAft>
                <a:spcPts val="0"/>
              </a:spcAft>
              <a:buClr>
                <a:srgbClr val="000000"/>
              </a:buClr>
              <a:buSzPts val="2500"/>
              <a:buFont typeface="Oswald"/>
              <a:buChar char="●"/>
            </a:pPr>
            <a:r>
              <a:rPr lang="en" sz="2500">
                <a:solidFill>
                  <a:srgbClr val="000000"/>
                </a:solidFill>
                <a:latin typeface="Oswald"/>
                <a:ea typeface="Oswald"/>
                <a:cs typeface="Oswald"/>
                <a:sym typeface="Oswald"/>
              </a:rPr>
              <a:t>100% of Regular Attenders maintained or improved reading levels over the 4-week program</a:t>
            </a:r>
            <a:endParaRPr sz="2500">
              <a:solidFill>
                <a:srgbClr val="000000"/>
              </a:solidFill>
              <a:latin typeface="Oswald"/>
              <a:ea typeface="Oswald"/>
              <a:cs typeface="Oswald"/>
              <a:sym typeface="Oswald"/>
            </a:endParaRPr>
          </a:p>
        </p:txBody>
      </p:sp>
      <p:pic>
        <p:nvPicPr>
          <p:cNvPr descr="Print" id="97" name="Google Shape;97;p14"/>
          <p:cNvPicPr preferRelativeResize="0"/>
          <p:nvPr/>
        </p:nvPicPr>
        <p:blipFill>
          <a:blip r:embed="rId3">
            <a:alphaModFix/>
          </a:blip>
          <a:stretch>
            <a:fillRect/>
          </a:stretch>
        </p:blipFill>
        <p:spPr>
          <a:xfrm>
            <a:off x="8081375" y="4321100"/>
            <a:ext cx="947000" cy="706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232" name="Shape 232"/>
        <p:cNvGrpSpPr/>
        <p:nvPr/>
      </p:nvGrpSpPr>
      <p:grpSpPr>
        <a:xfrm>
          <a:off x="0" y="0"/>
          <a:ext cx="0" cy="0"/>
          <a:chOff x="0" y="0"/>
          <a:chExt cx="0" cy="0"/>
        </a:xfrm>
      </p:grpSpPr>
      <p:pic>
        <p:nvPicPr>
          <p:cNvPr id="233" name="Google Shape;233;p32"/>
          <p:cNvPicPr preferRelativeResize="0"/>
          <p:nvPr/>
        </p:nvPicPr>
        <p:blipFill rotWithShape="1">
          <a:blip r:embed="rId3">
            <a:alphaModFix/>
          </a:blip>
          <a:srcRect b="1397" l="27541" r="25241" t="4191"/>
          <a:stretch/>
        </p:blipFill>
        <p:spPr>
          <a:xfrm>
            <a:off x="0" y="0"/>
            <a:ext cx="4572897" cy="5143277"/>
          </a:xfrm>
          <a:prstGeom prst="rect">
            <a:avLst/>
          </a:prstGeom>
          <a:noFill/>
          <a:ln>
            <a:noFill/>
          </a:ln>
        </p:spPr>
      </p:pic>
      <p:sp>
        <p:nvSpPr>
          <p:cNvPr id="234" name="Google Shape;234;p32"/>
          <p:cNvSpPr txBox="1"/>
          <p:nvPr>
            <p:ph type="title"/>
          </p:nvPr>
        </p:nvSpPr>
        <p:spPr>
          <a:xfrm>
            <a:off x="4897650" y="264775"/>
            <a:ext cx="3884400" cy="413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Extra surprises &amp; positives</a:t>
            </a:r>
            <a:r>
              <a:rPr lang="en">
                <a:latin typeface="Oswald"/>
                <a:ea typeface="Oswald"/>
                <a:cs typeface="Oswald"/>
                <a:sym typeface="Oswald"/>
              </a:rPr>
              <a:t>: </a:t>
            </a:r>
            <a:endParaRPr>
              <a:latin typeface="Oswald"/>
              <a:ea typeface="Oswald"/>
              <a:cs typeface="Oswald"/>
              <a:sym typeface="Oswald"/>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Teacher PD time - Read to Be Ready Training</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Lunch provided by both church sites each day</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Families eating lunch with students &amp; teachers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Teacher overlap between sites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Collaboration &amp; referrals with KCS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Benefit for families to have older students attend as well, and have care for ½ to full day, dependent on site</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Returning teachers from UWR and KCS 2017 camps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All 7 teachers expressed interest to return in 2019!</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238" name="Shape 238"/>
        <p:cNvGrpSpPr/>
        <p:nvPr/>
      </p:nvGrpSpPr>
      <p:grpSpPr>
        <a:xfrm>
          <a:off x="0" y="0"/>
          <a:ext cx="0" cy="0"/>
          <a:chOff x="0" y="0"/>
          <a:chExt cx="0" cy="0"/>
        </a:xfrm>
      </p:grpSpPr>
      <p:sp>
        <p:nvSpPr>
          <p:cNvPr id="239" name="Google Shape;239;p33"/>
          <p:cNvSpPr txBox="1"/>
          <p:nvPr>
            <p:ph idx="4294967295" type="title"/>
          </p:nvPr>
        </p:nvSpPr>
        <p:spPr>
          <a:xfrm>
            <a:off x="311700" y="4022850"/>
            <a:ext cx="8520600" cy="8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Roboto"/>
                <a:ea typeface="Roboto"/>
                <a:cs typeface="Roboto"/>
                <a:sym typeface="Roboto"/>
              </a:rPr>
              <a:t>Our mission is to engage, empower, and equip all children, families, and the Greater Kingsport community with tools and strategies that build a literacy rich culture, and a pathway to lifelong success.</a:t>
            </a:r>
            <a:endParaRPr sz="1600">
              <a:latin typeface="Roboto"/>
              <a:ea typeface="Roboto"/>
              <a:cs typeface="Roboto"/>
              <a:sym typeface="Roboto"/>
            </a:endParaRPr>
          </a:p>
        </p:txBody>
      </p:sp>
      <p:pic>
        <p:nvPicPr>
          <p:cNvPr id="240" name="Google Shape;240;p33"/>
          <p:cNvPicPr preferRelativeResize="0"/>
          <p:nvPr/>
        </p:nvPicPr>
        <p:blipFill rotWithShape="1">
          <a:blip r:embed="rId3">
            <a:alphaModFix/>
          </a:blip>
          <a:srcRect b="0" l="5500" r="45823" t="25322"/>
          <a:stretch/>
        </p:blipFill>
        <p:spPr>
          <a:xfrm>
            <a:off x="83275" y="1223375"/>
            <a:ext cx="2959498" cy="2554226"/>
          </a:xfrm>
          <a:prstGeom prst="rect">
            <a:avLst/>
          </a:prstGeom>
          <a:noFill/>
          <a:ln>
            <a:noFill/>
          </a:ln>
        </p:spPr>
      </p:pic>
      <p:pic>
        <p:nvPicPr>
          <p:cNvPr id="241" name="Google Shape;241;p33"/>
          <p:cNvPicPr preferRelativeResize="0"/>
          <p:nvPr/>
        </p:nvPicPr>
        <p:blipFill rotWithShape="1">
          <a:blip r:embed="rId4">
            <a:alphaModFix/>
          </a:blip>
          <a:srcRect b="10855" l="8000" r="12860" t="-1921"/>
          <a:stretch/>
        </p:blipFill>
        <p:spPr>
          <a:xfrm>
            <a:off x="3098025" y="1223375"/>
            <a:ext cx="2959473" cy="2554226"/>
          </a:xfrm>
          <a:prstGeom prst="rect">
            <a:avLst/>
          </a:prstGeom>
          <a:noFill/>
          <a:ln>
            <a:noFill/>
          </a:ln>
        </p:spPr>
      </p:pic>
      <p:pic>
        <p:nvPicPr>
          <p:cNvPr id="242" name="Google Shape;242;p33"/>
          <p:cNvPicPr preferRelativeResize="0"/>
          <p:nvPr/>
        </p:nvPicPr>
        <p:blipFill rotWithShape="1">
          <a:blip r:embed="rId5">
            <a:alphaModFix/>
          </a:blip>
          <a:srcRect b="7369" l="17116" r="29160" t="10197"/>
          <a:stretch/>
        </p:blipFill>
        <p:spPr>
          <a:xfrm>
            <a:off x="6112750" y="1223375"/>
            <a:ext cx="2959498" cy="2554226"/>
          </a:xfrm>
          <a:prstGeom prst="rect">
            <a:avLst/>
          </a:prstGeom>
          <a:noFill/>
          <a:ln>
            <a:noFill/>
          </a:ln>
        </p:spPr>
      </p:pic>
      <p:sp>
        <p:nvSpPr>
          <p:cNvPr id="243" name="Google Shape;243;p33"/>
          <p:cNvSpPr txBox="1"/>
          <p:nvPr/>
        </p:nvSpPr>
        <p:spPr>
          <a:xfrm>
            <a:off x="311700" y="357200"/>
            <a:ext cx="8520600" cy="75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Leading to Read. Reading to Lead.</a:t>
            </a:r>
            <a:endParaRPr sz="3000">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247" name="Shape 247"/>
        <p:cNvGrpSpPr/>
        <p:nvPr/>
      </p:nvGrpSpPr>
      <p:grpSpPr>
        <a:xfrm>
          <a:off x="0" y="0"/>
          <a:ext cx="0" cy="0"/>
          <a:chOff x="0" y="0"/>
          <a:chExt cx="0" cy="0"/>
        </a:xfrm>
      </p:grpSpPr>
      <p:pic>
        <p:nvPicPr>
          <p:cNvPr id="248" name="Google Shape;248;p34"/>
          <p:cNvPicPr preferRelativeResize="0"/>
          <p:nvPr/>
        </p:nvPicPr>
        <p:blipFill rotWithShape="1">
          <a:blip r:embed="rId3">
            <a:alphaModFix/>
          </a:blip>
          <a:srcRect b="-3312" l="0" r="7732" t="11044"/>
          <a:stretch/>
        </p:blipFill>
        <p:spPr>
          <a:xfrm>
            <a:off x="0" y="-286308"/>
            <a:ext cx="4572898" cy="5716123"/>
          </a:xfrm>
          <a:prstGeom prst="rect">
            <a:avLst/>
          </a:prstGeom>
          <a:noFill/>
          <a:ln>
            <a:noFill/>
          </a:ln>
        </p:spPr>
      </p:pic>
      <p:sp>
        <p:nvSpPr>
          <p:cNvPr id="249" name="Google Shape;249;p34"/>
          <p:cNvSpPr txBox="1"/>
          <p:nvPr>
            <p:ph type="title"/>
          </p:nvPr>
        </p:nvSpPr>
        <p:spPr>
          <a:xfrm>
            <a:off x="4955975" y="1493650"/>
            <a:ext cx="3884400" cy="362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“Those are kids-most of [whom] wouldn’t have even seen a book, or been read to, or looked at a letter during those 4 weeks. The impact is huge.”</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914400" rtl="0" algn="l">
              <a:spcBef>
                <a:spcPts val="0"/>
              </a:spcBef>
              <a:spcAft>
                <a:spcPts val="0"/>
              </a:spcAft>
              <a:buNone/>
            </a:pPr>
            <a:r>
              <a:rPr lang="en" sz="1600">
                <a:solidFill>
                  <a:srgbClr val="434343"/>
                </a:solidFill>
                <a:latin typeface="Oswald"/>
                <a:ea typeface="Oswald"/>
                <a:cs typeface="Oswald"/>
                <a:sym typeface="Oswald"/>
              </a:rPr>
              <a:t>-2018 Read to Lead Teacher</a:t>
            </a:r>
            <a:endParaRPr sz="1600">
              <a:solidFill>
                <a:srgbClr val="434343"/>
              </a:solidFill>
              <a:latin typeface="Oswald"/>
              <a:ea typeface="Oswald"/>
              <a:cs typeface="Oswald"/>
              <a:sym typeface="Oswald"/>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3F1FC"/>
        </a:solidFill>
      </p:bgPr>
    </p:bg>
    <p:spTree>
      <p:nvGrpSpPr>
        <p:cNvPr id="10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b="0" l="3945" r="1892" t="0"/>
          <a:stretch/>
        </p:blipFill>
        <p:spPr>
          <a:xfrm>
            <a:off x="2686601" y="0"/>
            <a:ext cx="6457400" cy="5143500"/>
          </a:xfrm>
          <a:prstGeom prst="rect">
            <a:avLst/>
          </a:prstGeom>
          <a:noFill/>
          <a:ln>
            <a:noFill/>
          </a:ln>
        </p:spPr>
      </p:pic>
      <p:sp>
        <p:nvSpPr>
          <p:cNvPr id="103" name="Google Shape;103;p15"/>
          <p:cNvSpPr txBox="1"/>
          <p:nvPr/>
        </p:nvSpPr>
        <p:spPr>
          <a:xfrm>
            <a:off x="678650" y="1026925"/>
            <a:ext cx="1008900" cy="3303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5"/>
          <p:cNvSpPr txBox="1"/>
          <p:nvPr>
            <p:ph type="title"/>
          </p:nvPr>
        </p:nvSpPr>
        <p:spPr>
          <a:xfrm>
            <a:off x="325575" y="188025"/>
            <a:ext cx="2271300" cy="481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Changes / Additions for this year:</a:t>
            </a:r>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Expanded to 4 site locations--Bloomingdale Baptist, Colonial Heights UMC, and 2 classrooms at Boys &amp; Girls Club’s Main location--with capacity to serve up to 60 students.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Teachers were able to attend Read to Be Ready Training.</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Teachers group planned for all site locations to be the same.</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Every week had off-site field trip.</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6"/>
          <p:cNvSpPr txBox="1"/>
          <p:nvPr>
            <p:ph idx="4294967295" type="body"/>
          </p:nvPr>
        </p:nvSpPr>
        <p:spPr>
          <a:xfrm>
            <a:off x="7404350" y="70650"/>
            <a:ext cx="1632900" cy="2463600"/>
          </a:xfrm>
          <a:prstGeom prst="rect">
            <a:avLst/>
          </a:prstGeom>
          <a:solidFill>
            <a:srgbClr val="E3F1FC"/>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00"/>
                </a:solidFill>
                <a:latin typeface="Oswald"/>
                <a:ea typeface="Oswald"/>
                <a:cs typeface="Oswald"/>
                <a:sym typeface="Oswald"/>
              </a:rPr>
              <a:t>Boys &amp; Girls Club Site--2 classes: </a:t>
            </a:r>
            <a:endParaRPr b="1" sz="1600">
              <a:solidFill>
                <a:srgbClr val="000000"/>
              </a:solidFill>
              <a:latin typeface="Oswald"/>
              <a:ea typeface="Oswald"/>
              <a:cs typeface="Oswald"/>
              <a:sym typeface="Oswald"/>
            </a:endParaRPr>
          </a:p>
          <a:p>
            <a:pPr indent="0" lvl="0" marL="0" rtl="0" algn="l">
              <a:lnSpc>
                <a:spcPct val="100000"/>
              </a:lnSpc>
              <a:spcBef>
                <a:spcPts val="1600"/>
              </a:spcBef>
              <a:spcAft>
                <a:spcPts val="0"/>
              </a:spcAft>
              <a:buNone/>
            </a:pPr>
            <a:r>
              <a:rPr lang="en" sz="1200">
                <a:solidFill>
                  <a:srgbClr val="000000"/>
                </a:solidFill>
                <a:latin typeface="Oswald"/>
                <a:ea typeface="Oswald"/>
                <a:cs typeface="Oswald"/>
                <a:sym typeface="Oswald"/>
              </a:rPr>
              <a:t>8:30-11:00</a:t>
            </a:r>
            <a:endParaRPr sz="1200">
              <a:solidFill>
                <a:srgbClr val="000000"/>
              </a:solidFill>
              <a:latin typeface="Oswald"/>
              <a:ea typeface="Oswald"/>
              <a:cs typeface="Oswald"/>
              <a:sym typeface="Oswald"/>
            </a:endParaRPr>
          </a:p>
          <a:p>
            <a:pPr indent="0" lvl="0" marL="0" rtl="0" algn="l">
              <a:lnSpc>
                <a:spcPct val="100000"/>
              </a:lnSpc>
              <a:spcBef>
                <a:spcPts val="1600"/>
              </a:spcBef>
              <a:spcAft>
                <a:spcPts val="0"/>
              </a:spcAft>
              <a:buNone/>
            </a:pPr>
            <a:r>
              <a:rPr lang="en" sz="1200">
                <a:solidFill>
                  <a:srgbClr val="000000"/>
                </a:solidFill>
                <a:latin typeface="Oswald"/>
                <a:ea typeface="Oswald"/>
                <a:cs typeface="Oswald"/>
                <a:sym typeface="Oswald"/>
              </a:rPr>
              <a:t>2 KCS Teachers in Classroom A, 1 KCS 1 SCDE Teacher in Classroom B</a:t>
            </a:r>
            <a:endParaRPr sz="1200">
              <a:solidFill>
                <a:srgbClr val="000000"/>
              </a:solidFill>
              <a:latin typeface="Oswald"/>
              <a:ea typeface="Oswald"/>
              <a:cs typeface="Oswald"/>
              <a:sym typeface="Oswald"/>
            </a:endParaRPr>
          </a:p>
          <a:p>
            <a:pPr indent="0" lvl="0" marL="0" rtl="0" algn="l">
              <a:lnSpc>
                <a:spcPct val="100000"/>
              </a:lnSpc>
              <a:spcBef>
                <a:spcPts val="1600"/>
              </a:spcBef>
              <a:spcAft>
                <a:spcPts val="1600"/>
              </a:spcAft>
              <a:buNone/>
            </a:pPr>
            <a:r>
              <a:rPr lang="en" sz="1200">
                <a:solidFill>
                  <a:srgbClr val="000000"/>
                </a:solidFill>
                <a:latin typeface="Oswald"/>
                <a:ea typeface="Oswald"/>
                <a:cs typeface="Oswald"/>
                <a:sym typeface="Oswald"/>
              </a:rPr>
              <a:t>6-12 students in each</a:t>
            </a:r>
            <a:endParaRPr sz="1200">
              <a:solidFill>
                <a:srgbClr val="000000"/>
              </a:solidFill>
              <a:latin typeface="Oswald"/>
              <a:ea typeface="Oswald"/>
              <a:cs typeface="Oswald"/>
              <a:sym typeface="Oswald"/>
            </a:endParaRPr>
          </a:p>
        </p:txBody>
      </p:sp>
      <p:pic>
        <p:nvPicPr>
          <p:cNvPr id="110" name="Google Shape;110;p16"/>
          <p:cNvPicPr preferRelativeResize="0"/>
          <p:nvPr/>
        </p:nvPicPr>
        <p:blipFill rotWithShape="1">
          <a:blip r:embed="rId3">
            <a:alphaModFix/>
          </a:blip>
          <a:srcRect b="-800" l="21486" r="11908" t="800"/>
          <a:stretch/>
        </p:blipFill>
        <p:spPr>
          <a:xfrm>
            <a:off x="76200" y="70650"/>
            <a:ext cx="4442399" cy="5002199"/>
          </a:xfrm>
          <a:prstGeom prst="rect">
            <a:avLst/>
          </a:prstGeom>
          <a:noFill/>
          <a:ln>
            <a:noFill/>
          </a:ln>
        </p:spPr>
      </p:pic>
      <p:pic>
        <p:nvPicPr>
          <p:cNvPr id="111" name="Google Shape;111;p16"/>
          <p:cNvPicPr preferRelativeResize="0"/>
          <p:nvPr/>
        </p:nvPicPr>
        <p:blipFill rotWithShape="1">
          <a:blip r:embed="rId4">
            <a:alphaModFix/>
          </a:blip>
          <a:srcRect b="0" l="8395" r="8395" t="0"/>
          <a:stretch/>
        </p:blipFill>
        <p:spPr>
          <a:xfrm>
            <a:off x="4594800" y="70650"/>
            <a:ext cx="2733348" cy="2463602"/>
          </a:xfrm>
          <a:prstGeom prst="rect">
            <a:avLst/>
          </a:prstGeom>
          <a:noFill/>
          <a:ln>
            <a:noFill/>
          </a:ln>
        </p:spPr>
      </p:pic>
      <p:pic>
        <p:nvPicPr>
          <p:cNvPr id="112" name="Google Shape;112;p16"/>
          <p:cNvPicPr preferRelativeResize="0"/>
          <p:nvPr/>
        </p:nvPicPr>
        <p:blipFill rotWithShape="1">
          <a:blip r:embed="rId5">
            <a:alphaModFix/>
          </a:blip>
          <a:srcRect b="13028" l="0" r="0" t="13028"/>
          <a:stretch/>
        </p:blipFill>
        <p:spPr>
          <a:xfrm>
            <a:off x="4594800" y="2609250"/>
            <a:ext cx="4442394" cy="24636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7"/>
          <p:cNvSpPr txBox="1"/>
          <p:nvPr>
            <p:ph idx="4294967295" type="body"/>
          </p:nvPr>
        </p:nvSpPr>
        <p:spPr>
          <a:xfrm>
            <a:off x="7404350" y="70650"/>
            <a:ext cx="1632900" cy="2463600"/>
          </a:xfrm>
          <a:prstGeom prst="rect">
            <a:avLst/>
          </a:prstGeom>
          <a:solidFill>
            <a:srgbClr val="E3F1FC"/>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00"/>
                </a:solidFill>
                <a:latin typeface="Oswald"/>
                <a:ea typeface="Oswald"/>
                <a:cs typeface="Oswald"/>
                <a:sym typeface="Oswald"/>
              </a:rPr>
              <a:t>Colonial Heights UMC Site: </a:t>
            </a:r>
            <a:endParaRPr b="1" sz="1600">
              <a:solidFill>
                <a:srgbClr val="000000"/>
              </a:solidFill>
              <a:latin typeface="Oswald"/>
              <a:ea typeface="Oswald"/>
              <a:cs typeface="Oswald"/>
              <a:sym typeface="Oswald"/>
            </a:endParaRPr>
          </a:p>
          <a:p>
            <a:pPr indent="0" lvl="0" marL="0" rtl="0" algn="l">
              <a:lnSpc>
                <a:spcPct val="150000"/>
              </a:lnSpc>
              <a:spcBef>
                <a:spcPts val="1600"/>
              </a:spcBef>
              <a:spcAft>
                <a:spcPts val="0"/>
              </a:spcAft>
              <a:buNone/>
            </a:pPr>
            <a:r>
              <a:rPr lang="en" sz="1200">
                <a:solidFill>
                  <a:srgbClr val="000000"/>
                </a:solidFill>
                <a:latin typeface="Oswald"/>
                <a:ea typeface="Oswald"/>
                <a:cs typeface="Oswald"/>
                <a:sym typeface="Oswald"/>
              </a:rPr>
              <a:t>12:30-3:00</a:t>
            </a:r>
            <a:endParaRPr sz="1200">
              <a:solidFill>
                <a:srgbClr val="000000"/>
              </a:solidFill>
              <a:latin typeface="Oswald"/>
              <a:ea typeface="Oswald"/>
              <a:cs typeface="Oswald"/>
              <a:sym typeface="Oswald"/>
            </a:endParaRPr>
          </a:p>
          <a:p>
            <a:pPr indent="0" lvl="0" marL="0" rtl="0" algn="l">
              <a:lnSpc>
                <a:spcPct val="150000"/>
              </a:lnSpc>
              <a:spcBef>
                <a:spcPts val="0"/>
              </a:spcBef>
              <a:spcAft>
                <a:spcPts val="0"/>
              </a:spcAft>
              <a:buNone/>
            </a:pPr>
            <a:r>
              <a:rPr lang="en" sz="1200">
                <a:solidFill>
                  <a:srgbClr val="000000"/>
                </a:solidFill>
                <a:latin typeface="Oswald"/>
                <a:ea typeface="Oswald"/>
                <a:cs typeface="Oswald"/>
                <a:sym typeface="Oswald"/>
              </a:rPr>
              <a:t>1 KCS 1 SCDE Teacher</a:t>
            </a:r>
            <a:endParaRPr sz="1200">
              <a:solidFill>
                <a:srgbClr val="000000"/>
              </a:solidFill>
              <a:latin typeface="Oswald"/>
              <a:ea typeface="Oswald"/>
              <a:cs typeface="Oswald"/>
              <a:sym typeface="Oswald"/>
            </a:endParaRPr>
          </a:p>
          <a:p>
            <a:pPr indent="0" lvl="0" marL="0" rtl="0" algn="l">
              <a:lnSpc>
                <a:spcPct val="150000"/>
              </a:lnSpc>
              <a:spcBef>
                <a:spcPts val="0"/>
              </a:spcBef>
              <a:spcAft>
                <a:spcPts val="0"/>
              </a:spcAft>
              <a:buNone/>
            </a:pPr>
            <a:r>
              <a:rPr lang="en" sz="1200">
                <a:solidFill>
                  <a:srgbClr val="000000"/>
                </a:solidFill>
                <a:latin typeface="Oswald"/>
                <a:ea typeface="Oswald"/>
                <a:cs typeface="Oswald"/>
                <a:sym typeface="Oswald"/>
              </a:rPr>
              <a:t>10-12 students directly recruited from Rock Springs &amp; Miller Perry Elementary</a:t>
            </a:r>
            <a:endParaRPr sz="1200">
              <a:solidFill>
                <a:srgbClr val="000000"/>
              </a:solidFill>
              <a:latin typeface="Oswald"/>
              <a:ea typeface="Oswald"/>
              <a:cs typeface="Oswald"/>
              <a:sym typeface="Oswald"/>
            </a:endParaRPr>
          </a:p>
        </p:txBody>
      </p:sp>
      <p:pic>
        <p:nvPicPr>
          <p:cNvPr id="118" name="Google Shape;118;p17"/>
          <p:cNvPicPr preferRelativeResize="0"/>
          <p:nvPr/>
        </p:nvPicPr>
        <p:blipFill rotWithShape="1">
          <a:blip r:embed="rId3">
            <a:alphaModFix/>
          </a:blip>
          <a:srcRect b="0" l="16697" r="16697" t="0"/>
          <a:stretch/>
        </p:blipFill>
        <p:spPr>
          <a:xfrm>
            <a:off x="76200" y="70650"/>
            <a:ext cx="4442399" cy="5002199"/>
          </a:xfrm>
          <a:prstGeom prst="rect">
            <a:avLst/>
          </a:prstGeom>
          <a:noFill/>
          <a:ln>
            <a:noFill/>
          </a:ln>
        </p:spPr>
      </p:pic>
      <p:pic>
        <p:nvPicPr>
          <p:cNvPr id="119" name="Google Shape;119;p17"/>
          <p:cNvPicPr preferRelativeResize="0"/>
          <p:nvPr/>
        </p:nvPicPr>
        <p:blipFill rotWithShape="1">
          <a:blip r:embed="rId4">
            <a:alphaModFix/>
          </a:blip>
          <a:srcRect b="0" l="18808" r="18808" t="0"/>
          <a:stretch/>
        </p:blipFill>
        <p:spPr>
          <a:xfrm>
            <a:off x="4594800" y="70650"/>
            <a:ext cx="2733346" cy="2463599"/>
          </a:xfrm>
          <a:prstGeom prst="rect">
            <a:avLst/>
          </a:prstGeom>
          <a:noFill/>
          <a:ln>
            <a:noFill/>
          </a:ln>
        </p:spPr>
      </p:pic>
      <p:pic>
        <p:nvPicPr>
          <p:cNvPr id="120" name="Google Shape;120;p17"/>
          <p:cNvPicPr preferRelativeResize="0"/>
          <p:nvPr/>
        </p:nvPicPr>
        <p:blipFill rotWithShape="1">
          <a:blip r:embed="rId5">
            <a:alphaModFix/>
          </a:blip>
          <a:srcRect b="13028" l="0" r="0" t="13028"/>
          <a:stretch/>
        </p:blipFill>
        <p:spPr>
          <a:xfrm>
            <a:off x="4594800" y="2609250"/>
            <a:ext cx="4442394" cy="24636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18"/>
          <p:cNvSpPr txBox="1"/>
          <p:nvPr>
            <p:ph idx="4294967295" type="body"/>
          </p:nvPr>
        </p:nvSpPr>
        <p:spPr>
          <a:xfrm>
            <a:off x="7404350" y="70650"/>
            <a:ext cx="1632900" cy="2463600"/>
          </a:xfrm>
          <a:prstGeom prst="rect">
            <a:avLst/>
          </a:prstGeom>
          <a:solidFill>
            <a:srgbClr val="E3F1FC"/>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00"/>
                </a:solidFill>
                <a:latin typeface="Oswald"/>
                <a:ea typeface="Oswald"/>
                <a:cs typeface="Oswald"/>
                <a:sym typeface="Oswald"/>
              </a:rPr>
              <a:t>Bloomingdale Baptist </a:t>
            </a:r>
            <a:r>
              <a:rPr b="1" lang="en" sz="1600">
                <a:solidFill>
                  <a:srgbClr val="000000"/>
                </a:solidFill>
                <a:latin typeface="Oswald"/>
                <a:ea typeface="Oswald"/>
                <a:cs typeface="Oswald"/>
                <a:sym typeface="Oswald"/>
              </a:rPr>
              <a:t>Site: </a:t>
            </a:r>
            <a:endParaRPr b="1" sz="1600">
              <a:solidFill>
                <a:srgbClr val="000000"/>
              </a:solidFill>
              <a:latin typeface="Oswald"/>
              <a:ea typeface="Oswald"/>
              <a:cs typeface="Oswald"/>
              <a:sym typeface="Oswald"/>
            </a:endParaRPr>
          </a:p>
          <a:p>
            <a:pPr indent="0" lvl="0" marL="0" rtl="0" algn="l">
              <a:lnSpc>
                <a:spcPct val="150000"/>
              </a:lnSpc>
              <a:spcBef>
                <a:spcPts val="1600"/>
              </a:spcBef>
              <a:spcAft>
                <a:spcPts val="0"/>
              </a:spcAft>
              <a:buNone/>
            </a:pPr>
            <a:r>
              <a:rPr lang="en" sz="1200">
                <a:solidFill>
                  <a:srgbClr val="000000"/>
                </a:solidFill>
                <a:latin typeface="Oswald"/>
                <a:ea typeface="Oswald"/>
                <a:cs typeface="Oswald"/>
                <a:sym typeface="Oswald"/>
              </a:rPr>
              <a:t>12:30-3:00</a:t>
            </a:r>
            <a:endParaRPr sz="1200">
              <a:solidFill>
                <a:srgbClr val="000000"/>
              </a:solidFill>
              <a:latin typeface="Oswald"/>
              <a:ea typeface="Oswald"/>
              <a:cs typeface="Oswald"/>
              <a:sym typeface="Oswald"/>
            </a:endParaRPr>
          </a:p>
          <a:p>
            <a:pPr indent="0" lvl="0" marL="0" rtl="0" algn="l">
              <a:lnSpc>
                <a:spcPct val="150000"/>
              </a:lnSpc>
              <a:spcBef>
                <a:spcPts val="0"/>
              </a:spcBef>
              <a:spcAft>
                <a:spcPts val="0"/>
              </a:spcAft>
              <a:buNone/>
            </a:pPr>
            <a:r>
              <a:rPr lang="en" sz="1200">
                <a:solidFill>
                  <a:srgbClr val="000000"/>
                </a:solidFill>
                <a:latin typeface="Oswald"/>
                <a:ea typeface="Oswald"/>
                <a:cs typeface="Oswald"/>
                <a:sym typeface="Oswald"/>
              </a:rPr>
              <a:t>1 KCS 1 SCDE Teacher</a:t>
            </a:r>
            <a:endParaRPr sz="1200">
              <a:solidFill>
                <a:srgbClr val="000000"/>
              </a:solidFill>
              <a:latin typeface="Oswald"/>
              <a:ea typeface="Oswald"/>
              <a:cs typeface="Oswald"/>
              <a:sym typeface="Oswald"/>
            </a:endParaRPr>
          </a:p>
          <a:p>
            <a:pPr indent="0" lvl="0" marL="0" rtl="0" algn="l">
              <a:lnSpc>
                <a:spcPct val="150000"/>
              </a:lnSpc>
              <a:spcBef>
                <a:spcPts val="0"/>
              </a:spcBef>
              <a:spcAft>
                <a:spcPts val="0"/>
              </a:spcAft>
              <a:buNone/>
            </a:pPr>
            <a:r>
              <a:rPr lang="en" sz="1200">
                <a:solidFill>
                  <a:srgbClr val="000000"/>
                </a:solidFill>
                <a:latin typeface="Oswald"/>
                <a:ea typeface="Oswald"/>
                <a:cs typeface="Oswald"/>
                <a:sym typeface="Oswald"/>
              </a:rPr>
              <a:t>10-12 students directly recruited from Ketron &amp; Sullivan Garden Elementary</a:t>
            </a:r>
            <a:endParaRPr sz="1200">
              <a:solidFill>
                <a:srgbClr val="000000"/>
              </a:solidFill>
              <a:latin typeface="Oswald"/>
              <a:ea typeface="Oswald"/>
              <a:cs typeface="Oswald"/>
              <a:sym typeface="Oswald"/>
            </a:endParaRPr>
          </a:p>
        </p:txBody>
      </p:sp>
      <p:pic>
        <p:nvPicPr>
          <p:cNvPr id="126" name="Google Shape;126;p18"/>
          <p:cNvPicPr preferRelativeResize="0"/>
          <p:nvPr/>
        </p:nvPicPr>
        <p:blipFill rotWithShape="1">
          <a:blip r:embed="rId3">
            <a:alphaModFix/>
          </a:blip>
          <a:srcRect b="24759" l="0" r="0" t="11901"/>
          <a:stretch/>
        </p:blipFill>
        <p:spPr>
          <a:xfrm>
            <a:off x="76200" y="70650"/>
            <a:ext cx="4442399" cy="5002198"/>
          </a:xfrm>
          <a:prstGeom prst="rect">
            <a:avLst/>
          </a:prstGeom>
          <a:noFill/>
          <a:ln>
            <a:noFill/>
          </a:ln>
        </p:spPr>
      </p:pic>
      <p:pic>
        <p:nvPicPr>
          <p:cNvPr id="127" name="Google Shape;127;p18"/>
          <p:cNvPicPr preferRelativeResize="0"/>
          <p:nvPr/>
        </p:nvPicPr>
        <p:blipFill rotWithShape="1">
          <a:blip r:embed="rId4">
            <a:alphaModFix/>
          </a:blip>
          <a:srcRect b="0" l="8396" r="8388" t="0"/>
          <a:stretch/>
        </p:blipFill>
        <p:spPr>
          <a:xfrm>
            <a:off x="4594800" y="70650"/>
            <a:ext cx="2733348" cy="2463598"/>
          </a:xfrm>
          <a:prstGeom prst="rect">
            <a:avLst/>
          </a:prstGeom>
          <a:noFill/>
          <a:ln>
            <a:noFill/>
          </a:ln>
        </p:spPr>
      </p:pic>
      <p:pic>
        <p:nvPicPr>
          <p:cNvPr id="128" name="Google Shape;128;p18"/>
          <p:cNvPicPr preferRelativeResize="0"/>
          <p:nvPr/>
        </p:nvPicPr>
        <p:blipFill rotWithShape="1">
          <a:blip r:embed="rId5">
            <a:alphaModFix/>
          </a:blip>
          <a:srcRect b="19062" l="0" r="0" t="6994"/>
          <a:stretch/>
        </p:blipFill>
        <p:spPr>
          <a:xfrm>
            <a:off x="4594800" y="2609250"/>
            <a:ext cx="4442394" cy="24636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19"/>
          <p:cNvPicPr preferRelativeResize="0"/>
          <p:nvPr/>
        </p:nvPicPr>
        <p:blipFill rotWithShape="1">
          <a:blip r:embed="rId3">
            <a:alphaModFix/>
          </a:blip>
          <a:srcRect b="0" l="5610" r="5893" t="0"/>
          <a:stretch/>
        </p:blipFill>
        <p:spPr>
          <a:xfrm>
            <a:off x="109850" y="70650"/>
            <a:ext cx="5902551" cy="5002199"/>
          </a:xfrm>
          <a:prstGeom prst="rect">
            <a:avLst/>
          </a:prstGeom>
          <a:noFill/>
          <a:ln>
            <a:noFill/>
          </a:ln>
        </p:spPr>
      </p:pic>
      <p:pic>
        <p:nvPicPr>
          <p:cNvPr id="134" name="Google Shape;134;p19"/>
          <p:cNvPicPr preferRelativeResize="0"/>
          <p:nvPr/>
        </p:nvPicPr>
        <p:blipFill rotWithShape="1">
          <a:blip r:embed="rId4">
            <a:alphaModFix/>
          </a:blip>
          <a:srcRect b="0" l="10554" r="10562" t="0"/>
          <a:stretch/>
        </p:blipFill>
        <p:spPr>
          <a:xfrm>
            <a:off x="6102449" y="70650"/>
            <a:ext cx="2959500" cy="5002199"/>
          </a:xfrm>
          <a:prstGeom prst="rect">
            <a:avLst/>
          </a:prstGeom>
          <a:noFill/>
          <a:ln>
            <a:noFill/>
          </a:ln>
        </p:spPr>
      </p:pic>
      <p:sp>
        <p:nvSpPr>
          <p:cNvPr id="135" name="Google Shape;135;p19"/>
          <p:cNvSpPr txBox="1"/>
          <p:nvPr/>
        </p:nvSpPr>
        <p:spPr>
          <a:xfrm>
            <a:off x="3677725" y="373525"/>
            <a:ext cx="3682800" cy="825000"/>
          </a:xfrm>
          <a:prstGeom prst="rect">
            <a:avLst/>
          </a:prstGeom>
          <a:solidFill>
            <a:srgbClr val="E3F1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Oswald"/>
                <a:ea typeface="Oswald"/>
                <a:cs typeface="Oswald"/>
                <a:sym typeface="Oswald"/>
              </a:rPr>
              <a:t>Week 1: Windows &amp; Mirrors</a:t>
            </a:r>
            <a:endParaRPr sz="2200">
              <a:latin typeface="Oswald"/>
              <a:ea typeface="Oswald"/>
              <a:cs typeface="Oswald"/>
              <a:sym typeface="Oswald"/>
            </a:endParaRPr>
          </a:p>
          <a:p>
            <a:pPr indent="0" lvl="0" marL="0" rtl="0" algn="l">
              <a:spcBef>
                <a:spcPts val="0"/>
              </a:spcBef>
              <a:spcAft>
                <a:spcPts val="0"/>
              </a:spcAft>
              <a:buNone/>
            </a:pPr>
            <a:r>
              <a:rPr lang="en" sz="2200">
                <a:latin typeface="Oswald"/>
                <a:ea typeface="Oswald"/>
                <a:cs typeface="Oswald"/>
                <a:sym typeface="Oswald"/>
              </a:rPr>
              <a:t>I am a story. I am an author.</a:t>
            </a:r>
            <a:endParaRPr sz="2200">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0"/>
          <p:cNvPicPr preferRelativeResize="0"/>
          <p:nvPr/>
        </p:nvPicPr>
        <p:blipFill rotWithShape="1">
          <a:blip r:embed="rId3">
            <a:alphaModFix/>
          </a:blip>
          <a:srcRect b="12501" l="0" r="0" t="12501"/>
          <a:stretch/>
        </p:blipFill>
        <p:spPr>
          <a:xfrm>
            <a:off x="-200" y="0"/>
            <a:ext cx="9144402" cy="5143500"/>
          </a:xfrm>
          <a:prstGeom prst="rect">
            <a:avLst/>
          </a:prstGeom>
          <a:noFill/>
          <a:ln>
            <a:noFill/>
          </a:ln>
        </p:spPr>
      </p:pic>
      <p:sp>
        <p:nvSpPr>
          <p:cNvPr id="141" name="Google Shape;141;p20"/>
          <p:cNvSpPr txBox="1"/>
          <p:nvPr>
            <p:ph idx="4294967295" type="body"/>
          </p:nvPr>
        </p:nvSpPr>
        <p:spPr>
          <a:xfrm>
            <a:off x="5582950" y="159825"/>
            <a:ext cx="3395700" cy="1148400"/>
          </a:xfrm>
          <a:prstGeom prst="rect">
            <a:avLst/>
          </a:prstGeom>
          <a:solidFill>
            <a:srgbClr val="E3F1FC"/>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latin typeface="Oswald"/>
                <a:ea typeface="Oswald"/>
                <a:cs typeface="Oswald"/>
                <a:sym typeface="Oswald"/>
              </a:rPr>
              <a:t>Week 1 Field Trip: Barnes &amp; Noble</a:t>
            </a:r>
            <a:endParaRPr sz="1800">
              <a:latin typeface="Oswald"/>
              <a:ea typeface="Oswald"/>
              <a:cs typeface="Oswald"/>
              <a:sym typeface="Oswald"/>
            </a:endParaRPr>
          </a:p>
          <a:p>
            <a:pPr indent="0" lvl="0" marL="0" rtl="0" algn="l">
              <a:lnSpc>
                <a:spcPct val="100000"/>
              </a:lnSpc>
              <a:spcBef>
                <a:spcPts val="0"/>
              </a:spcBef>
              <a:spcAft>
                <a:spcPts val="0"/>
              </a:spcAft>
              <a:buNone/>
            </a:pPr>
            <a:r>
              <a:rPr lang="en" sz="1800">
                <a:latin typeface="Oswald"/>
                <a:ea typeface="Oswald"/>
                <a:cs typeface="Oswald"/>
                <a:sym typeface="Oswald"/>
              </a:rPr>
              <a:t>Store tour, read-aloud, pick out a book to take home, snack from the cafe.</a:t>
            </a:r>
            <a:endParaRPr sz="1800">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Google Shape;146;p21"/>
          <p:cNvPicPr preferRelativeResize="0"/>
          <p:nvPr/>
        </p:nvPicPr>
        <p:blipFill rotWithShape="1">
          <a:blip r:embed="rId3">
            <a:alphaModFix/>
          </a:blip>
          <a:srcRect b="36622" l="0" r="0" t="38"/>
          <a:stretch/>
        </p:blipFill>
        <p:spPr>
          <a:xfrm>
            <a:off x="76196" y="76200"/>
            <a:ext cx="4442401" cy="5002203"/>
          </a:xfrm>
          <a:prstGeom prst="rect">
            <a:avLst/>
          </a:prstGeom>
          <a:noFill/>
          <a:ln>
            <a:noFill/>
          </a:ln>
        </p:spPr>
      </p:pic>
      <p:pic>
        <p:nvPicPr>
          <p:cNvPr id="147" name="Google Shape;147;p21"/>
          <p:cNvPicPr preferRelativeResize="0"/>
          <p:nvPr/>
        </p:nvPicPr>
        <p:blipFill rotWithShape="1">
          <a:blip r:embed="rId4">
            <a:alphaModFix/>
          </a:blip>
          <a:srcRect b="36971" l="0" r="0" t="-310"/>
          <a:stretch/>
        </p:blipFill>
        <p:spPr>
          <a:xfrm>
            <a:off x="4613700" y="70650"/>
            <a:ext cx="4442404" cy="5002198"/>
          </a:xfrm>
          <a:prstGeom prst="rect">
            <a:avLst/>
          </a:prstGeom>
          <a:noFill/>
          <a:ln>
            <a:noFill/>
          </a:ln>
        </p:spPr>
      </p:pic>
      <p:sp>
        <p:nvSpPr>
          <p:cNvPr id="148" name="Google Shape;148;p21"/>
          <p:cNvSpPr txBox="1"/>
          <p:nvPr/>
        </p:nvSpPr>
        <p:spPr>
          <a:xfrm>
            <a:off x="2880575" y="564150"/>
            <a:ext cx="4164600" cy="549900"/>
          </a:xfrm>
          <a:prstGeom prst="rect">
            <a:avLst/>
          </a:prstGeom>
          <a:solidFill>
            <a:srgbClr val="E3F1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Oswald"/>
                <a:ea typeface="Oswald"/>
                <a:cs typeface="Oswald"/>
                <a:sym typeface="Oswald"/>
              </a:rPr>
              <a:t>Week 2: Science &amp; Community Helpers</a:t>
            </a:r>
            <a:endParaRPr sz="2200">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