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257" r:id="rId2"/>
    <p:sldId id="258" r:id="rId3"/>
    <p:sldId id="716" r:id="rId4"/>
    <p:sldId id="774" r:id="rId5"/>
    <p:sldId id="703" r:id="rId6"/>
    <p:sldId id="608" r:id="rId7"/>
    <p:sldId id="656" r:id="rId8"/>
    <p:sldId id="591" r:id="rId9"/>
    <p:sldId id="714" r:id="rId10"/>
    <p:sldId id="715" r:id="rId11"/>
    <p:sldId id="421" r:id="rId12"/>
    <p:sldId id="420" r:id="rId13"/>
    <p:sldId id="638" r:id="rId14"/>
    <p:sldId id="704" r:id="rId15"/>
    <p:sldId id="719" r:id="rId16"/>
    <p:sldId id="720" r:id="rId17"/>
    <p:sldId id="721" r:id="rId18"/>
    <p:sldId id="722" r:id="rId19"/>
    <p:sldId id="723" r:id="rId20"/>
    <p:sldId id="724" r:id="rId21"/>
    <p:sldId id="726" r:id="rId22"/>
    <p:sldId id="727" r:id="rId23"/>
    <p:sldId id="728" r:id="rId24"/>
    <p:sldId id="729" r:id="rId25"/>
    <p:sldId id="730" r:id="rId26"/>
    <p:sldId id="731" r:id="rId27"/>
    <p:sldId id="732" r:id="rId28"/>
    <p:sldId id="733" r:id="rId29"/>
    <p:sldId id="734" r:id="rId30"/>
    <p:sldId id="735" r:id="rId31"/>
    <p:sldId id="736" r:id="rId32"/>
    <p:sldId id="737" r:id="rId33"/>
    <p:sldId id="738" r:id="rId34"/>
    <p:sldId id="739" r:id="rId35"/>
    <p:sldId id="725" r:id="rId36"/>
    <p:sldId id="740" r:id="rId37"/>
    <p:sldId id="741" r:id="rId38"/>
    <p:sldId id="742" r:id="rId39"/>
    <p:sldId id="743" r:id="rId40"/>
    <p:sldId id="744" r:id="rId41"/>
    <p:sldId id="745" r:id="rId42"/>
    <p:sldId id="746" r:id="rId43"/>
    <p:sldId id="747" r:id="rId44"/>
    <p:sldId id="748" r:id="rId45"/>
    <p:sldId id="749" r:id="rId46"/>
    <p:sldId id="750" r:id="rId47"/>
    <p:sldId id="751" r:id="rId48"/>
    <p:sldId id="752" r:id="rId49"/>
    <p:sldId id="753" r:id="rId50"/>
    <p:sldId id="754" r:id="rId51"/>
    <p:sldId id="755" r:id="rId52"/>
    <p:sldId id="756" r:id="rId53"/>
    <p:sldId id="757" r:id="rId54"/>
    <p:sldId id="758" r:id="rId55"/>
    <p:sldId id="759" r:id="rId56"/>
    <p:sldId id="760" r:id="rId57"/>
    <p:sldId id="761" r:id="rId58"/>
    <p:sldId id="762" r:id="rId59"/>
    <p:sldId id="763" r:id="rId60"/>
    <p:sldId id="764" r:id="rId61"/>
    <p:sldId id="765" r:id="rId62"/>
    <p:sldId id="766" r:id="rId63"/>
    <p:sldId id="767" r:id="rId64"/>
    <p:sldId id="768" r:id="rId65"/>
    <p:sldId id="769" r:id="rId66"/>
    <p:sldId id="770" r:id="rId67"/>
    <p:sldId id="771" r:id="rId68"/>
    <p:sldId id="772" r:id="rId69"/>
    <p:sldId id="773" r:id="rId70"/>
    <p:sldId id="256" r:id="rId71"/>
    <p:sldId id="717" r:id="rId72"/>
    <p:sldId id="718" r:id="rId73"/>
    <p:sldId id="259" r:id="rId74"/>
    <p:sldId id="260" r:id="rId75"/>
    <p:sldId id="775"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8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8" d="100"/>
          <a:sy n="78" d="100"/>
        </p:scale>
        <p:origin x="960"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 Tucker" userId="20fcec4cd39a32ef" providerId="LiveId" clId="{323BA051-FB64-4A33-9596-320780698B93}"/>
    <pc:docChg chg="modSld">
      <pc:chgData name="Alex Tucker" userId="20fcec4cd39a32ef" providerId="LiveId" clId="{323BA051-FB64-4A33-9596-320780698B93}" dt="2023-04-04T03:26:19.978" v="5" actId="207"/>
      <pc:docMkLst>
        <pc:docMk/>
      </pc:docMkLst>
      <pc:sldChg chg="modSp mod">
        <pc:chgData name="Alex Tucker" userId="20fcec4cd39a32ef" providerId="LiveId" clId="{323BA051-FB64-4A33-9596-320780698B93}" dt="2023-04-04T03:26:19.978" v="5" actId="207"/>
        <pc:sldMkLst>
          <pc:docMk/>
          <pc:sldMk cId="1793725671" sldId="704"/>
        </pc:sldMkLst>
        <pc:spChg chg="mod">
          <ac:chgData name="Alex Tucker" userId="20fcec4cd39a32ef" providerId="LiveId" clId="{323BA051-FB64-4A33-9596-320780698B93}" dt="2023-04-04T03:26:19.978" v="5" actId="207"/>
          <ac:spMkLst>
            <pc:docMk/>
            <pc:sldMk cId="1793725671" sldId="704"/>
            <ac:spMk id="13314" creationId="{00000000-0000-0000-0000-000000000000}"/>
          </ac:spMkLst>
        </pc:spChg>
      </pc:sldChg>
      <pc:sldChg chg="modSp mod">
        <pc:chgData name="Alex Tucker" userId="20fcec4cd39a32ef" providerId="LiveId" clId="{323BA051-FB64-4A33-9596-320780698B93}" dt="2023-04-02T16:27:08.865" v="0" actId="207"/>
        <pc:sldMkLst>
          <pc:docMk/>
          <pc:sldMk cId="4282602927" sldId="775"/>
        </pc:sldMkLst>
        <pc:spChg chg="mod">
          <ac:chgData name="Alex Tucker" userId="20fcec4cd39a32ef" providerId="LiveId" clId="{323BA051-FB64-4A33-9596-320780698B93}" dt="2023-04-02T16:27:08.865" v="0" actId="207"/>
          <ac:spMkLst>
            <pc:docMk/>
            <pc:sldMk cId="4282602927" sldId="775"/>
            <ac:spMk id="2" creationId="{80F64E1E-D4CD-D88B-0159-BD0442C5F70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30825F-FFEB-4F84-9C57-16F12EFFBD7E}" type="datetimeFigureOut">
              <a:rPr lang="en-US" smtClean="0"/>
              <a:t>4/3/2023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2539C6-93BC-48C0-8454-82909E675B34}" type="slidenum">
              <a:rPr lang="en-US" smtClean="0"/>
              <a:t>‹#›</a:t>
            </a:fld>
            <a:endParaRPr lang="en-US"/>
          </a:p>
        </p:txBody>
      </p:sp>
    </p:spTree>
    <p:extLst>
      <p:ext uri="{BB962C8B-B14F-4D97-AF65-F5344CB8AC3E}">
        <p14:creationId xmlns:p14="http://schemas.microsoft.com/office/powerpoint/2010/main" val="832270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ones are jumping out to you?</a:t>
            </a:r>
          </a:p>
        </p:txBody>
      </p:sp>
      <p:sp>
        <p:nvSpPr>
          <p:cNvPr id="4" name="Slide Number Placeholder 3"/>
          <p:cNvSpPr>
            <a:spLocks noGrp="1"/>
          </p:cNvSpPr>
          <p:nvPr>
            <p:ph type="sldNum" sz="quarter" idx="5"/>
          </p:nvPr>
        </p:nvSpPr>
        <p:spPr/>
        <p:txBody>
          <a:bodyPr/>
          <a:lstStyle/>
          <a:p>
            <a:fld id="{0A235FF8-D17C-4C7C-B25D-4B6F82BB19C3}" type="slidenum">
              <a:rPr lang="en-US" smtClean="0"/>
              <a:t>5</a:t>
            </a:fld>
            <a:endParaRPr lang="en-US"/>
          </a:p>
        </p:txBody>
      </p:sp>
    </p:spTree>
    <p:extLst>
      <p:ext uri="{BB962C8B-B14F-4D97-AF65-F5344CB8AC3E}">
        <p14:creationId xmlns:p14="http://schemas.microsoft.com/office/powerpoint/2010/main" val="2146736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A951BA-9CB6-4A5A-BBD0-839769D02261}" type="slidenum">
              <a:rPr lang="en-US" smtClean="0"/>
              <a:pPr/>
              <a:t>11</a:t>
            </a:fld>
            <a:endParaRPr lang="en-US"/>
          </a:p>
        </p:txBody>
      </p:sp>
    </p:spTree>
    <p:extLst>
      <p:ext uri="{BB962C8B-B14F-4D97-AF65-F5344CB8AC3E}">
        <p14:creationId xmlns:p14="http://schemas.microsoft.com/office/powerpoint/2010/main" val="3562627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A951BA-9CB6-4A5A-BBD0-839769D02261}" type="slidenum">
              <a:rPr lang="en-US" smtClean="0"/>
              <a:pPr/>
              <a:t>12</a:t>
            </a:fld>
            <a:endParaRPr lang="en-US"/>
          </a:p>
        </p:txBody>
      </p:sp>
    </p:spTree>
    <p:extLst>
      <p:ext uri="{BB962C8B-B14F-4D97-AF65-F5344CB8AC3E}">
        <p14:creationId xmlns:p14="http://schemas.microsoft.com/office/powerpoint/2010/main" val="1136896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 name="Footer Placeholder 1"/>
          <p:cNvSpPr>
            <a:spLocks noGrp="1"/>
          </p:cNvSpPr>
          <p:nvPr>
            <p:ph type="ftr" sz="quarter" idx="10"/>
          </p:nvPr>
        </p:nvSpPr>
        <p:spPr/>
        <p:txBody>
          <a:bodyPr/>
          <a:lstStyle/>
          <a:p>
            <a:pPr>
              <a:defRPr/>
            </a:pPr>
            <a:endParaRPr lang="en-US"/>
          </a:p>
        </p:txBody>
      </p:sp>
    </p:spTree>
    <p:extLst>
      <p:ext uri="{BB962C8B-B14F-4D97-AF65-F5344CB8AC3E}">
        <p14:creationId xmlns:p14="http://schemas.microsoft.com/office/powerpoint/2010/main" val="1785671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26984d3893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 name="Google Shape;222;g226984d3893_0_2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26984d3893_0_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 name="Google Shape;233;g226984d3893_0_2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26984d3893_0_261: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 name="Google Shape;244;g226984d3893_0_261:notes"/>
          <p:cNvSpPr txBox="1">
            <a:spLocks noGrp="1"/>
          </p:cNvSpPr>
          <p:nvPr>
            <p:ph type="body" idx="1"/>
          </p:nvPr>
        </p:nvSpPr>
        <p:spPr>
          <a:xfrm>
            <a:off x="701040" y="4338320"/>
            <a:ext cx="6309300" cy="41835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p>
        </p:txBody>
      </p:sp>
      <p:sp>
        <p:nvSpPr>
          <p:cNvPr id="245" name="Google Shape;245;g226984d3893_0_26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72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26984d3893_0_27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g226984d3893_0_272:notes"/>
          <p:cNvSpPr txBox="1">
            <a:spLocks noGrp="1"/>
          </p:cNvSpPr>
          <p:nvPr>
            <p:ph type="body" idx="1"/>
          </p:nvPr>
        </p:nvSpPr>
        <p:spPr>
          <a:xfrm>
            <a:off x="701040" y="4338320"/>
            <a:ext cx="6309300" cy="41835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p>
        </p:txBody>
      </p:sp>
      <p:sp>
        <p:nvSpPr>
          <p:cNvPr id="257" name="Google Shape;257;g226984d3893_0_27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73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26984d3893_0_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g226984d3893_0_2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(Julie)</a:t>
            </a:r>
            <a:endParaRPr/>
          </a:p>
          <a:p>
            <a:pPr marL="0" lvl="0" indent="0" algn="l" rtl="0">
              <a:spcBef>
                <a:spcPts val="0"/>
              </a:spcBef>
              <a:spcAft>
                <a:spcPts val="0"/>
              </a:spcAft>
              <a:buNone/>
            </a:pPr>
            <a:r>
              <a:rPr lang="en" b="1"/>
              <a:t>For more support/info:</a:t>
            </a:r>
            <a:endParaRPr/>
          </a:p>
          <a:p>
            <a:pPr marL="0" lvl="0" indent="0" algn="l" rtl="0">
              <a:spcBef>
                <a:spcPts val="0"/>
              </a:spcBef>
              <a:spcAft>
                <a:spcPts val="0"/>
              </a:spcAft>
              <a:buNone/>
            </a:pPr>
            <a:r>
              <a:rPr lang="en"/>
              <a:t>-- How to access (with SL Network) nylc.org</a:t>
            </a:r>
            <a:endParaRPr/>
          </a:p>
          <a:p>
            <a:pPr marL="0" lvl="0" indent="0" algn="l" rtl="0">
              <a:spcBef>
                <a:spcPts val="0"/>
              </a:spcBef>
              <a:spcAft>
                <a:spcPts val="0"/>
              </a:spcAft>
              <a:buNone/>
            </a:pPr>
            <a:r>
              <a:rPr lang="en"/>
              <a:t>-- Service-Learning Network</a:t>
            </a:r>
            <a:endParaRPr/>
          </a:p>
          <a:p>
            <a:pPr marL="0" lvl="0" indent="0" algn="l" rtl="0">
              <a:spcBef>
                <a:spcPts val="0"/>
              </a:spcBef>
              <a:spcAft>
                <a:spcPts val="0"/>
              </a:spcAft>
              <a:buNone/>
            </a:pPr>
            <a:r>
              <a:rPr lang="en"/>
              <a:t>-- Customized Trainings</a:t>
            </a:r>
            <a:endParaRPr/>
          </a:p>
          <a:p>
            <a:pPr marL="0" lvl="0" indent="0" algn="l" rtl="0">
              <a:spcBef>
                <a:spcPts val="0"/>
              </a:spcBef>
              <a:spcAft>
                <a:spcPts val="0"/>
              </a:spcAft>
              <a:buNone/>
            </a:pPr>
            <a:br>
              <a:rPr lang="en"/>
            </a:br>
            <a:endParaRPr/>
          </a:p>
        </p:txBody>
      </p:sp>
      <p:sp>
        <p:nvSpPr>
          <p:cNvPr id="273" name="Google Shape;273;g226984d3893_0_2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74</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C5900-C060-C899-349B-AFE4E0760B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BB596A-102F-FC25-ECB7-3DC520759A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997EBA-0581-B072-51E1-31033C6E9BD9}"/>
              </a:ext>
            </a:extLst>
          </p:cNvPr>
          <p:cNvSpPr>
            <a:spLocks noGrp="1"/>
          </p:cNvSpPr>
          <p:nvPr>
            <p:ph type="dt" sz="half" idx="10"/>
          </p:nvPr>
        </p:nvSpPr>
        <p:spPr/>
        <p:txBody>
          <a:bodyPr/>
          <a:lstStyle/>
          <a:p>
            <a:fld id="{F7A8F172-424E-4371-8352-AAF32A6DB02C}" type="datetimeFigureOut">
              <a:rPr lang="en-US" smtClean="0"/>
              <a:t>4/3/2023</a:t>
            </a:fld>
            <a:endParaRPr lang="en-US"/>
          </a:p>
        </p:txBody>
      </p:sp>
      <p:sp>
        <p:nvSpPr>
          <p:cNvPr id="5" name="Footer Placeholder 4">
            <a:extLst>
              <a:ext uri="{FF2B5EF4-FFF2-40B4-BE49-F238E27FC236}">
                <a16:creationId xmlns:a16="http://schemas.microsoft.com/office/drawing/2014/main" id="{72CF06C5-5E2E-91AB-BEC5-2F570C2701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17B6E6-47D8-150E-4393-C9A0F93AF09E}"/>
              </a:ext>
            </a:extLst>
          </p:cNvPr>
          <p:cNvSpPr>
            <a:spLocks noGrp="1"/>
          </p:cNvSpPr>
          <p:nvPr>
            <p:ph type="sldNum" sz="quarter" idx="12"/>
          </p:nvPr>
        </p:nvSpPr>
        <p:spPr/>
        <p:txBody>
          <a:bodyPr/>
          <a:lstStyle/>
          <a:p>
            <a:fld id="{FDE0EA3C-0D48-4423-9919-BF1C7ADE3A9B}" type="slidenum">
              <a:rPr lang="en-US" smtClean="0"/>
              <a:t>‹#›</a:t>
            </a:fld>
            <a:endParaRPr lang="en-US"/>
          </a:p>
        </p:txBody>
      </p:sp>
    </p:spTree>
    <p:extLst>
      <p:ext uri="{BB962C8B-B14F-4D97-AF65-F5344CB8AC3E}">
        <p14:creationId xmlns:p14="http://schemas.microsoft.com/office/powerpoint/2010/main" val="1166457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D2FDF-B98C-EB62-6047-680AC99A8B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9494A1-C057-BDEF-0FB1-4FA39DC21E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B6024D-6468-55AC-3AFB-ED141A4B6570}"/>
              </a:ext>
            </a:extLst>
          </p:cNvPr>
          <p:cNvSpPr>
            <a:spLocks noGrp="1"/>
          </p:cNvSpPr>
          <p:nvPr>
            <p:ph type="dt" sz="half" idx="10"/>
          </p:nvPr>
        </p:nvSpPr>
        <p:spPr/>
        <p:txBody>
          <a:bodyPr/>
          <a:lstStyle/>
          <a:p>
            <a:fld id="{F7A8F172-424E-4371-8352-AAF32A6DB02C}" type="datetimeFigureOut">
              <a:rPr lang="en-US" smtClean="0"/>
              <a:t>4/3/2023</a:t>
            </a:fld>
            <a:endParaRPr lang="en-US"/>
          </a:p>
        </p:txBody>
      </p:sp>
      <p:sp>
        <p:nvSpPr>
          <p:cNvPr id="5" name="Footer Placeholder 4">
            <a:extLst>
              <a:ext uri="{FF2B5EF4-FFF2-40B4-BE49-F238E27FC236}">
                <a16:creationId xmlns:a16="http://schemas.microsoft.com/office/drawing/2014/main" id="{0758E131-1FCC-C8B2-79B8-4BD5F50490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59EAAF-6B3E-0B8F-C8A8-7E8B91987130}"/>
              </a:ext>
            </a:extLst>
          </p:cNvPr>
          <p:cNvSpPr>
            <a:spLocks noGrp="1"/>
          </p:cNvSpPr>
          <p:nvPr>
            <p:ph type="sldNum" sz="quarter" idx="12"/>
          </p:nvPr>
        </p:nvSpPr>
        <p:spPr/>
        <p:txBody>
          <a:bodyPr/>
          <a:lstStyle/>
          <a:p>
            <a:fld id="{FDE0EA3C-0D48-4423-9919-BF1C7ADE3A9B}" type="slidenum">
              <a:rPr lang="en-US" smtClean="0"/>
              <a:t>‹#›</a:t>
            </a:fld>
            <a:endParaRPr lang="en-US"/>
          </a:p>
        </p:txBody>
      </p:sp>
    </p:spTree>
    <p:extLst>
      <p:ext uri="{BB962C8B-B14F-4D97-AF65-F5344CB8AC3E}">
        <p14:creationId xmlns:p14="http://schemas.microsoft.com/office/powerpoint/2010/main" val="2734845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9225A-5248-A79C-E460-D2BE874CAE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C05398-7B6B-274A-19CF-59C576B11C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AF19E-F5CB-229C-59AB-11F24E6CF63F}"/>
              </a:ext>
            </a:extLst>
          </p:cNvPr>
          <p:cNvSpPr>
            <a:spLocks noGrp="1"/>
          </p:cNvSpPr>
          <p:nvPr>
            <p:ph type="dt" sz="half" idx="10"/>
          </p:nvPr>
        </p:nvSpPr>
        <p:spPr/>
        <p:txBody>
          <a:bodyPr/>
          <a:lstStyle/>
          <a:p>
            <a:fld id="{F7A8F172-424E-4371-8352-AAF32A6DB02C}" type="datetimeFigureOut">
              <a:rPr lang="en-US" smtClean="0"/>
              <a:t>4/3/2023</a:t>
            </a:fld>
            <a:endParaRPr lang="en-US"/>
          </a:p>
        </p:txBody>
      </p:sp>
      <p:sp>
        <p:nvSpPr>
          <p:cNvPr id="5" name="Footer Placeholder 4">
            <a:extLst>
              <a:ext uri="{FF2B5EF4-FFF2-40B4-BE49-F238E27FC236}">
                <a16:creationId xmlns:a16="http://schemas.microsoft.com/office/drawing/2014/main" id="{6554DD05-C0C6-4184-0D8F-BFA4085E37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76F52C-CC77-41CD-711E-2521187494A7}"/>
              </a:ext>
            </a:extLst>
          </p:cNvPr>
          <p:cNvSpPr>
            <a:spLocks noGrp="1"/>
          </p:cNvSpPr>
          <p:nvPr>
            <p:ph type="sldNum" sz="quarter" idx="12"/>
          </p:nvPr>
        </p:nvSpPr>
        <p:spPr/>
        <p:txBody>
          <a:bodyPr/>
          <a:lstStyle/>
          <a:p>
            <a:fld id="{FDE0EA3C-0D48-4423-9919-BF1C7ADE3A9B}" type="slidenum">
              <a:rPr lang="en-US" smtClean="0"/>
              <a:t>‹#›</a:t>
            </a:fld>
            <a:endParaRPr lang="en-US"/>
          </a:p>
        </p:txBody>
      </p:sp>
    </p:spTree>
    <p:extLst>
      <p:ext uri="{BB962C8B-B14F-4D97-AF65-F5344CB8AC3E}">
        <p14:creationId xmlns:p14="http://schemas.microsoft.com/office/powerpoint/2010/main" val="3845031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8798" y="136525"/>
            <a:ext cx="10515600" cy="1325563"/>
          </a:xfrm>
        </p:spPr>
        <p:txBody>
          <a:bodyPr>
            <a:normAutofit/>
          </a:bodyPr>
          <a:lstStyle>
            <a:lvl1pPr>
              <a:defRPr sz="3200">
                <a:solidFill>
                  <a:srgbClr val="669B41"/>
                </a:solidFill>
                <a:latin typeface="+mn-lt"/>
              </a:defRPr>
            </a:lvl1pPr>
          </a:lstStyle>
          <a:p>
            <a:r>
              <a:rPr lang="en-US" dirty="0"/>
              <a:t>Click to edit Master title style</a:t>
            </a:r>
          </a:p>
        </p:txBody>
      </p:sp>
      <p:sp>
        <p:nvSpPr>
          <p:cNvPr id="4" name="Date Placeholder 3"/>
          <p:cNvSpPr>
            <a:spLocks noGrp="1"/>
          </p:cNvSpPr>
          <p:nvPr>
            <p:ph type="dt" sz="half" idx="10"/>
          </p:nvPr>
        </p:nvSpPr>
        <p:spPr/>
        <p:txBody>
          <a:bodyPr/>
          <a:lstStyle>
            <a:lvl1pPr>
              <a:defRPr>
                <a:latin typeface="Myriad Pro" panose="020B0503030403020204" pitchFamily="34" charset="0"/>
              </a:defRPr>
            </a:lvl1pPr>
          </a:lstStyle>
          <a:p>
            <a:fld id="{20F007AE-D1E2-48AA-BA96-6BAEB3A98AC1}" type="datetime1">
              <a:rPr lang="en-US" smtClean="0"/>
              <a:pPr/>
              <a:t>4/3/2023</a:t>
            </a:fld>
            <a:endParaRPr lang="en-US" dirty="0"/>
          </a:p>
        </p:txBody>
      </p:sp>
      <p:sp>
        <p:nvSpPr>
          <p:cNvPr id="5" name="Footer Placeholder 4"/>
          <p:cNvSpPr>
            <a:spLocks noGrp="1"/>
          </p:cNvSpPr>
          <p:nvPr>
            <p:ph type="ftr" sz="quarter" idx="11"/>
          </p:nvPr>
        </p:nvSpPr>
        <p:spPr/>
        <p:txBody>
          <a:bodyPr/>
          <a:lstStyle>
            <a:lvl1pPr>
              <a:defRPr>
                <a:latin typeface="Myriad Pro" panose="020B0503030403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Myriad Pro" panose="020B0503030403020204" pitchFamily="34" charset="0"/>
              </a:defRPr>
            </a:lvl1pPr>
          </a:lstStyle>
          <a:p>
            <a:fld id="{A28F3048-2432-4A98-8169-25A873A9DB3D}" type="slidenum">
              <a:rPr lang="en-US" smtClean="0"/>
              <a:pPr/>
              <a:t>‹#›</a:t>
            </a:fld>
            <a:endParaRPr lang="en-US" dirty="0"/>
          </a:p>
        </p:txBody>
      </p:sp>
      <p:sp>
        <p:nvSpPr>
          <p:cNvPr id="7" name="Rectangle 6">
            <a:extLst>
              <a:ext uri="{FF2B5EF4-FFF2-40B4-BE49-F238E27FC236}">
                <a16:creationId xmlns:a16="http://schemas.microsoft.com/office/drawing/2014/main" id="{8DC55A25-639D-4685-9317-E250652A039D}"/>
              </a:ext>
            </a:extLst>
          </p:cNvPr>
          <p:cNvSpPr/>
          <p:nvPr userDrawn="1"/>
        </p:nvSpPr>
        <p:spPr>
          <a:xfrm flipV="1">
            <a:off x="-40198" y="1027717"/>
            <a:ext cx="11373245" cy="52542"/>
          </a:xfrm>
          <a:prstGeom prst="rect">
            <a:avLst/>
          </a:prstGeom>
          <a:solidFill>
            <a:srgbClr val="FF9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6B833392-3F92-40B3-8C97-AC7AE1711C35}"/>
              </a:ext>
            </a:extLst>
          </p:cNvPr>
          <p:cNvGrpSpPr/>
          <p:nvPr userDrawn="1"/>
        </p:nvGrpSpPr>
        <p:grpSpPr>
          <a:xfrm>
            <a:off x="11373245" y="757959"/>
            <a:ext cx="615554" cy="603503"/>
            <a:chOff x="609599" y="954677"/>
            <a:chExt cx="2057401" cy="2017123"/>
          </a:xfrm>
        </p:grpSpPr>
        <p:pic>
          <p:nvPicPr>
            <p:cNvPr id="9" name="Picture 8">
              <a:extLst>
                <a:ext uri="{FF2B5EF4-FFF2-40B4-BE49-F238E27FC236}">
                  <a16:creationId xmlns:a16="http://schemas.microsoft.com/office/drawing/2014/main" id="{73B8DEEB-22C2-4132-98DE-0A3C307055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9412"/>
            <a:stretch/>
          </p:blipFill>
          <p:spPr>
            <a:xfrm>
              <a:off x="609599" y="954677"/>
              <a:ext cx="1905001" cy="1929287"/>
            </a:xfrm>
            <a:prstGeom prst="rect">
              <a:avLst/>
            </a:prstGeom>
          </p:spPr>
        </p:pic>
        <p:sp>
          <p:nvSpPr>
            <p:cNvPr id="10" name="Rectangle 9">
              <a:extLst>
                <a:ext uri="{FF2B5EF4-FFF2-40B4-BE49-F238E27FC236}">
                  <a16:creationId xmlns:a16="http://schemas.microsoft.com/office/drawing/2014/main" id="{0352B937-7D6F-402F-844A-CC2E6472575C}"/>
                </a:ext>
              </a:extLst>
            </p:cNvPr>
            <p:cNvSpPr/>
            <p:nvPr/>
          </p:nvSpPr>
          <p:spPr>
            <a:xfrm>
              <a:off x="1143000" y="2438400"/>
              <a:ext cx="1524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493742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1"/>
        <p:cNvGrpSpPr/>
        <p:nvPr/>
      </p:nvGrpSpPr>
      <p:grpSpPr>
        <a:xfrm>
          <a:off x="0" y="0"/>
          <a:ext cx="0" cy="0"/>
          <a:chOff x="0" y="0"/>
          <a:chExt cx="0" cy="0"/>
        </a:xfrm>
      </p:grpSpPr>
      <p:sp>
        <p:nvSpPr>
          <p:cNvPr id="62" name="Google Shape;62;p15"/>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63" name="Google Shape;63;p15"/>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609585" lvl="0" indent="-457189" algn="l" rtl="0">
              <a:lnSpc>
                <a:spcPct val="115000"/>
              </a:lnSpc>
              <a:spcBef>
                <a:spcPts val="0"/>
              </a:spcBef>
              <a:spcAft>
                <a:spcPts val="0"/>
              </a:spcAft>
              <a:buSzPts val="1800"/>
              <a:buChar char="●"/>
              <a:defRPr/>
            </a:lvl1pPr>
            <a:lvl2pPr marL="1219170" lvl="1" indent="-423323" algn="l" rtl="0">
              <a:lnSpc>
                <a:spcPct val="115000"/>
              </a:lnSpc>
              <a:spcBef>
                <a:spcPts val="2133"/>
              </a:spcBef>
              <a:spcAft>
                <a:spcPts val="0"/>
              </a:spcAft>
              <a:buSzPts val="1400"/>
              <a:buChar char="○"/>
              <a:defRPr/>
            </a:lvl2pPr>
            <a:lvl3pPr marL="1828754" lvl="2" indent="-423323" algn="l" rtl="0">
              <a:lnSpc>
                <a:spcPct val="115000"/>
              </a:lnSpc>
              <a:spcBef>
                <a:spcPts val="2133"/>
              </a:spcBef>
              <a:spcAft>
                <a:spcPts val="0"/>
              </a:spcAft>
              <a:buSzPts val="1400"/>
              <a:buChar char="■"/>
              <a:defRPr/>
            </a:lvl3pPr>
            <a:lvl4pPr marL="2438339" lvl="3" indent="-423323" algn="l" rtl="0">
              <a:lnSpc>
                <a:spcPct val="115000"/>
              </a:lnSpc>
              <a:spcBef>
                <a:spcPts val="2133"/>
              </a:spcBef>
              <a:spcAft>
                <a:spcPts val="0"/>
              </a:spcAft>
              <a:buSzPts val="1400"/>
              <a:buChar char="●"/>
              <a:defRPr/>
            </a:lvl4pPr>
            <a:lvl5pPr marL="3047924" lvl="4" indent="-423323" algn="l" rtl="0">
              <a:lnSpc>
                <a:spcPct val="115000"/>
              </a:lnSpc>
              <a:spcBef>
                <a:spcPts val="2133"/>
              </a:spcBef>
              <a:spcAft>
                <a:spcPts val="0"/>
              </a:spcAft>
              <a:buSzPts val="1400"/>
              <a:buChar char="○"/>
              <a:defRPr/>
            </a:lvl5pPr>
            <a:lvl6pPr marL="3657509" lvl="5" indent="-423323" algn="l" rtl="0">
              <a:lnSpc>
                <a:spcPct val="115000"/>
              </a:lnSpc>
              <a:spcBef>
                <a:spcPts val="2133"/>
              </a:spcBef>
              <a:spcAft>
                <a:spcPts val="0"/>
              </a:spcAft>
              <a:buSzPts val="1400"/>
              <a:buChar char="■"/>
              <a:defRPr/>
            </a:lvl6pPr>
            <a:lvl7pPr marL="4267093" lvl="6" indent="-423323" algn="l" rtl="0">
              <a:lnSpc>
                <a:spcPct val="115000"/>
              </a:lnSpc>
              <a:spcBef>
                <a:spcPts val="2133"/>
              </a:spcBef>
              <a:spcAft>
                <a:spcPts val="0"/>
              </a:spcAft>
              <a:buSzPts val="1400"/>
              <a:buChar char="●"/>
              <a:defRPr/>
            </a:lvl7pPr>
            <a:lvl8pPr marL="4876678" lvl="7" indent="-423323" algn="l" rtl="0">
              <a:lnSpc>
                <a:spcPct val="115000"/>
              </a:lnSpc>
              <a:spcBef>
                <a:spcPts val="2133"/>
              </a:spcBef>
              <a:spcAft>
                <a:spcPts val="0"/>
              </a:spcAft>
              <a:buSzPts val="1400"/>
              <a:buChar char="○"/>
              <a:defRPr/>
            </a:lvl8pPr>
            <a:lvl9pPr marL="5486263" lvl="8" indent="-423323" algn="l" rtl="0">
              <a:lnSpc>
                <a:spcPct val="115000"/>
              </a:lnSpc>
              <a:spcBef>
                <a:spcPts val="2133"/>
              </a:spcBef>
              <a:spcAft>
                <a:spcPts val="2133"/>
              </a:spcAft>
              <a:buSzPts val="1400"/>
              <a:buChar char="■"/>
              <a:defRPr/>
            </a:lvl9pPr>
          </a:lstStyle>
          <a:p>
            <a:endParaRPr/>
          </a:p>
        </p:txBody>
      </p:sp>
      <p:sp>
        <p:nvSpPr>
          <p:cNvPr id="64" name="Google Shape;64;p1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
        <p:nvSpPr>
          <p:cNvPr id="65" name="Google Shape;65;p15"/>
          <p:cNvSpPr txBox="1"/>
          <p:nvPr/>
        </p:nvSpPr>
        <p:spPr>
          <a:xfrm>
            <a:off x="58600" y="6439767"/>
            <a:ext cx="8410400" cy="430847"/>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Franklin Gothic"/>
                <a:ea typeface="Franklin Gothic"/>
                <a:cs typeface="Franklin Gothic"/>
                <a:sym typeface="Franklin Gothic"/>
              </a:rPr>
              <a:t>Copyright © 2022 NYLC </a:t>
            </a:r>
            <a:endParaRPr sz="1867">
              <a:solidFill>
                <a:schemeClr val="dk1"/>
              </a:solidFill>
            </a:endParaRPr>
          </a:p>
        </p:txBody>
      </p:sp>
    </p:spTree>
    <p:extLst>
      <p:ext uri="{BB962C8B-B14F-4D97-AF65-F5344CB8AC3E}">
        <p14:creationId xmlns:p14="http://schemas.microsoft.com/office/powerpoint/2010/main" val="13260648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type="picTx">
  <p:cSld name="1_Picture with Caption">
    <p:spTree>
      <p:nvGrpSpPr>
        <p:cNvPr id="1" name="Shape 123"/>
        <p:cNvGrpSpPr/>
        <p:nvPr/>
      </p:nvGrpSpPr>
      <p:grpSpPr>
        <a:xfrm>
          <a:off x="0" y="0"/>
          <a:ext cx="0" cy="0"/>
          <a:chOff x="0" y="0"/>
          <a:chExt cx="0" cy="0"/>
        </a:xfrm>
      </p:grpSpPr>
      <p:sp>
        <p:nvSpPr>
          <p:cNvPr id="124" name="Google Shape;124;p30"/>
          <p:cNvSpPr txBox="1">
            <a:spLocks noGrp="1"/>
          </p:cNvSpPr>
          <p:nvPr>
            <p:ph type="title"/>
          </p:nvPr>
        </p:nvSpPr>
        <p:spPr>
          <a:xfrm>
            <a:off x="2389717" y="4800600"/>
            <a:ext cx="7315200" cy="5668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dk1"/>
              </a:buClr>
              <a:buSzPts val="1500"/>
              <a:buFont typeface="Calibri"/>
              <a:buNone/>
              <a:defRPr sz="20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5" name="Google Shape;125;p30"/>
          <p:cNvSpPr>
            <a:spLocks noGrp="1"/>
          </p:cNvSpPr>
          <p:nvPr>
            <p:ph type="pic" idx="2"/>
          </p:nvPr>
        </p:nvSpPr>
        <p:spPr>
          <a:xfrm>
            <a:off x="2389717" y="612775"/>
            <a:ext cx="7315200" cy="4114800"/>
          </a:xfrm>
          <a:prstGeom prst="rect">
            <a:avLst/>
          </a:prstGeom>
          <a:noFill/>
          <a:ln>
            <a:noFill/>
          </a:ln>
        </p:spPr>
      </p:sp>
      <p:sp>
        <p:nvSpPr>
          <p:cNvPr id="126" name="Google Shape;126;p30"/>
          <p:cNvSpPr txBox="1">
            <a:spLocks noGrp="1"/>
          </p:cNvSpPr>
          <p:nvPr>
            <p:ph type="body" idx="1"/>
          </p:nvPr>
        </p:nvSpPr>
        <p:spPr>
          <a:xfrm>
            <a:off x="2389717" y="5367337"/>
            <a:ext cx="7315200" cy="804800"/>
          </a:xfrm>
          <a:prstGeom prst="rect">
            <a:avLst/>
          </a:prstGeom>
          <a:noFill/>
          <a:ln>
            <a:noFill/>
          </a:ln>
        </p:spPr>
        <p:txBody>
          <a:bodyPr spcFirstLastPara="1" wrap="square" lIns="91425" tIns="45700" rIns="91425" bIns="45700" anchor="t" anchorCtr="0">
            <a:normAutofit/>
          </a:bodyPr>
          <a:lstStyle>
            <a:lvl1pPr marL="609585" lvl="0" indent="-304792" algn="l" rtl="0">
              <a:spcBef>
                <a:spcPts val="267"/>
              </a:spcBef>
              <a:spcAft>
                <a:spcPts val="0"/>
              </a:spcAft>
              <a:buClr>
                <a:schemeClr val="dk1"/>
              </a:buClr>
              <a:buSzPts val="1100"/>
              <a:buNone/>
              <a:defRPr sz="1467"/>
            </a:lvl1pPr>
            <a:lvl2pPr marL="1219170" lvl="1" indent="-304792" algn="l" rtl="0">
              <a:spcBef>
                <a:spcPts val="267"/>
              </a:spcBef>
              <a:spcAft>
                <a:spcPts val="0"/>
              </a:spcAft>
              <a:buClr>
                <a:schemeClr val="dk1"/>
              </a:buClr>
              <a:buSzPts val="900"/>
              <a:buNone/>
              <a:defRPr sz="1200"/>
            </a:lvl2pPr>
            <a:lvl3pPr marL="1828754" lvl="2" indent="-304792" algn="l" rtl="0">
              <a:spcBef>
                <a:spcPts val="267"/>
              </a:spcBef>
              <a:spcAft>
                <a:spcPts val="0"/>
              </a:spcAft>
              <a:buClr>
                <a:schemeClr val="dk1"/>
              </a:buClr>
              <a:buSzPts val="800"/>
              <a:buNone/>
              <a:defRPr sz="1067"/>
            </a:lvl3pPr>
            <a:lvl4pPr marL="2438339" lvl="3" indent="-304792" algn="l" rtl="0">
              <a:spcBef>
                <a:spcPts val="267"/>
              </a:spcBef>
              <a:spcAft>
                <a:spcPts val="0"/>
              </a:spcAft>
              <a:buClr>
                <a:schemeClr val="dk1"/>
              </a:buClr>
              <a:buSzPts val="700"/>
              <a:buNone/>
              <a:defRPr sz="933"/>
            </a:lvl4pPr>
            <a:lvl5pPr marL="3047924" lvl="4" indent="-304792" algn="l" rtl="0">
              <a:spcBef>
                <a:spcPts val="267"/>
              </a:spcBef>
              <a:spcAft>
                <a:spcPts val="0"/>
              </a:spcAft>
              <a:buClr>
                <a:schemeClr val="dk1"/>
              </a:buClr>
              <a:buSzPts val="700"/>
              <a:buNone/>
              <a:defRPr sz="933"/>
            </a:lvl5pPr>
            <a:lvl6pPr marL="3657509" lvl="5" indent="-304792" algn="l" rtl="0">
              <a:spcBef>
                <a:spcPts val="267"/>
              </a:spcBef>
              <a:spcAft>
                <a:spcPts val="0"/>
              </a:spcAft>
              <a:buClr>
                <a:schemeClr val="dk1"/>
              </a:buClr>
              <a:buSzPts val="700"/>
              <a:buNone/>
              <a:defRPr sz="933"/>
            </a:lvl6pPr>
            <a:lvl7pPr marL="4267093" lvl="6" indent="-304792" algn="l" rtl="0">
              <a:spcBef>
                <a:spcPts val="267"/>
              </a:spcBef>
              <a:spcAft>
                <a:spcPts val="0"/>
              </a:spcAft>
              <a:buClr>
                <a:schemeClr val="dk1"/>
              </a:buClr>
              <a:buSzPts val="700"/>
              <a:buNone/>
              <a:defRPr sz="933"/>
            </a:lvl7pPr>
            <a:lvl8pPr marL="4876678" lvl="7" indent="-304792" algn="l" rtl="0">
              <a:spcBef>
                <a:spcPts val="267"/>
              </a:spcBef>
              <a:spcAft>
                <a:spcPts val="0"/>
              </a:spcAft>
              <a:buClr>
                <a:schemeClr val="dk1"/>
              </a:buClr>
              <a:buSzPts val="700"/>
              <a:buNone/>
              <a:defRPr sz="933"/>
            </a:lvl8pPr>
            <a:lvl9pPr marL="5486263" lvl="8" indent="-304792" algn="l" rtl="0">
              <a:spcBef>
                <a:spcPts val="267"/>
              </a:spcBef>
              <a:spcAft>
                <a:spcPts val="0"/>
              </a:spcAft>
              <a:buClr>
                <a:schemeClr val="dk1"/>
              </a:buClr>
              <a:buSzPts val="700"/>
              <a:buNone/>
              <a:defRPr sz="933"/>
            </a:lvl9pPr>
          </a:lstStyle>
          <a:p>
            <a:endParaRPr/>
          </a:p>
        </p:txBody>
      </p:sp>
      <p:sp>
        <p:nvSpPr>
          <p:cNvPr id="127" name="Google Shape;127;p30"/>
          <p:cNvSpPr txBox="1">
            <a:spLocks noGrp="1"/>
          </p:cNvSpPr>
          <p:nvPr>
            <p:ph type="dt" idx="10"/>
          </p:nvPr>
        </p:nvSpPr>
        <p:spPr>
          <a:xfrm>
            <a:off x="609600" y="6356353"/>
            <a:ext cx="2844800" cy="3652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8" name="Google Shape;128;p30"/>
          <p:cNvSpPr txBox="1">
            <a:spLocks noGrp="1"/>
          </p:cNvSpPr>
          <p:nvPr>
            <p:ph type="ftr" idx="11"/>
          </p:nvPr>
        </p:nvSpPr>
        <p:spPr>
          <a:xfrm>
            <a:off x="4165600" y="6356353"/>
            <a:ext cx="3860800" cy="3652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9" name="Google Shape;129;p30"/>
          <p:cNvSpPr txBox="1">
            <a:spLocks noGrp="1"/>
          </p:cNvSpPr>
          <p:nvPr>
            <p:ph type="sldNum" idx="12"/>
          </p:nvPr>
        </p:nvSpPr>
        <p:spPr>
          <a:xfrm>
            <a:off x="8737600" y="6356353"/>
            <a:ext cx="2844800" cy="3652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fld id="{00000000-1234-1234-1234-123412341234}" type="slidenum">
              <a:rPr lang="en" smtClean="0"/>
              <a:pPr/>
              <a:t>‹#›</a:t>
            </a:fld>
            <a:endParaRPr lang="en"/>
          </a:p>
        </p:txBody>
      </p:sp>
      <p:sp>
        <p:nvSpPr>
          <p:cNvPr id="130" name="Google Shape;130;p30"/>
          <p:cNvSpPr txBox="1"/>
          <p:nvPr/>
        </p:nvSpPr>
        <p:spPr>
          <a:xfrm>
            <a:off x="102400" y="6498166"/>
            <a:ext cx="8410400" cy="71817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Franklin Gothic"/>
                <a:ea typeface="Franklin Gothic"/>
                <a:cs typeface="Franklin Gothic"/>
                <a:sym typeface="Franklin Gothic"/>
              </a:rPr>
              <a:t>Copyright © 2022 NYLC </a:t>
            </a:r>
            <a:endParaRPr sz="1867">
              <a:solidFill>
                <a:schemeClr val="dk1"/>
              </a:solidFill>
            </a:endParaRPr>
          </a:p>
          <a:p>
            <a:pPr marL="0" lvl="0" indent="0" algn="l" rtl="0">
              <a:spcBef>
                <a:spcPts val="0"/>
              </a:spcBef>
              <a:spcAft>
                <a:spcPts val="0"/>
              </a:spcAft>
              <a:buNone/>
            </a:pPr>
            <a:endParaRPr sz="1867">
              <a:latin typeface="Calibri"/>
              <a:ea typeface="Calibri"/>
              <a:cs typeface="Calibri"/>
              <a:sym typeface="Calibri"/>
            </a:endParaRPr>
          </a:p>
        </p:txBody>
      </p:sp>
    </p:spTree>
    <p:extLst>
      <p:ext uri="{BB962C8B-B14F-4D97-AF65-F5344CB8AC3E}">
        <p14:creationId xmlns:p14="http://schemas.microsoft.com/office/powerpoint/2010/main" val="2058280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5169-E9F8-B92E-8E0B-B9A2AC35E2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C91BA0-F981-9DE0-7597-BC1ADE3C82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A3B0E0-5EA4-0FAC-080E-394DE81EB628}"/>
              </a:ext>
            </a:extLst>
          </p:cNvPr>
          <p:cNvSpPr>
            <a:spLocks noGrp="1"/>
          </p:cNvSpPr>
          <p:nvPr>
            <p:ph type="dt" sz="half" idx="10"/>
          </p:nvPr>
        </p:nvSpPr>
        <p:spPr/>
        <p:txBody>
          <a:bodyPr/>
          <a:lstStyle/>
          <a:p>
            <a:fld id="{F7A8F172-424E-4371-8352-AAF32A6DB02C}" type="datetimeFigureOut">
              <a:rPr lang="en-US" smtClean="0"/>
              <a:t>4/3/2023</a:t>
            </a:fld>
            <a:endParaRPr lang="en-US"/>
          </a:p>
        </p:txBody>
      </p:sp>
      <p:sp>
        <p:nvSpPr>
          <p:cNvPr id="5" name="Footer Placeholder 4">
            <a:extLst>
              <a:ext uri="{FF2B5EF4-FFF2-40B4-BE49-F238E27FC236}">
                <a16:creationId xmlns:a16="http://schemas.microsoft.com/office/drawing/2014/main" id="{6EA82ED6-4EC6-85F0-9D17-991BB90454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AE740B-219B-1460-6C43-3C73B94F346B}"/>
              </a:ext>
            </a:extLst>
          </p:cNvPr>
          <p:cNvSpPr>
            <a:spLocks noGrp="1"/>
          </p:cNvSpPr>
          <p:nvPr>
            <p:ph type="sldNum" sz="quarter" idx="12"/>
          </p:nvPr>
        </p:nvSpPr>
        <p:spPr/>
        <p:txBody>
          <a:bodyPr/>
          <a:lstStyle/>
          <a:p>
            <a:fld id="{FDE0EA3C-0D48-4423-9919-BF1C7ADE3A9B}" type="slidenum">
              <a:rPr lang="en-US" smtClean="0"/>
              <a:t>‹#›</a:t>
            </a:fld>
            <a:endParaRPr lang="en-US"/>
          </a:p>
        </p:txBody>
      </p:sp>
    </p:spTree>
    <p:extLst>
      <p:ext uri="{BB962C8B-B14F-4D97-AF65-F5344CB8AC3E}">
        <p14:creationId xmlns:p14="http://schemas.microsoft.com/office/powerpoint/2010/main" val="2510189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3820C-0A2E-A453-4E66-FEF7538E72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A20242-E3E6-065D-BC40-6EA2359868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B97F91-414D-A9A6-D21B-DEC761D2F094}"/>
              </a:ext>
            </a:extLst>
          </p:cNvPr>
          <p:cNvSpPr>
            <a:spLocks noGrp="1"/>
          </p:cNvSpPr>
          <p:nvPr>
            <p:ph type="dt" sz="half" idx="10"/>
          </p:nvPr>
        </p:nvSpPr>
        <p:spPr/>
        <p:txBody>
          <a:bodyPr/>
          <a:lstStyle/>
          <a:p>
            <a:fld id="{F7A8F172-424E-4371-8352-AAF32A6DB02C}" type="datetimeFigureOut">
              <a:rPr lang="en-US" smtClean="0"/>
              <a:t>4/3/2023</a:t>
            </a:fld>
            <a:endParaRPr lang="en-US"/>
          </a:p>
        </p:txBody>
      </p:sp>
      <p:sp>
        <p:nvSpPr>
          <p:cNvPr id="5" name="Footer Placeholder 4">
            <a:extLst>
              <a:ext uri="{FF2B5EF4-FFF2-40B4-BE49-F238E27FC236}">
                <a16:creationId xmlns:a16="http://schemas.microsoft.com/office/drawing/2014/main" id="{0BCB307A-A2E6-C76E-66C6-21A9D9E8C9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D7A5A6-369C-B2D5-083E-9DBC4BD103BC}"/>
              </a:ext>
            </a:extLst>
          </p:cNvPr>
          <p:cNvSpPr>
            <a:spLocks noGrp="1"/>
          </p:cNvSpPr>
          <p:nvPr>
            <p:ph type="sldNum" sz="quarter" idx="12"/>
          </p:nvPr>
        </p:nvSpPr>
        <p:spPr/>
        <p:txBody>
          <a:bodyPr/>
          <a:lstStyle/>
          <a:p>
            <a:fld id="{FDE0EA3C-0D48-4423-9919-BF1C7ADE3A9B}" type="slidenum">
              <a:rPr lang="en-US" smtClean="0"/>
              <a:t>‹#›</a:t>
            </a:fld>
            <a:endParaRPr lang="en-US"/>
          </a:p>
        </p:txBody>
      </p:sp>
    </p:spTree>
    <p:extLst>
      <p:ext uri="{BB962C8B-B14F-4D97-AF65-F5344CB8AC3E}">
        <p14:creationId xmlns:p14="http://schemas.microsoft.com/office/powerpoint/2010/main" val="3410479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0313E-29DE-81D0-3A8C-12492B31F1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AA4ABF-40B9-3E3D-F164-D7FA4F0B33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94A03D-B144-E3A8-C73E-B5802137CB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B16D1E-2DD5-0A63-2A0F-80515ADBD05F}"/>
              </a:ext>
            </a:extLst>
          </p:cNvPr>
          <p:cNvSpPr>
            <a:spLocks noGrp="1"/>
          </p:cNvSpPr>
          <p:nvPr>
            <p:ph type="dt" sz="half" idx="10"/>
          </p:nvPr>
        </p:nvSpPr>
        <p:spPr/>
        <p:txBody>
          <a:bodyPr/>
          <a:lstStyle/>
          <a:p>
            <a:fld id="{F7A8F172-424E-4371-8352-AAF32A6DB02C}" type="datetimeFigureOut">
              <a:rPr lang="en-US" smtClean="0"/>
              <a:t>4/3/2023</a:t>
            </a:fld>
            <a:endParaRPr lang="en-US"/>
          </a:p>
        </p:txBody>
      </p:sp>
      <p:sp>
        <p:nvSpPr>
          <p:cNvPr id="6" name="Footer Placeholder 5">
            <a:extLst>
              <a:ext uri="{FF2B5EF4-FFF2-40B4-BE49-F238E27FC236}">
                <a16:creationId xmlns:a16="http://schemas.microsoft.com/office/drawing/2014/main" id="{314832EC-CFC3-F160-6CD5-E46AC8E38B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647E10-165B-DB92-166E-3A382DA18BD2}"/>
              </a:ext>
            </a:extLst>
          </p:cNvPr>
          <p:cNvSpPr>
            <a:spLocks noGrp="1"/>
          </p:cNvSpPr>
          <p:nvPr>
            <p:ph type="sldNum" sz="quarter" idx="12"/>
          </p:nvPr>
        </p:nvSpPr>
        <p:spPr/>
        <p:txBody>
          <a:bodyPr/>
          <a:lstStyle/>
          <a:p>
            <a:fld id="{FDE0EA3C-0D48-4423-9919-BF1C7ADE3A9B}" type="slidenum">
              <a:rPr lang="en-US" smtClean="0"/>
              <a:t>‹#›</a:t>
            </a:fld>
            <a:endParaRPr lang="en-US"/>
          </a:p>
        </p:txBody>
      </p:sp>
    </p:spTree>
    <p:extLst>
      <p:ext uri="{BB962C8B-B14F-4D97-AF65-F5344CB8AC3E}">
        <p14:creationId xmlns:p14="http://schemas.microsoft.com/office/powerpoint/2010/main" val="3253772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8512F-7EC7-DF93-C38E-266671967E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199A6C-7B29-FBE0-E59B-5A0C669900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986245-F1E7-2386-DD84-87FD750B9E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673A2F-BAFC-3801-909D-143B441A32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CEEC39-E6CF-D0DC-BFD9-BCDD0B9594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80F3F8-2480-811F-AF6E-BF76671521E1}"/>
              </a:ext>
            </a:extLst>
          </p:cNvPr>
          <p:cNvSpPr>
            <a:spLocks noGrp="1"/>
          </p:cNvSpPr>
          <p:nvPr>
            <p:ph type="dt" sz="half" idx="10"/>
          </p:nvPr>
        </p:nvSpPr>
        <p:spPr/>
        <p:txBody>
          <a:bodyPr/>
          <a:lstStyle/>
          <a:p>
            <a:fld id="{F7A8F172-424E-4371-8352-AAF32A6DB02C}" type="datetimeFigureOut">
              <a:rPr lang="en-US" smtClean="0"/>
              <a:t>4/3/2023</a:t>
            </a:fld>
            <a:endParaRPr lang="en-US"/>
          </a:p>
        </p:txBody>
      </p:sp>
      <p:sp>
        <p:nvSpPr>
          <p:cNvPr id="8" name="Footer Placeholder 7">
            <a:extLst>
              <a:ext uri="{FF2B5EF4-FFF2-40B4-BE49-F238E27FC236}">
                <a16:creationId xmlns:a16="http://schemas.microsoft.com/office/drawing/2014/main" id="{1BBD28CA-6841-B649-1718-DA95EB2D6A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6624EE-A327-8620-0F06-738142B48EA9}"/>
              </a:ext>
            </a:extLst>
          </p:cNvPr>
          <p:cNvSpPr>
            <a:spLocks noGrp="1"/>
          </p:cNvSpPr>
          <p:nvPr>
            <p:ph type="sldNum" sz="quarter" idx="12"/>
          </p:nvPr>
        </p:nvSpPr>
        <p:spPr/>
        <p:txBody>
          <a:bodyPr/>
          <a:lstStyle/>
          <a:p>
            <a:fld id="{FDE0EA3C-0D48-4423-9919-BF1C7ADE3A9B}" type="slidenum">
              <a:rPr lang="en-US" smtClean="0"/>
              <a:t>‹#›</a:t>
            </a:fld>
            <a:endParaRPr lang="en-US"/>
          </a:p>
        </p:txBody>
      </p:sp>
    </p:spTree>
    <p:extLst>
      <p:ext uri="{BB962C8B-B14F-4D97-AF65-F5344CB8AC3E}">
        <p14:creationId xmlns:p14="http://schemas.microsoft.com/office/powerpoint/2010/main" val="1906696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CD57A-D671-F5F3-7447-600116B866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EA22BF-45F1-17EF-8E54-F826A45AB4FF}"/>
              </a:ext>
            </a:extLst>
          </p:cNvPr>
          <p:cNvSpPr>
            <a:spLocks noGrp="1"/>
          </p:cNvSpPr>
          <p:nvPr>
            <p:ph type="dt" sz="half" idx="10"/>
          </p:nvPr>
        </p:nvSpPr>
        <p:spPr/>
        <p:txBody>
          <a:bodyPr/>
          <a:lstStyle/>
          <a:p>
            <a:fld id="{F7A8F172-424E-4371-8352-AAF32A6DB02C}" type="datetimeFigureOut">
              <a:rPr lang="en-US" smtClean="0"/>
              <a:t>4/3/2023</a:t>
            </a:fld>
            <a:endParaRPr lang="en-US"/>
          </a:p>
        </p:txBody>
      </p:sp>
      <p:sp>
        <p:nvSpPr>
          <p:cNvPr id="4" name="Footer Placeholder 3">
            <a:extLst>
              <a:ext uri="{FF2B5EF4-FFF2-40B4-BE49-F238E27FC236}">
                <a16:creationId xmlns:a16="http://schemas.microsoft.com/office/drawing/2014/main" id="{85C65CC5-9FAD-D78D-EE4B-57B4CDABF8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443A44-ABB7-2374-A72F-013B1FF90973}"/>
              </a:ext>
            </a:extLst>
          </p:cNvPr>
          <p:cNvSpPr>
            <a:spLocks noGrp="1"/>
          </p:cNvSpPr>
          <p:nvPr>
            <p:ph type="sldNum" sz="quarter" idx="12"/>
          </p:nvPr>
        </p:nvSpPr>
        <p:spPr/>
        <p:txBody>
          <a:bodyPr/>
          <a:lstStyle/>
          <a:p>
            <a:fld id="{FDE0EA3C-0D48-4423-9919-BF1C7ADE3A9B}" type="slidenum">
              <a:rPr lang="en-US" smtClean="0"/>
              <a:t>‹#›</a:t>
            </a:fld>
            <a:endParaRPr lang="en-US"/>
          </a:p>
        </p:txBody>
      </p:sp>
    </p:spTree>
    <p:extLst>
      <p:ext uri="{BB962C8B-B14F-4D97-AF65-F5344CB8AC3E}">
        <p14:creationId xmlns:p14="http://schemas.microsoft.com/office/powerpoint/2010/main" val="22484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55142D-1084-CF3F-5380-3DA2CCB7691A}"/>
              </a:ext>
            </a:extLst>
          </p:cNvPr>
          <p:cNvSpPr>
            <a:spLocks noGrp="1"/>
          </p:cNvSpPr>
          <p:nvPr>
            <p:ph type="dt" sz="half" idx="10"/>
          </p:nvPr>
        </p:nvSpPr>
        <p:spPr/>
        <p:txBody>
          <a:bodyPr/>
          <a:lstStyle/>
          <a:p>
            <a:fld id="{F7A8F172-424E-4371-8352-AAF32A6DB02C}" type="datetimeFigureOut">
              <a:rPr lang="en-US" smtClean="0"/>
              <a:t>4/3/2023</a:t>
            </a:fld>
            <a:endParaRPr lang="en-US"/>
          </a:p>
        </p:txBody>
      </p:sp>
      <p:sp>
        <p:nvSpPr>
          <p:cNvPr id="3" name="Footer Placeholder 2">
            <a:extLst>
              <a:ext uri="{FF2B5EF4-FFF2-40B4-BE49-F238E27FC236}">
                <a16:creationId xmlns:a16="http://schemas.microsoft.com/office/drawing/2014/main" id="{52BF9263-8B04-FB50-0688-0F853994AA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CD0A65-3E8B-42E0-813B-E26BF067EE48}"/>
              </a:ext>
            </a:extLst>
          </p:cNvPr>
          <p:cNvSpPr>
            <a:spLocks noGrp="1"/>
          </p:cNvSpPr>
          <p:nvPr>
            <p:ph type="sldNum" sz="quarter" idx="12"/>
          </p:nvPr>
        </p:nvSpPr>
        <p:spPr/>
        <p:txBody>
          <a:bodyPr/>
          <a:lstStyle/>
          <a:p>
            <a:fld id="{FDE0EA3C-0D48-4423-9919-BF1C7ADE3A9B}" type="slidenum">
              <a:rPr lang="en-US" smtClean="0"/>
              <a:t>‹#›</a:t>
            </a:fld>
            <a:endParaRPr lang="en-US"/>
          </a:p>
        </p:txBody>
      </p:sp>
    </p:spTree>
    <p:extLst>
      <p:ext uri="{BB962C8B-B14F-4D97-AF65-F5344CB8AC3E}">
        <p14:creationId xmlns:p14="http://schemas.microsoft.com/office/powerpoint/2010/main" val="820530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2D13C-A88F-9CBA-2A76-7C81096A4E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7EE641-E575-0DF2-1220-74CC3A95C4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F0D72F-E6AB-4A34-981E-6A6FA5ECC6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53CFED-89E2-990A-67BD-A37B5CEE662C}"/>
              </a:ext>
            </a:extLst>
          </p:cNvPr>
          <p:cNvSpPr>
            <a:spLocks noGrp="1"/>
          </p:cNvSpPr>
          <p:nvPr>
            <p:ph type="dt" sz="half" idx="10"/>
          </p:nvPr>
        </p:nvSpPr>
        <p:spPr/>
        <p:txBody>
          <a:bodyPr/>
          <a:lstStyle/>
          <a:p>
            <a:fld id="{F7A8F172-424E-4371-8352-AAF32A6DB02C}" type="datetimeFigureOut">
              <a:rPr lang="en-US" smtClean="0"/>
              <a:t>4/3/2023</a:t>
            </a:fld>
            <a:endParaRPr lang="en-US"/>
          </a:p>
        </p:txBody>
      </p:sp>
      <p:sp>
        <p:nvSpPr>
          <p:cNvPr id="6" name="Footer Placeholder 5">
            <a:extLst>
              <a:ext uri="{FF2B5EF4-FFF2-40B4-BE49-F238E27FC236}">
                <a16:creationId xmlns:a16="http://schemas.microsoft.com/office/drawing/2014/main" id="{691E6229-A614-346A-B1C5-0EA2C0C925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49193C-E335-BF49-FC81-BA61661F8A58}"/>
              </a:ext>
            </a:extLst>
          </p:cNvPr>
          <p:cNvSpPr>
            <a:spLocks noGrp="1"/>
          </p:cNvSpPr>
          <p:nvPr>
            <p:ph type="sldNum" sz="quarter" idx="12"/>
          </p:nvPr>
        </p:nvSpPr>
        <p:spPr/>
        <p:txBody>
          <a:bodyPr/>
          <a:lstStyle/>
          <a:p>
            <a:fld id="{FDE0EA3C-0D48-4423-9919-BF1C7ADE3A9B}" type="slidenum">
              <a:rPr lang="en-US" smtClean="0"/>
              <a:t>‹#›</a:t>
            </a:fld>
            <a:endParaRPr lang="en-US"/>
          </a:p>
        </p:txBody>
      </p:sp>
    </p:spTree>
    <p:extLst>
      <p:ext uri="{BB962C8B-B14F-4D97-AF65-F5344CB8AC3E}">
        <p14:creationId xmlns:p14="http://schemas.microsoft.com/office/powerpoint/2010/main" val="1548440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057FB-66AA-754D-6E27-C996A601BA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6ACAF8-16BE-7FC4-2CC0-23BB0042F1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BFA0C8-B73D-113F-4D6A-25E9436376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6B1024-47A0-FE0F-0F1E-74B80BB12B70}"/>
              </a:ext>
            </a:extLst>
          </p:cNvPr>
          <p:cNvSpPr>
            <a:spLocks noGrp="1"/>
          </p:cNvSpPr>
          <p:nvPr>
            <p:ph type="dt" sz="half" idx="10"/>
          </p:nvPr>
        </p:nvSpPr>
        <p:spPr/>
        <p:txBody>
          <a:bodyPr/>
          <a:lstStyle/>
          <a:p>
            <a:fld id="{F7A8F172-424E-4371-8352-AAF32A6DB02C}" type="datetimeFigureOut">
              <a:rPr lang="en-US" smtClean="0"/>
              <a:t>4/3/2023</a:t>
            </a:fld>
            <a:endParaRPr lang="en-US"/>
          </a:p>
        </p:txBody>
      </p:sp>
      <p:sp>
        <p:nvSpPr>
          <p:cNvPr id="6" name="Footer Placeholder 5">
            <a:extLst>
              <a:ext uri="{FF2B5EF4-FFF2-40B4-BE49-F238E27FC236}">
                <a16:creationId xmlns:a16="http://schemas.microsoft.com/office/drawing/2014/main" id="{BFAD30A2-6ABB-2178-7C9F-CBC835D64F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2550C0-BC72-D96F-5195-7831BAC378D9}"/>
              </a:ext>
            </a:extLst>
          </p:cNvPr>
          <p:cNvSpPr>
            <a:spLocks noGrp="1"/>
          </p:cNvSpPr>
          <p:nvPr>
            <p:ph type="sldNum" sz="quarter" idx="12"/>
          </p:nvPr>
        </p:nvSpPr>
        <p:spPr/>
        <p:txBody>
          <a:bodyPr/>
          <a:lstStyle/>
          <a:p>
            <a:fld id="{FDE0EA3C-0D48-4423-9919-BF1C7ADE3A9B}" type="slidenum">
              <a:rPr lang="en-US" smtClean="0"/>
              <a:t>‹#›</a:t>
            </a:fld>
            <a:endParaRPr lang="en-US"/>
          </a:p>
        </p:txBody>
      </p:sp>
    </p:spTree>
    <p:extLst>
      <p:ext uri="{BB962C8B-B14F-4D97-AF65-F5344CB8AC3E}">
        <p14:creationId xmlns:p14="http://schemas.microsoft.com/office/powerpoint/2010/main" val="2416073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9CB5C8-1468-619F-A805-09DB1C7109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22E92E-8E77-9B32-E47A-ECD3540BB9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758E62-6A84-2696-B14B-83A4C47938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A8F172-424E-4371-8352-AAF32A6DB02C}" type="datetimeFigureOut">
              <a:rPr lang="en-US" smtClean="0"/>
              <a:t>4/3/2023</a:t>
            </a:fld>
            <a:endParaRPr lang="en-US"/>
          </a:p>
        </p:txBody>
      </p:sp>
      <p:sp>
        <p:nvSpPr>
          <p:cNvPr id="5" name="Footer Placeholder 4">
            <a:extLst>
              <a:ext uri="{FF2B5EF4-FFF2-40B4-BE49-F238E27FC236}">
                <a16:creationId xmlns:a16="http://schemas.microsoft.com/office/drawing/2014/main" id="{7D2D95E2-3BEE-8928-6E3D-992BAE1830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EACC511-5BCC-97A8-3853-AB663CFFC4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E0EA3C-0D48-4423-9919-BF1C7ADE3A9B}" type="slidenum">
              <a:rPr lang="en-US" smtClean="0"/>
              <a:t>‹#›</a:t>
            </a:fld>
            <a:endParaRPr lang="en-US"/>
          </a:p>
        </p:txBody>
      </p:sp>
    </p:spTree>
    <p:extLst>
      <p:ext uri="{BB962C8B-B14F-4D97-AF65-F5344CB8AC3E}">
        <p14:creationId xmlns:p14="http://schemas.microsoft.com/office/powerpoint/2010/main" val="27217735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18" Type="http://schemas.openxmlformats.org/officeDocument/2006/relationships/image" Target="../media/image49.png"/><Relationship Id="rId3" Type="http://schemas.openxmlformats.org/officeDocument/2006/relationships/image" Target="../media/image34.svg"/><Relationship Id="rId7" Type="http://schemas.openxmlformats.org/officeDocument/2006/relationships/image" Target="../media/image38.sv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image" Target="../media/image33.png"/><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12.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svg"/><Relationship Id="rId15" Type="http://schemas.openxmlformats.org/officeDocument/2006/relationships/image" Target="../media/image46.svg"/><Relationship Id="rId10" Type="http://schemas.openxmlformats.org/officeDocument/2006/relationships/image" Target="../media/image41.png"/><Relationship Id="rId19" Type="http://schemas.openxmlformats.org/officeDocument/2006/relationships/image" Target="../media/image50.svg"/><Relationship Id="rId4" Type="http://schemas.openxmlformats.org/officeDocument/2006/relationships/image" Target="../media/image35.png"/><Relationship Id="rId9" Type="http://schemas.openxmlformats.org/officeDocument/2006/relationships/image" Target="../media/image40.svg"/><Relationship Id="rId1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72.jpg"/></Relationships>
</file>

<file path=ppt/slides/_rels/slide2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74.jpg"/></Relationships>
</file>

<file path=ppt/slides/_rels/slide2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77.jpg"/><Relationship Id="rId4" Type="http://schemas.openxmlformats.org/officeDocument/2006/relationships/image" Target="../media/image76.jp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8.jpg"/><Relationship Id="rId1" Type="http://schemas.openxmlformats.org/officeDocument/2006/relationships/slideLayout" Target="../slideLayouts/slideLayout7.xml"/><Relationship Id="rId4" Type="http://schemas.openxmlformats.org/officeDocument/2006/relationships/image" Target="../media/image79.jpg"/></Relationships>
</file>

<file path=ppt/slides/_rels/slide3.xml.rels><?xml version="1.0" encoding="UTF-8" standalone="yes"?>
<Relationships xmlns="http://schemas.openxmlformats.org/package/2006/relationships"><Relationship Id="rId3" Type="http://schemas.openxmlformats.org/officeDocument/2006/relationships/hyperlink" Target="http://www.tnafterschool.org/about/afterschool-serves-tn/" TargetMode="External"/><Relationship Id="rId2" Type="http://schemas.openxmlformats.org/officeDocument/2006/relationships/hyperlink" Target="http://www.tnafterschool.org/" TargetMode="External"/><Relationship Id="rId1" Type="http://schemas.openxmlformats.org/officeDocument/2006/relationships/slideLayout" Target="../slideLayouts/slideLayout2.xml"/><Relationship Id="rId4" Type="http://schemas.openxmlformats.org/officeDocument/2006/relationships/hyperlink" Target="mailto:Mary.graham@uwtn.org"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85.jpg"/><Relationship Id="rId3" Type="http://schemas.openxmlformats.org/officeDocument/2006/relationships/image" Target="../media/image81.png"/><Relationship Id="rId7" Type="http://schemas.openxmlformats.org/officeDocument/2006/relationships/image" Target="../media/image84.jp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83.png"/><Relationship Id="rId4" Type="http://schemas.openxmlformats.org/officeDocument/2006/relationships/image" Target="../media/image82.sv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90.jpg"/><Relationship Id="rId2" Type="http://schemas.openxmlformats.org/officeDocument/2006/relationships/image" Target="../media/image86.jpeg"/><Relationship Id="rId1" Type="http://schemas.openxmlformats.org/officeDocument/2006/relationships/slideLayout" Target="../slideLayouts/slideLayout7.xml"/><Relationship Id="rId6" Type="http://schemas.openxmlformats.org/officeDocument/2006/relationships/image" Target="../media/image89.jpg"/><Relationship Id="rId5" Type="http://schemas.openxmlformats.org/officeDocument/2006/relationships/image" Target="../media/image88.jpg"/><Relationship Id="rId4" Type="http://schemas.openxmlformats.org/officeDocument/2006/relationships/image" Target="../media/image87.jp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1.jpeg"/><Relationship Id="rId1" Type="http://schemas.openxmlformats.org/officeDocument/2006/relationships/slideLayout" Target="../slideLayouts/slideLayout7.xml"/><Relationship Id="rId6" Type="http://schemas.openxmlformats.org/officeDocument/2006/relationships/image" Target="../media/image94.jpg"/><Relationship Id="rId5" Type="http://schemas.openxmlformats.org/officeDocument/2006/relationships/image" Target="../media/image93.jpg"/><Relationship Id="rId4" Type="http://schemas.openxmlformats.org/officeDocument/2006/relationships/image" Target="../media/image92.jpg"/></Relationships>
</file>

<file path=ppt/slides/_rels/slide33.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101.jpg"/><Relationship Id="rId3" Type="http://schemas.openxmlformats.org/officeDocument/2006/relationships/image" Target="../media/image53.png"/><Relationship Id="rId7" Type="http://schemas.openxmlformats.org/officeDocument/2006/relationships/image" Target="../media/image100.jpg"/><Relationship Id="rId2" Type="http://schemas.openxmlformats.org/officeDocument/2006/relationships/image" Target="../media/image96.jpg"/><Relationship Id="rId1" Type="http://schemas.openxmlformats.org/officeDocument/2006/relationships/slideLayout" Target="../slideLayouts/slideLayout7.xml"/><Relationship Id="rId6" Type="http://schemas.openxmlformats.org/officeDocument/2006/relationships/image" Target="../media/image99.jpg"/><Relationship Id="rId5" Type="http://schemas.openxmlformats.org/officeDocument/2006/relationships/image" Target="../media/image98.jpg"/><Relationship Id="rId4" Type="http://schemas.openxmlformats.org/officeDocument/2006/relationships/image" Target="../media/image97.jpg"/></Relationships>
</file>

<file path=ppt/slides/_rels/slide35.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105.jpg"/><Relationship Id="rId4" Type="http://schemas.openxmlformats.org/officeDocument/2006/relationships/image" Target="../media/image104.jpg"/></Relationships>
</file>

<file path=ppt/slides/_rels/slide37.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109.jpg"/><Relationship Id="rId4" Type="http://schemas.openxmlformats.org/officeDocument/2006/relationships/image" Target="../media/image108.jpg"/></Relationships>
</file>

<file path=ppt/slides/_rels/slide39.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114.png"/><Relationship Id="rId4" Type="http://schemas.openxmlformats.org/officeDocument/2006/relationships/image" Target="../media/image113.jpg"/></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15.jpeg"/><Relationship Id="rId1" Type="http://schemas.openxmlformats.org/officeDocument/2006/relationships/slideLayout" Target="../slideLayouts/slideLayout7.xml"/><Relationship Id="rId5" Type="http://schemas.openxmlformats.org/officeDocument/2006/relationships/image" Target="../media/image117.jpg"/><Relationship Id="rId4" Type="http://schemas.openxmlformats.org/officeDocument/2006/relationships/image" Target="../media/image116.jp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18.jpeg"/><Relationship Id="rId1" Type="http://schemas.openxmlformats.org/officeDocument/2006/relationships/slideLayout" Target="../slideLayouts/slideLayout7.xml"/><Relationship Id="rId5" Type="http://schemas.openxmlformats.org/officeDocument/2006/relationships/image" Target="../media/image120.png"/><Relationship Id="rId4" Type="http://schemas.openxmlformats.org/officeDocument/2006/relationships/image" Target="../media/image119.jpg"/></Relationships>
</file>

<file path=ppt/slides/_rels/slide4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122.jpg"/></Relationships>
</file>

<file path=ppt/slides/_rels/slide45.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26.jpg"/><Relationship Id="rId5" Type="http://schemas.openxmlformats.org/officeDocument/2006/relationships/image" Target="../media/image125.jpg"/><Relationship Id="rId4" Type="http://schemas.openxmlformats.org/officeDocument/2006/relationships/image" Target="../media/image124.jpg"/></Relationships>
</file>

<file path=ppt/slides/_rels/slide46.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128.jpg"/></Relationships>
</file>

<file path=ppt/slides/_rels/slide47.xml.rels><?xml version="1.0" encoding="UTF-8" standalone="yes"?>
<Relationships xmlns="http://schemas.openxmlformats.org/package/2006/relationships"><Relationship Id="rId3" Type="http://schemas.openxmlformats.org/officeDocument/2006/relationships/image" Target="../media/image129.jpg"/><Relationship Id="rId7" Type="http://schemas.openxmlformats.org/officeDocument/2006/relationships/image" Target="../media/image133.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32.png"/><Relationship Id="rId5" Type="http://schemas.openxmlformats.org/officeDocument/2006/relationships/image" Target="../media/image131.jpg"/><Relationship Id="rId4" Type="http://schemas.openxmlformats.org/officeDocument/2006/relationships/image" Target="../media/image130.jpg"/></Relationships>
</file>

<file path=ppt/slides/_rels/slide48.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137.jpg"/><Relationship Id="rId4" Type="http://schemas.openxmlformats.org/officeDocument/2006/relationships/image" Target="../media/image136.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140.jpg"/><Relationship Id="rId4" Type="http://schemas.openxmlformats.org/officeDocument/2006/relationships/image" Target="../media/image139.jpg"/></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42.jpg"/><Relationship Id="rId1" Type="http://schemas.openxmlformats.org/officeDocument/2006/relationships/slideLayout" Target="../slideLayouts/slideLayout7.xml"/><Relationship Id="rId4" Type="http://schemas.openxmlformats.org/officeDocument/2006/relationships/image" Target="../media/image143.jpg"/></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148.jpg"/><Relationship Id="rId2" Type="http://schemas.openxmlformats.org/officeDocument/2006/relationships/image" Target="../media/image144.jpeg"/><Relationship Id="rId1" Type="http://schemas.openxmlformats.org/officeDocument/2006/relationships/slideLayout" Target="../slideLayouts/slideLayout7.xml"/><Relationship Id="rId6" Type="http://schemas.openxmlformats.org/officeDocument/2006/relationships/image" Target="../media/image147.jpg"/><Relationship Id="rId5" Type="http://schemas.openxmlformats.org/officeDocument/2006/relationships/image" Target="../media/image146.jpg"/><Relationship Id="rId4" Type="http://schemas.openxmlformats.org/officeDocument/2006/relationships/image" Target="../media/image145.jpg"/></Relationships>
</file>

<file path=ppt/slides/_rels/slide53.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151.jpg"/></Relationships>
</file>

<file path=ppt/slides/_rels/slide55.xml.rels><?xml version="1.0" encoding="UTF-8" standalone="yes"?>
<Relationships xmlns="http://schemas.openxmlformats.org/package/2006/relationships"><Relationship Id="rId8" Type="http://schemas.openxmlformats.org/officeDocument/2006/relationships/image" Target="../media/image157.jpg"/><Relationship Id="rId3" Type="http://schemas.openxmlformats.org/officeDocument/2006/relationships/image" Target="../media/image152.jpg"/><Relationship Id="rId7" Type="http://schemas.openxmlformats.org/officeDocument/2006/relationships/image" Target="../media/image156.jp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55.jpg"/><Relationship Id="rId5" Type="http://schemas.openxmlformats.org/officeDocument/2006/relationships/image" Target="../media/image154.jpg"/><Relationship Id="rId4" Type="http://schemas.openxmlformats.org/officeDocument/2006/relationships/image" Target="../media/image153.jpg"/></Relationships>
</file>

<file path=ppt/slides/_rels/slide56.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60.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4.png"/><Relationship Id="rId4" Type="http://schemas.openxmlformats.org/officeDocument/2006/relationships/image" Target="../media/image163.png"/></Relationships>
</file>

<file path=ppt/slides/_rels/slide62.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75.jpg"/><Relationship Id="rId4" Type="http://schemas.openxmlformats.org/officeDocument/2006/relationships/image" Target="../media/image174.png"/></Relationships>
</file>

<file path=ppt/slides/_rels/slide7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77.png"/><Relationship Id="rId4" Type="http://schemas.openxmlformats.org/officeDocument/2006/relationships/image" Target="../media/image176.png"/></Relationships>
</file>

<file path=ppt/slides/_rels/slide7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77.png"/><Relationship Id="rId5" Type="http://schemas.openxmlformats.org/officeDocument/2006/relationships/image" Target="../media/image180.png"/><Relationship Id="rId4" Type="http://schemas.openxmlformats.org/officeDocument/2006/relationships/image" Target="../media/image179.png"/></Relationships>
</file>

<file path=ppt/slides/_rels/slide73.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81.png"/><Relationship Id="rId7" Type="http://schemas.openxmlformats.org/officeDocument/2006/relationships/image" Target="../media/image185.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74.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mailto:jrbascom@nylc.org" TargetMode="External"/><Relationship Id="rId4" Type="http://schemas.openxmlformats.org/officeDocument/2006/relationships/image" Target="../media/image18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C963AC-83FD-6574-E5F2-64416370755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76397" y="969277"/>
            <a:ext cx="3439205" cy="2997163"/>
          </a:xfrm>
          <a:prstGeom prst="rect">
            <a:avLst/>
          </a:prstGeom>
          <a:noFill/>
          <a:ln>
            <a:noFill/>
          </a:ln>
        </p:spPr>
      </p:pic>
      <p:sp>
        <p:nvSpPr>
          <p:cNvPr id="2" name="TextBox 1">
            <a:extLst>
              <a:ext uri="{FF2B5EF4-FFF2-40B4-BE49-F238E27FC236}">
                <a16:creationId xmlns:a16="http://schemas.microsoft.com/office/drawing/2014/main" id="{BA58CD17-673E-B7D3-38C5-5A97311822B0}"/>
              </a:ext>
            </a:extLst>
          </p:cNvPr>
          <p:cNvSpPr txBox="1"/>
          <p:nvPr/>
        </p:nvSpPr>
        <p:spPr>
          <a:xfrm>
            <a:off x="2481647" y="3966440"/>
            <a:ext cx="7228703" cy="646331"/>
          </a:xfrm>
          <a:prstGeom prst="rect">
            <a:avLst/>
          </a:prstGeom>
          <a:noFill/>
        </p:spPr>
        <p:txBody>
          <a:bodyPr wrap="square" rtlCol="0">
            <a:spAutoFit/>
          </a:bodyPr>
          <a:lstStyle/>
          <a:p>
            <a:r>
              <a:rPr lang="en-US" sz="3600" dirty="0"/>
              <a:t>Replicable Service-Learning Strategies</a:t>
            </a:r>
          </a:p>
        </p:txBody>
      </p:sp>
      <p:sp>
        <p:nvSpPr>
          <p:cNvPr id="3" name="TextBox 2">
            <a:extLst>
              <a:ext uri="{FF2B5EF4-FFF2-40B4-BE49-F238E27FC236}">
                <a16:creationId xmlns:a16="http://schemas.microsoft.com/office/drawing/2014/main" id="{E352BE17-F2C8-47A0-82D2-906762469D18}"/>
              </a:ext>
            </a:extLst>
          </p:cNvPr>
          <p:cNvSpPr txBox="1"/>
          <p:nvPr/>
        </p:nvSpPr>
        <p:spPr>
          <a:xfrm>
            <a:off x="2236573" y="4819135"/>
            <a:ext cx="7809470" cy="1477328"/>
          </a:xfrm>
          <a:prstGeom prst="rect">
            <a:avLst/>
          </a:prstGeom>
          <a:noFill/>
        </p:spPr>
        <p:txBody>
          <a:bodyPr wrap="square" rtlCol="0">
            <a:spAutoFit/>
          </a:bodyPr>
          <a:lstStyle/>
          <a:p>
            <a:pPr algn="ctr"/>
            <a:r>
              <a:rPr lang="en-US" sz="2400" dirty="0"/>
              <a:t>Mary Graham </a:t>
            </a:r>
          </a:p>
          <a:p>
            <a:pPr algn="ctr"/>
            <a:r>
              <a:rPr lang="en-US" sz="2400" dirty="0"/>
              <a:t>President and CEO, United Ways of Tennessee</a:t>
            </a:r>
          </a:p>
          <a:p>
            <a:pPr algn="ctr"/>
            <a:r>
              <a:rPr lang="en-US" sz="2400" dirty="0"/>
              <a:t>Lead Staff, Tennessee Afterschool Network</a:t>
            </a:r>
          </a:p>
          <a:p>
            <a:endParaRPr lang="en-US" dirty="0"/>
          </a:p>
        </p:txBody>
      </p:sp>
    </p:spTree>
    <p:extLst>
      <p:ext uri="{BB962C8B-B14F-4D97-AF65-F5344CB8AC3E}">
        <p14:creationId xmlns:p14="http://schemas.microsoft.com/office/powerpoint/2010/main" val="26714115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64C5BE1-307D-4F2A-293E-3C92D3EE9E35}"/>
              </a:ext>
            </a:extLst>
          </p:cNvPr>
          <p:cNvSpPr txBox="1">
            <a:spLocks/>
          </p:cNvSpPr>
          <p:nvPr/>
        </p:nvSpPr>
        <p:spPr>
          <a:xfrm>
            <a:off x="151544" y="21613"/>
            <a:ext cx="11888911" cy="10382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yriad Pro" panose="020B0503030403020204" pitchFamily="34" charset="0"/>
                <a:ea typeface="+mj-ea"/>
                <a:cs typeface="+mj-cs"/>
              </a:defRPr>
            </a:lvl1pPr>
          </a:lstStyle>
          <a:p>
            <a:r>
              <a:rPr lang="en-US" altLang="en-US" dirty="0">
                <a:solidFill>
                  <a:srgbClr val="669B41"/>
                </a:solidFill>
                <a:latin typeface="+mn-lt"/>
              </a:rPr>
              <a:t>LB interactive lessons introduce careers while reviewing academics.</a:t>
            </a:r>
          </a:p>
        </p:txBody>
      </p:sp>
      <p:pic>
        <p:nvPicPr>
          <p:cNvPr id="4" name="Picture 3">
            <a:extLst>
              <a:ext uri="{FF2B5EF4-FFF2-40B4-BE49-F238E27FC236}">
                <a16:creationId xmlns:a16="http://schemas.microsoft.com/office/drawing/2014/main" id="{B56874E3-1449-C71B-6F45-ACB2AACF63FC}"/>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102107" y="1147291"/>
            <a:ext cx="6065703" cy="3972644"/>
          </a:xfrm>
          <a:prstGeom prst="rect">
            <a:avLst/>
          </a:prstGeom>
          <a:noFill/>
          <a:ln w="9525">
            <a:solidFill>
              <a:srgbClr val="000000"/>
            </a:solidFill>
            <a:miter lim="800000"/>
            <a:headEnd/>
            <a:tailEnd/>
          </a:ln>
        </p:spPr>
      </p:pic>
      <p:pic>
        <p:nvPicPr>
          <p:cNvPr id="5" name="Picture 4">
            <a:extLst>
              <a:ext uri="{FF2B5EF4-FFF2-40B4-BE49-F238E27FC236}">
                <a16:creationId xmlns:a16="http://schemas.microsoft.com/office/drawing/2014/main" id="{DAB2588B-DB6C-414B-34F4-5409C8B15B90}"/>
              </a:ext>
            </a:extLst>
          </p:cNvPr>
          <p:cNvPicPr>
            <a:picLocks noChangeAspect="1"/>
          </p:cNvPicPr>
          <p:nvPr/>
        </p:nvPicPr>
        <p:blipFill rotWithShape="1">
          <a:blip r:embed="rId3"/>
          <a:srcRect l="3346" t="12906" r="3142" b="5348"/>
          <a:stretch/>
        </p:blipFill>
        <p:spPr>
          <a:xfrm>
            <a:off x="5758248" y="1351084"/>
            <a:ext cx="6176119" cy="4040920"/>
          </a:xfrm>
          <a:prstGeom prst="rect">
            <a:avLst/>
          </a:prstGeom>
          <a:ln>
            <a:solidFill>
              <a:schemeClr val="tx1"/>
            </a:solidFill>
          </a:ln>
        </p:spPr>
      </p:pic>
      <p:pic>
        <p:nvPicPr>
          <p:cNvPr id="6" name="Picture 2">
            <a:extLst>
              <a:ext uri="{FF2B5EF4-FFF2-40B4-BE49-F238E27FC236}">
                <a16:creationId xmlns:a16="http://schemas.microsoft.com/office/drawing/2014/main" id="{2794C50D-B3E6-6B75-C6AE-4BBD6CE12A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2414124" y="2971199"/>
            <a:ext cx="6010333" cy="375027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750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07737B6-E6A0-45DE-8617-164C0D70ADDF}" type="slidenum">
              <a:rPr lang="en-US" smtClean="0"/>
              <a:pPr>
                <a:defRPr/>
              </a:pPr>
              <a:t>11</a:t>
            </a:fld>
            <a:endParaRPr lang="en-US" dirty="0"/>
          </a:p>
        </p:txBody>
      </p:sp>
      <p:sp>
        <p:nvSpPr>
          <p:cNvPr id="9" name="Title 1"/>
          <p:cNvSpPr txBox="1">
            <a:spLocks/>
          </p:cNvSpPr>
          <p:nvPr/>
        </p:nvSpPr>
        <p:spPr bwMode="auto">
          <a:xfrm>
            <a:off x="282908" y="180973"/>
            <a:ext cx="11909092" cy="695257"/>
          </a:xfrm>
          <a:prstGeom prst="rect">
            <a:avLst/>
          </a:prstGeom>
          <a:noFill/>
          <a:ln>
            <a:no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3200" dirty="0">
                <a:solidFill>
                  <a:srgbClr val="689941"/>
                </a:solidFill>
                <a:latin typeface="+mn-lt"/>
              </a:rPr>
              <a:t>Mission Challenges include experiments, projects and presentations.</a:t>
            </a:r>
          </a:p>
        </p:txBody>
      </p:sp>
      <p:sp>
        <p:nvSpPr>
          <p:cNvPr id="5" name="TextBox 4">
            <a:extLst>
              <a:ext uri="{FF2B5EF4-FFF2-40B4-BE49-F238E27FC236}">
                <a16:creationId xmlns:a16="http://schemas.microsoft.com/office/drawing/2014/main" id="{56C25BCB-DEEF-43C8-B555-040F935413A1}"/>
              </a:ext>
            </a:extLst>
          </p:cNvPr>
          <p:cNvSpPr txBox="1"/>
          <p:nvPr/>
        </p:nvSpPr>
        <p:spPr>
          <a:xfrm>
            <a:off x="188430" y="1139997"/>
            <a:ext cx="5146770" cy="2462213"/>
          </a:xfrm>
          <a:prstGeom prst="rect">
            <a:avLst/>
          </a:prstGeom>
          <a:solidFill>
            <a:schemeClr val="bg1"/>
          </a:solidFill>
          <a:effectLst>
            <a:softEdge rad="31750"/>
          </a:effectLst>
        </p:spPr>
        <p:txBody>
          <a:bodyPr wrap="square" rtlCol="0">
            <a:spAutoFit/>
          </a:bodyPr>
          <a:lstStyle/>
          <a:p>
            <a:pPr>
              <a:spcAft>
                <a:spcPts val="1200"/>
              </a:spcAft>
            </a:pPr>
            <a:r>
              <a:rPr lang="en-US" sz="2400" b="1" dirty="0">
                <a:solidFill>
                  <a:srgbClr val="ED7D31"/>
                </a:solidFill>
              </a:rPr>
              <a:t>Mission Challenges</a:t>
            </a:r>
          </a:p>
          <a:p>
            <a:r>
              <a:rPr lang="en-US" sz="2000" dirty="0"/>
              <a:t>Each lesson includes:</a:t>
            </a:r>
          </a:p>
          <a:p>
            <a:pPr marL="342900" indent="-342900">
              <a:buFont typeface="Arial" panose="020B0604020202020204" pitchFamily="34" charset="0"/>
              <a:buChar char="•"/>
            </a:pPr>
            <a:r>
              <a:rPr lang="en-US" sz="2000" dirty="0"/>
              <a:t>Writing prompt</a:t>
            </a:r>
          </a:p>
          <a:p>
            <a:pPr marL="342900" indent="-342900">
              <a:buFont typeface="Arial" panose="020B0604020202020204" pitchFamily="34" charset="0"/>
              <a:buChar char="•"/>
            </a:pPr>
            <a:r>
              <a:rPr lang="en-US" sz="2000" dirty="0"/>
              <a:t>Presentation prompt</a:t>
            </a:r>
          </a:p>
          <a:p>
            <a:pPr marL="342900" indent="-342900">
              <a:buFont typeface="Arial" panose="020B0604020202020204" pitchFamily="34" charset="0"/>
              <a:buChar char="•"/>
            </a:pPr>
            <a:r>
              <a:rPr lang="en-US" sz="2000" dirty="0"/>
              <a:t>Manipulatives using common household or classroom materials</a:t>
            </a:r>
          </a:p>
          <a:p>
            <a:pPr marL="342900" indent="-342900">
              <a:buFont typeface="Arial" panose="020B0604020202020204" pitchFamily="34" charset="0"/>
              <a:buChar char="•"/>
            </a:pPr>
            <a:endParaRPr lang="en-US" sz="2000" dirty="0"/>
          </a:p>
        </p:txBody>
      </p:sp>
      <p:sp>
        <p:nvSpPr>
          <p:cNvPr id="11" name="Slide Number Placeholder 1">
            <a:extLst>
              <a:ext uri="{FF2B5EF4-FFF2-40B4-BE49-F238E27FC236}">
                <a16:creationId xmlns:a16="http://schemas.microsoft.com/office/drawing/2014/main" id="{E7A3E56F-2533-496D-BE45-15217FB62C1A}"/>
              </a:ext>
            </a:extLst>
          </p:cNvPr>
          <p:cNvSpPr txBox="1">
            <a:spLocks/>
          </p:cNvSpPr>
          <p:nvPr/>
        </p:nvSpPr>
        <p:spPr>
          <a:xfrm>
            <a:off x="11650132" y="6508750"/>
            <a:ext cx="491067"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8F3048-2432-4A98-8169-25A873A9DB3D}" type="slidenum">
              <a:rPr lang="en-US" smtClean="0"/>
              <a:pPr/>
              <a:t>11</a:t>
            </a:fld>
            <a:endParaRPr lang="en-US" dirty="0"/>
          </a:p>
        </p:txBody>
      </p:sp>
      <p:pic>
        <p:nvPicPr>
          <p:cNvPr id="6" name="Picture 5">
            <a:extLst>
              <a:ext uri="{FF2B5EF4-FFF2-40B4-BE49-F238E27FC236}">
                <a16:creationId xmlns:a16="http://schemas.microsoft.com/office/drawing/2014/main" id="{2C908B78-7333-469E-A0A6-172402191A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908" y="3429000"/>
            <a:ext cx="5547808" cy="7179516"/>
          </a:xfrm>
          <a:prstGeom prst="rect">
            <a:avLst/>
          </a:prstGeom>
          <a:ln>
            <a:solidFill>
              <a:schemeClr val="tx1"/>
            </a:solidFill>
          </a:ln>
        </p:spPr>
      </p:pic>
      <p:pic>
        <p:nvPicPr>
          <p:cNvPr id="8" name="Picture 7">
            <a:extLst>
              <a:ext uri="{FF2B5EF4-FFF2-40B4-BE49-F238E27FC236}">
                <a16:creationId xmlns:a16="http://schemas.microsoft.com/office/drawing/2014/main" id="{4B2F8276-ACBA-49BB-9FCB-5086465CAE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2217" y="1414750"/>
            <a:ext cx="5851353" cy="7572339"/>
          </a:xfrm>
          <a:prstGeom prst="rect">
            <a:avLst/>
          </a:prstGeom>
          <a:ln>
            <a:solidFill>
              <a:schemeClr val="tx1"/>
            </a:solidFill>
          </a:ln>
        </p:spPr>
      </p:pic>
      <p:pic>
        <p:nvPicPr>
          <p:cNvPr id="10" name="Picture 9">
            <a:extLst>
              <a:ext uri="{FF2B5EF4-FFF2-40B4-BE49-F238E27FC236}">
                <a16:creationId xmlns:a16="http://schemas.microsoft.com/office/drawing/2014/main" id="{0CEFFBC8-556E-170D-64B1-8A71AE1D2360}"/>
              </a:ext>
            </a:extLst>
          </p:cNvPr>
          <p:cNvPicPr>
            <a:picLocks noChangeAspect="1"/>
          </p:cNvPicPr>
          <p:nvPr/>
        </p:nvPicPr>
        <p:blipFill>
          <a:blip r:embed="rId5"/>
          <a:stretch>
            <a:fillRect/>
          </a:stretch>
        </p:blipFill>
        <p:spPr>
          <a:xfrm>
            <a:off x="341704" y="3444875"/>
            <a:ext cx="5498447" cy="6858000"/>
          </a:xfrm>
          <a:prstGeom prst="rect">
            <a:avLst/>
          </a:prstGeom>
        </p:spPr>
      </p:pic>
      <p:pic>
        <p:nvPicPr>
          <p:cNvPr id="13" name="Picture 12">
            <a:extLst>
              <a:ext uri="{FF2B5EF4-FFF2-40B4-BE49-F238E27FC236}">
                <a16:creationId xmlns:a16="http://schemas.microsoft.com/office/drawing/2014/main" id="{4BF6F64D-2E79-3BA2-0637-45E4B9DA0982}"/>
              </a:ext>
            </a:extLst>
          </p:cNvPr>
          <p:cNvPicPr>
            <a:picLocks noChangeAspect="1"/>
          </p:cNvPicPr>
          <p:nvPr/>
        </p:nvPicPr>
        <p:blipFill>
          <a:blip r:embed="rId6"/>
          <a:stretch>
            <a:fillRect/>
          </a:stretch>
        </p:blipFill>
        <p:spPr>
          <a:xfrm>
            <a:off x="6239464" y="1456268"/>
            <a:ext cx="5626628" cy="7332523"/>
          </a:xfrm>
          <a:prstGeom prst="rect">
            <a:avLst/>
          </a:prstGeom>
        </p:spPr>
      </p:pic>
      <p:pic>
        <p:nvPicPr>
          <p:cNvPr id="14" name="Picture 13">
            <a:extLst>
              <a:ext uri="{FF2B5EF4-FFF2-40B4-BE49-F238E27FC236}">
                <a16:creationId xmlns:a16="http://schemas.microsoft.com/office/drawing/2014/main" id="{9433D0A6-1A52-5CD6-CC48-6435A54D64D5}"/>
              </a:ext>
            </a:extLst>
          </p:cNvPr>
          <p:cNvPicPr>
            <a:picLocks noChangeAspect="1"/>
          </p:cNvPicPr>
          <p:nvPr/>
        </p:nvPicPr>
        <p:blipFill rotWithShape="1">
          <a:blip r:embed="rId6"/>
          <a:srcRect l="3580" t="78154" r="69619" b="2078"/>
          <a:stretch/>
        </p:blipFill>
        <p:spPr>
          <a:xfrm>
            <a:off x="9932135" y="2456781"/>
            <a:ext cx="1507958" cy="1449528"/>
          </a:xfrm>
          <a:prstGeom prst="rect">
            <a:avLst/>
          </a:prstGeom>
        </p:spPr>
      </p:pic>
    </p:spTree>
    <p:extLst>
      <p:ext uri="{BB962C8B-B14F-4D97-AF65-F5344CB8AC3E}">
        <p14:creationId xmlns:p14="http://schemas.microsoft.com/office/powerpoint/2010/main" val="2006127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07737B6-E6A0-45DE-8617-164C0D70ADDF}" type="slidenum">
              <a:rPr lang="en-US" smtClean="0"/>
              <a:pPr>
                <a:defRPr/>
              </a:pPr>
              <a:t>12</a:t>
            </a:fld>
            <a:endParaRPr lang="en-US" dirty="0"/>
          </a:p>
        </p:txBody>
      </p:sp>
      <p:sp>
        <p:nvSpPr>
          <p:cNvPr id="9" name="Title 1"/>
          <p:cNvSpPr txBox="1">
            <a:spLocks/>
          </p:cNvSpPr>
          <p:nvPr/>
        </p:nvSpPr>
        <p:spPr bwMode="auto">
          <a:xfrm>
            <a:off x="282908" y="180973"/>
            <a:ext cx="11909092" cy="695257"/>
          </a:xfrm>
          <a:prstGeom prst="rect">
            <a:avLst/>
          </a:prstGeom>
          <a:noFill/>
          <a:ln>
            <a:no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3200" dirty="0">
                <a:solidFill>
                  <a:srgbClr val="689941"/>
                </a:solidFill>
                <a:latin typeface="+mn-lt"/>
              </a:rPr>
              <a:t>Design Thinking lessons let students create a solution to the Mission.</a:t>
            </a:r>
          </a:p>
        </p:txBody>
      </p:sp>
      <p:sp>
        <p:nvSpPr>
          <p:cNvPr id="5" name="TextBox 4">
            <a:extLst>
              <a:ext uri="{FF2B5EF4-FFF2-40B4-BE49-F238E27FC236}">
                <a16:creationId xmlns:a16="http://schemas.microsoft.com/office/drawing/2014/main" id="{56C25BCB-DEEF-43C8-B555-040F935413A1}"/>
              </a:ext>
            </a:extLst>
          </p:cNvPr>
          <p:cNvSpPr txBox="1"/>
          <p:nvPr/>
        </p:nvSpPr>
        <p:spPr>
          <a:xfrm>
            <a:off x="188430" y="1139997"/>
            <a:ext cx="5146770" cy="4001095"/>
          </a:xfrm>
          <a:prstGeom prst="rect">
            <a:avLst/>
          </a:prstGeom>
          <a:solidFill>
            <a:schemeClr val="bg1"/>
          </a:solidFill>
          <a:effectLst>
            <a:softEdge rad="31750"/>
          </a:effectLst>
        </p:spPr>
        <p:txBody>
          <a:bodyPr wrap="square" rtlCol="0">
            <a:spAutoFit/>
          </a:bodyPr>
          <a:lstStyle/>
          <a:p>
            <a:pPr>
              <a:spcAft>
                <a:spcPts val="1200"/>
              </a:spcAft>
            </a:pPr>
            <a:r>
              <a:rPr lang="en-US" sz="2400" b="1" dirty="0">
                <a:solidFill>
                  <a:srgbClr val="ED7D31"/>
                </a:solidFill>
              </a:rPr>
              <a:t>Design Thinking</a:t>
            </a:r>
          </a:p>
          <a:p>
            <a:r>
              <a:rPr lang="en-US" sz="2000" dirty="0"/>
              <a:t>New Design Thinking lessons encourage students to explore their own solutions to the problems related to each the mission, and to present their ideas in front of other students.</a:t>
            </a:r>
          </a:p>
          <a:p>
            <a:endParaRPr lang="en-US" sz="2000" dirty="0"/>
          </a:p>
          <a:p>
            <a:r>
              <a:rPr lang="en-US" sz="2000" dirty="0"/>
              <a:t>Each lesson includes:</a:t>
            </a:r>
          </a:p>
          <a:p>
            <a:pPr marL="342900" indent="-342900">
              <a:buFont typeface="Arial" panose="020B0604020202020204" pitchFamily="34" charset="0"/>
              <a:buChar char="•"/>
            </a:pPr>
            <a:r>
              <a:rPr lang="en-US" sz="2000" dirty="0"/>
              <a:t>Background research information</a:t>
            </a:r>
          </a:p>
          <a:p>
            <a:pPr marL="342900" indent="-342900">
              <a:buFont typeface="Arial" panose="020B0604020202020204" pitchFamily="34" charset="0"/>
              <a:buChar char="•"/>
            </a:pPr>
            <a:r>
              <a:rPr lang="en-US" sz="2000" dirty="0"/>
              <a:t>Suggestions for problem statements</a:t>
            </a:r>
          </a:p>
          <a:p>
            <a:pPr marL="342900" indent="-342900">
              <a:buFont typeface="Arial" panose="020B0604020202020204" pitchFamily="34" charset="0"/>
              <a:buChar char="•"/>
            </a:pPr>
            <a:r>
              <a:rPr lang="en-US" sz="2000" dirty="0"/>
              <a:t>Five-step design thinking process guides</a:t>
            </a:r>
          </a:p>
          <a:p>
            <a:pPr marL="342900" indent="-342900">
              <a:buFont typeface="Arial" panose="020B0604020202020204" pitchFamily="34" charset="0"/>
              <a:buChar char="•"/>
            </a:pPr>
            <a:r>
              <a:rPr lang="en-US" sz="2000" dirty="0"/>
              <a:t>Standards alignment</a:t>
            </a:r>
          </a:p>
          <a:p>
            <a:pPr marL="342900" indent="-342900">
              <a:buFont typeface="Arial" panose="020B0604020202020204" pitchFamily="34" charset="0"/>
              <a:buChar char="•"/>
            </a:pPr>
            <a:r>
              <a:rPr lang="en-US" sz="2000" dirty="0"/>
              <a:t>Teacher rubric</a:t>
            </a:r>
          </a:p>
        </p:txBody>
      </p:sp>
      <p:pic>
        <p:nvPicPr>
          <p:cNvPr id="4" name="Picture 3">
            <a:extLst>
              <a:ext uri="{FF2B5EF4-FFF2-40B4-BE49-F238E27FC236}">
                <a16:creationId xmlns:a16="http://schemas.microsoft.com/office/drawing/2014/main" id="{6FCB2468-1D2B-485D-B955-12C5B4B600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7619"/>
          <a:stretch/>
        </p:blipFill>
        <p:spPr>
          <a:xfrm>
            <a:off x="3052310" y="4583108"/>
            <a:ext cx="4565779" cy="4276734"/>
          </a:xfrm>
          <a:prstGeom prst="rect">
            <a:avLst/>
          </a:prstGeom>
          <a:ln>
            <a:solidFill>
              <a:schemeClr val="tx1"/>
            </a:solidFill>
          </a:ln>
        </p:spPr>
      </p:pic>
      <p:sp>
        <p:nvSpPr>
          <p:cNvPr id="11" name="Slide Number Placeholder 1">
            <a:extLst>
              <a:ext uri="{FF2B5EF4-FFF2-40B4-BE49-F238E27FC236}">
                <a16:creationId xmlns:a16="http://schemas.microsoft.com/office/drawing/2014/main" id="{E7A3E56F-2533-496D-BE45-15217FB62C1A}"/>
              </a:ext>
            </a:extLst>
          </p:cNvPr>
          <p:cNvSpPr txBox="1">
            <a:spLocks/>
          </p:cNvSpPr>
          <p:nvPr/>
        </p:nvSpPr>
        <p:spPr>
          <a:xfrm>
            <a:off x="11650132" y="6508750"/>
            <a:ext cx="491067"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8F3048-2432-4A98-8169-25A873A9DB3D}" type="slidenum">
              <a:rPr lang="en-US" smtClean="0"/>
              <a:pPr/>
              <a:t>12</a:t>
            </a:fld>
            <a:endParaRPr lang="en-US" dirty="0"/>
          </a:p>
        </p:txBody>
      </p:sp>
      <p:pic>
        <p:nvPicPr>
          <p:cNvPr id="10" name="Picture 9">
            <a:extLst>
              <a:ext uri="{FF2B5EF4-FFF2-40B4-BE49-F238E27FC236}">
                <a16:creationId xmlns:a16="http://schemas.microsoft.com/office/drawing/2014/main" id="{40EBAB22-2DF8-4E8D-8D6B-F8A5E1338D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0403"/>
          <a:stretch/>
        </p:blipFill>
        <p:spPr>
          <a:xfrm>
            <a:off x="5972273" y="1347065"/>
            <a:ext cx="5770992" cy="5944551"/>
          </a:xfrm>
          <a:prstGeom prst="rect">
            <a:avLst/>
          </a:prstGeom>
          <a:ln>
            <a:solidFill>
              <a:schemeClr val="tx1"/>
            </a:solidFill>
          </a:ln>
        </p:spPr>
      </p:pic>
      <p:pic>
        <p:nvPicPr>
          <p:cNvPr id="6" name="Picture 5">
            <a:extLst>
              <a:ext uri="{FF2B5EF4-FFF2-40B4-BE49-F238E27FC236}">
                <a16:creationId xmlns:a16="http://schemas.microsoft.com/office/drawing/2014/main" id="{812EC068-58BD-9093-A2A0-AA011956D749}"/>
              </a:ext>
            </a:extLst>
          </p:cNvPr>
          <p:cNvPicPr>
            <a:picLocks noChangeAspect="1"/>
          </p:cNvPicPr>
          <p:nvPr/>
        </p:nvPicPr>
        <p:blipFill>
          <a:blip r:embed="rId5"/>
          <a:stretch>
            <a:fillRect/>
          </a:stretch>
        </p:blipFill>
        <p:spPr>
          <a:xfrm>
            <a:off x="5987295" y="1364004"/>
            <a:ext cx="5731252" cy="6289868"/>
          </a:xfrm>
          <a:prstGeom prst="rect">
            <a:avLst/>
          </a:prstGeom>
        </p:spPr>
      </p:pic>
    </p:spTree>
    <p:extLst>
      <p:ext uri="{BB962C8B-B14F-4D97-AF65-F5344CB8AC3E}">
        <p14:creationId xmlns:p14="http://schemas.microsoft.com/office/powerpoint/2010/main" val="1724275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2945E-8218-7364-3E4D-59BB431C10FD}"/>
              </a:ext>
            </a:extLst>
          </p:cNvPr>
          <p:cNvSpPr>
            <a:spLocks noGrp="1"/>
          </p:cNvSpPr>
          <p:nvPr>
            <p:ph type="title"/>
          </p:nvPr>
        </p:nvSpPr>
        <p:spPr/>
        <p:txBody>
          <a:bodyPr/>
          <a:lstStyle/>
          <a:p>
            <a:r>
              <a:rPr lang="en-US" dirty="0"/>
              <a:t>Multiple Statewide and District Implementations</a:t>
            </a:r>
          </a:p>
        </p:txBody>
      </p:sp>
      <p:sp>
        <p:nvSpPr>
          <p:cNvPr id="3" name="Slide Number Placeholder 2">
            <a:extLst>
              <a:ext uri="{FF2B5EF4-FFF2-40B4-BE49-F238E27FC236}">
                <a16:creationId xmlns:a16="http://schemas.microsoft.com/office/drawing/2014/main" id="{1AB183F3-A683-34F7-D325-08057BF24757}"/>
              </a:ext>
            </a:extLst>
          </p:cNvPr>
          <p:cNvSpPr>
            <a:spLocks noGrp="1"/>
          </p:cNvSpPr>
          <p:nvPr>
            <p:ph type="sldNum" sz="quarter" idx="12"/>
          </p:nvPr>
        </p:nvSpPr>
        <p:spPr/>
        <p:txBody>
          <a:bodyPr/>
          <a:lstStyle/>
          <a:p>
            <a:fld id="{A28F3048-2432-4A98-8169-25A873A9DB3D}" type="slidenum">
              <a:rPr lang="en-US" smtClean="0"/>
              <a:pPr/>
              <a:t>13</a:t>
            </a:fld>
            <a:endParaRPr lang="en-US" dirty="0"/>
          </a:p>
        </p:txBody>
      </p:sp>
      <p:grpSp>
        <p:nvGrpSpPr>
          <p:cNvPr id="37" name="Group 36">
            <a:extLst>
              <a:ext uri="{FF2B5EF4-FFF2-40B4-BE49-F238E27FC236}">
                <a16:creationId xmlns:a16="http://schemas.microsoft.com/office/drawing/2014/main" id="{FF023D77-60B6-1E53-8A7E-D8469CE1EE12}"/>
              </a:ext>
            </a:extLst>
          </p:cNvPr>
          <p:cNvGrpSpPr/>
          <p:nvPr/>
        </p:nvGrpSpPr>
        <p:grpSpPr>
          <a:xfrm>
            <a:off x="288943" y="1290343"/>
            <a:ext cx="1686187" cy="2256186"/>
            <a:chOff x="58723" y="1256218"/>
            <a:chExt cx="1686187" cy="2256186"/>
          </a:xfrm>
        </p:grpSpPr>
        <p:pic>
          <p:nvPicPr>
            <p:cNvPr id="10" name="Graphic 9">
              <a:extLst>
                <a:ext uri="{FF2B5EF4-FFF2-40B4-BE49-F238E27FC236}">
                  <a16:creationId xmlns:a16="http://schemas.microsoft.com/office/drawing/2014/main" id="{3417E392-21FD-1911-6502-D1A2D7A606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4764" y="1256218"/>
              <a:ext cx="1340921" cy="1340921"/>
            </a:xfrm>
            <a:prstGeom prst="rect">
              <a:avLst/>
            </a:prstGeom>
          </p:spPr>
        </p:pic>
        <p:sp>
          <p:nvSpPr>
            <p:cNvPr id="26" name="TextBox 25">
              <a:extLst>
                <a:ext uri="{FF2B5EF4-FFF2-40B4-BE49-F238E27FC236}">
                  <a16:creationId xmlns:a16="http://schemas.microsoft.com/office/drawing/2014/main" id="{52E1C2F6-B5D5-DF69-5F3A-D098F9EA0419}"/>
                </a:ext>
              </a:extLst>
            </p:cNvPr>
            <p:cNvSpPr txBox="1"/>
            <p:nvPr/>
          </p:nvSpPr>
          <p:spPr>
            <a:xfrm>
              <a:off x="58723" y="2696796"/>
              <a:ext cx="1686187" cy="815608"/>
            </a:xfrm>
            <a:prstGeom prst="rect">
              <a:avLst/>
            </a:prstGeom>
            <a:noFill/>
          </p:spPr>
          <p:txBody>
            <a:bodyPr wrap="square" rtlCol="0">
              <a:spAutoFit/>
            </a:bodyPr>
            <a:lstStyle/>
            <a:p>
              <a:pPr algn="ctr"/>
              <a:r>
                <a:rPr lang="en-US" sz="2000" b="1" dirty="0">
                  <a:solidFill>
                    <a:srgbClr val="669B41"/>
                  </a:solidFill>
                </a:rPr>
                <a:t>Arkansas</a:t>
              </a:r>
            </a:p>
            <a:p>
              <a:pPr algn="ctr"/>
              <a:r>
                <a:rPr lang="en-US" sz="900" b="1" dirty="0">
                  <a:solidFill>
                    <a:srgbClr val="F49223"/>
                  </a:solidFill>
                </a:rPr>
                <a:t>Arkansas Department of Education, &amp; The Arkansas Public School Resource Center</a:t>
              </a:r>
            </a:p>
          </p:txBody>
        </p:sp>
      </p:grpSp>
      <p:grpSp>
        <p:nvGrpSpPr>
          <p:cNvPr id="38" name="Group 37">
            <a:extLst>
              <a:ext uri="{FF2B5EF4-FFF2-40B4-BE49-F238E27FC236}">
                <a16:creationId xmlns:a16="http://schemas.microsoft.com/office/drawing/2014/main" id="{535E2479-910C-3A07-8955-234AC4FBD952}"/>
              </a:ext>
            </a:extLst>
          </p:cNvPr>
          <p:cNvGrpSpPr/>
          <p:nvPr/>
        </p:nvGrpSpPr>
        <p:grpSpPr>
          <a:xfrm>
            <a:off x="2665590" y="1256218"/>
            <a:ext cx="1627580" cy="2261774"/>
            <a:chOff x="2502978" y="1256218"/>
            <a:chExt cx="1627580" cy="2261774"/>
          </a:xfrm>
        </p:grpSpPr>
        <p:pic>
          <p:nvPicPr>
            <p:cNvPr id="8" name="Graphic 7">
              <a:extLst>
                <a:ext uri="{FF2B5EF4-FFF2-40B4-BE49-F238E27FC236}">
                  <a16:creationId xmlns:a16="http://schemas.microsoft.com/office/drawing/2014/main" id="{EBAFDF17-18EC-D04A-2D44-1F95C9E098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00266" y="1256218"/>
              <a:ext cx="1340921" cy="1340921"/>
            </a:xfrm>
            <a:prstGeom prst="rect">
              <a:avLst/>
            </a:prstGeom>
          </p:spPr>
        </p:pic>
        <p:sp>
          <p:nvSpPr>
            <p:cNvPr id="27" name="TextBox 26">
              <a:extLst>
                <a:ext uri="{FF2B5EF4-FFF2-40B4-BE49-F238E27FC236}">
                  <a16:creationId xmlns:a16="http://schemas.microsoft.com/office/drawing/2014/main" id="{93210849-BA0D-AE87-9BFF-2F8A67C7CE95}"/>
                </a:ext>
              </a:extLst>
            </p:cNvPr>
            <p:cNvSpPr txBox="1"/>
            <p:nvPr/>
          </p:nvSpPr>
          <p:spPr>
            <a:xfrm>
              <a:off x="2502978" y="2702384"/>
              <a:ext cx="1627580" cy="815608"/>
            </a:xfrm>
            <a:prstGeom prst="rect">
              <a:avLst/>
            </a:prstGeom>
            <a:noFill/>
          </p:spPr>
          <p:txBody>
            <a:bodyPr wrap="square" rtlCol="0">
              <a:spAutoFit/>
            </a:bodyPr>
            <a:lstStyle/>
            <a:p>
              <a:pPr algn="ctr"/>
              <a:r>
                <a:rPr lang="en-US" sz="2000" b="1" dirty="0">
                  <a:solidFill>
                    <a:srgbClr val="669B41"/>
                  </a:solidFill>
                </a:rPr>
                <a:t>Missouri</a:t>
              </a:r>
            </a:p>
            <a:p>
              <a:pPr algn="ctr"/>
              <a:r>
                <a:rPr lang="en-US" sz="900" b="1" dirty="0">
                  <a:solidFill>
                    <a:srgbClr val="F49223"/>
                  </a:solidFill>
                </a:rPr>
                <a:t>Missouri Department of Elementary &amp; Secondary Education (DESI)</a:t>
              </a:r>
            </a:p>
          </p:txBody>
        </p:sp>
      </p:grpSp>
      <p:grpSp>
        <p:nvGrpSpPr>
          <p:cNvPr id="39" name="Group 38">
            <a:extLst>
              <a:ext uri="{FF2B5EF4-FFF2-40B4-BE49-F238E27FC236}">
                <a16:creationId xmlns:a16="http://schemas.microsoft.com/office/drawing/2014/main" id="{865D352F-0A9A-CB81-A336-44EA2E44B006}"/>
              </a:ext>
            </a:extLst>
          </p:cNvPr>
          <p:cNvGrpSpPr/>
          <p:nvPr/>
        </p:nvGrpSpPr>
        <p:grpSpPr>
          <a:xfrm>
            <a:off x="4983630" y="1256218"/>
            <a:ext cx="1774114" cy="2285855"/>
            <a:chOff x="4888625" y="1256218"/>
            <a:chExt cx="1774114" cy="2285855"/>
          </a:xfrm>
        </p:grpSpPr>
        <p:pic>
          <p:nvPicPr>
            <p:cNvPr id="12" name="Graphic 11">
              <a:extLst>
                <a:ext uri="{FF2B5EF4-FFF2-40B4-BE49-F238E27FC236}">
                  <a16:creationId xmlns:a16="http://schemas.microsoft.com/office/drawing/2014/main" id="{857CECCB-8BA4-1E92-759E-0033D6391F4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55768" y="1256218"/>
              <a:ext cx="1340921" cy="1340921"/>
            </a:xfrm>
            <a:prstGeom prst="rect">
              <a:avLst/>
            </a:prstGeom>
          </p:spPr>
        </p:pic>
        <p:sp>
          <p:nvSpPr>
            <p:cNvPr id="28" name="TextBox 27">
              <a:extLst>
                <a:ext uri="{FF2B5EF4-FFF2-40B4-BE49-F238E27FC236}">
                  <a16:creationId xmlns:a16="http://schemas.microsoft.com/office/drawing/2014/main" id="{8372EE47-2C62-C118-A38C-AA6CF85E9940}"/>
                </a:ext>
              </a:extLst>
            </p:cNvPr>
            <p:cNvSpPr txBox="1"/>
            <p:nvPr/>
          </p:nvSpPr>
          <p:spPr>
            <a:xfrm>
              <a:off x="4888625" y="2726465"/>
              <a:ext cx="1774114" cy="815608"/>
            </a:xfrm>
            <a:prstGeom prst="rect">
              <a:avLst/>
            </a:prstGeom>
            <a:noFill/>
          </p:spPr>
          <p:txBody>
            <a:bodyPr wrap="square" rtlCol="0">
              <a:spAutoFit/>
            </a:bodyPr>
            <a:lstStyle/>
            <a:p>
              <a:pPr algn="ctr"/>
              <a:r>
                <a:rPr lang="en-US" sz="2000" b="1" dirty="0">
                  <a:solidFill>
                    <a:srgbClr val="669B41"/>
                  </a:solidFill>
                </a:rPr>
                <a:t>South Carolina</a:t>
              </a:r>
            </a:p>
            <a:p>
              <a:pPr algn="ctr"/>
              <a:r>
                <a:rPr lang="en-US" sz="900" b="1" dirty="0">
                  <a:solidFill>
                    <a:srgbClr val="F49223"/>
                  </a:solidFill>
                </a:rPr>
                <a:t>South Carolina Department of Education, Office of Career &amp; Technical Education</a:t>
              </a:r>
            </a:p>
          </p:txBody>
        </p:sp>
      </p:grpSp>
      <p:grpSp>
        <p:nvGrpSpPr>
          <p:cNvPr id="41" name="Group 40">
            <a:extLst>
              <a:ext uri="{FF2B5EF4-FFF2-40B4-BE49-F238E27FC236}">
                <a16:creationId xmlns:a16="http://schemas.microsoft.com/office/drawing/2014/main" id="{3EE3E36A-CCE0-731F-2711-578B5E96D84D}"/>
              </a:ext>
            </a:extLst>
          </p:cNvPr>
          <p:cNvGrpSpPr/>
          <p:nvPr/>
        </p:nvGrpSpPr>
        <p:grpSpPr>
          <a:xfrm>
            <a:off x="9912776" y="1200719"/>
            <a:ext cx="1623819" cy="2249996"/>
            <a:chOff x="9952988" y="1256218"/>
            <a:chExt cx="1623819" cy="2249996"/>
          </a:xfrm>
        </p:grpSpPr>
        <p:pic>
          <p:nvPicPr>
            <p:cNvPr id="16" name="Graphic 15">
              <a:extLst>
                <a:ext uri="{FF2B5EF4-FFF2-40B4-BE49-F238E27FC236}">
                  <a16:creationId xmlns:a16="http://schemas.microsoft.com/office/drawing/2014/main" id="{E0928D7A-9D4A-E096-2A59-4AFFB246E64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111792" y="1256218"/>
              <a:ext cx="1340921" cy="1340921"/>
            </a:xfrm>
            <a:prstGeom prst="rect">
              <a:avLst/>
            </a:prstGeom>
          </p:spPr>
        </p:pic>
        <p:sp>
          <p:nvSpPr>
            <p:cNvPr id="30" name="TextBox 29">
              <a:extLst>
                <a:ext uri="{FF2B5EF4-FFF2-40B4-BE49-F238E27FC236}">
                  <a16:creationId xmlns:a16="http://schemas.microsoft.com/office/drawing/2014/main" id="{4E7D6AF0-F6A4-261F-AFEE-D6F84DE58876}"/>
                </a:ext>
              </a:extLst>
            </p:cNvPr>
            <p:cNvSpPr txBox="1"/>
            <p:nvPr/>
          </p:nvSpPr>
          <p:spPr>
            <a:xfrm>
              <a:off x="9952988" y="2690606"/>
              <a:ext cx="1623819" cy="815608"/>
            </a:xfrm>
            <a:prstGeom prst="rect">
              <a:avLst/>
            </a:prstGeom>
            <a:noFill/>
          </p:spPr>
          <p:txBody>
            <a:bodyPr wrap="square" rtlCol="0">
              <a:spAutoFit/>
            </a:bodyPr>
            <a:lstStyle/>
            <a:p>
              <a:pPr algn="ctr"/>
              <a:r>
                <a:rPr lang="en-US" sz="2000" b="1" dirty="0">
                  <a:solidFill>
                    <a:srgbClr val="669B41"/>
                  </a:solidFill>
                </a:rPr>
                <a:t>Alabama</a:t>
              </a:r>
            </a:p>
            <a:p>
              <a:pPr algn="ctr"/>
              <a:r>
                <a:rPr lang="en-US" sz="900" b="1" dirty="0">
                  <a:solidFill>
                    <a:srgbClr val="F49223"/>
                  </a:solidFill>
                </a:rPr>
                <a:t>Department of Education Office of Career &amp; Technical Education &amp; Alabama Works</a:t>
              </a:r>
            </a:p>
          </p:txBody>
        </p:sp>
      </p:grpSp>
      <p:grpSp>
        <p:nvGrpSpPr>
          <p:cNvPr id="42" name="Group 41">
            <a:extLst>
              <a:ext uri="{FF2B5EF4-FFF2-40B4-BE49-F238E27FC236}">
                <a16:creationId xmlns:a16="http://schemas.microsoft.com/office/drawing/2014/main" id="{17D7739B-9990-E712-ECE0-E30CADA06B80}"/>
              </a:ext>
            </a:extLst>
          </p:cNvPr>
          <p:cNvGrpSpPr/>
          <p:nvPr/>
        </p:nvGrpSpPr>
        <p:grpSpPr>
          <a:xfrm>
            <a:off x="328895" y="3849142"/>
            <a:ext cx="1627580" cy="2096482"/>
            <a:chOff x="1415470" y="3535118"/>
            <a:chExt cx="1627580" cy="2096482"/>
          </a:xfrm>
        </p:grpSpPr>
        <p:pic>
          <p:nvPicPr>
            <p:cNvPr id="18" name="Graphic 17">
              <a:extLst>
                <a:ext uri="{FF2B5EF4-FFF2-40B4-BE49-F238E27FC236}">
                  <a16:creationId xmlns:a16="http://schemas.microsoft.com/office/drawing/2014/main" id="{8BAB6498-F9C8-508F-3603-6E27536775C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57551" y="3535118"/>
              <a:ext cx="1340921" cy="1340921"/>
            </a:xfrm>
            <a:prstGeom prst="rect">
              <a:avLst/>
            </a:prstGeom>
          </p:spPr>
        </p:pic>
        <p:sp>
          <p:nvSpPr>
            <p:cNvPr id="31" name="TextBox 30">
              <a:extLst>
                <a:ext uri="{FF2B5EF4-FFF2-40B4-BE49-F238E27FC236}">
                  <a16:creationId xmlns:a16="http://schemas.microsoft.com/office/drawing/2014/main" id="{BF51C2D8-611C-F5D0-34D4-E605CE52AF43}"/>
                </a:ext>
              </a:extLst>
            </p:cNvPr>
            <p:cNvSpPr txBox="1"/>
            <p:nvPr/>
          </p:nvSpPr>
          <p:spPr>
            <a:xfrm>
              <a:off x="1415470" y="4954492"/>
              <a:ext cx="1627580" cy="677108"/>
            </a:xfrm>
            <a:prstGeom prst="rect">
              <a:avLst/>
            </a:prstGeom>
            <a:noFill/>
          </p:spPr>
          <p:txBody>
            <a:bodyPr wrap="square" rtlCol="0">
              <a:spAutoFit/>
            </a:bodyPr>
            <a:lstStyle/>
            <a:p>
              <a:pPr algn="ctr"/>
              <a:r>
                <a:rPr lang="en-US" sz="2000" b="1" dirty="0">
                  <a:solidFill>
                    <a:srgbClr val="669B41"/>
                  </a:solidFill>
                </a:rPr>
                <a:t>Tennessee</a:t>
              </a:r>
            </a:p>
            <a:p>
              <a:pPr algn="ctr"/>
              <a:r>
                <a:rPr lang="en-US" sz="900" b="1" dirty="0">
                  <a:solidFill>
                    <a:srgbClr val="F49223"/>
                  </a:solidFill>
                </a:rPr>
                <a:t>Tennessee Chamber of Commerce</a:t>
              </a:r>
            </a:p>
          </p:txBody>
        </p:sp>
      </p:grpSp>
      <p:grpSp>
        <p:nvGrpSpPr>
          <p:cNvPr id="43" name="Group 42">
            <a:extLst>
              <a:ext uri="{FF2B5EF4-FFF2-40B4-BE49-F238E27FC236}">
                <a16:creationId xmlns:a16="http://schemas.microsoft.com/office/drawing/2014/main" id="{6D9F2EA7-74E3-5FD9-FF03-57C3F0BA3323}"/>
              </a:ext>
            </a:extLst>
          </p:cNvPr>
          <p:cNvGrpSpPr/>
          <p:nvPr/>
        </p:nvGrpSpPr>
        <p:grpSpPr>
          <a:xfrm>
            <a:off x="2598074" y="3803598"/>
            <a:ext cx="1627580" cy="1946808"/>
            <a:chOff x="3825380" y="3546293"/>
            <a:chExt cx="1627580" cy="1946808"/>
          </a:xfrm>
        </p:grpSpPr>
        <p:pic>
          <p:nvPicPr>
            <p:cNvPr id="20" name="Graphic 19">
              <a:extLst>
                <a:ext uri="{FF2B5EF4-FFF2-40B4-BE49-F238E27FC236}">
                  <a16:creationId xmlns:a16="http://schemas.microsoft.com/office/drawing/2014/main" id="{654C6823-A9E9-B15A-0316-50515EAD585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022431" y="3546293"/>
              <a:ext cx="1340921" cy="1340921"/>
            </a:xfrm>
            <a:prstGeom prst="rect">
              <a:avLst/>
            </a:prstGeom>
          </p:spPr>
        </p:pic>
        <p:sp>
          <p:nvSpPr>
            <p:cNvPr id="32" name="TextBox 31">
              <a:extLst>
                <a:ext uri="{FF2B5EF4-FFF2-40B4-BE49-F238E27FC236}">
                  <a16:creationId xmlns:a16="http://schemas.microsoft.com/office/drawing/2014/main" id="{F1120A32-5F4A-112D-B790-5BB1A736DC08}"/>
                </a:ext>
              </a:extLst>
            </p:cNvPr>
            <p:cNvSpPr txBox="1"/>
            <p:nvPr/>
          </p:nvSpPr>
          <p:spPr>
            <a:xfrm>
              <a:off x="3825380" y="4954492"/>
              <a:ext cx="1627580" cy="538609"/>
            </a:xfrm>
            <a:prstGeom prst="rect">
              <a:avLst/>
            </a:prstGeom>
            <a:noFill/>
          </p:spPr>
          <p:txBody>
            <a:bodyPr wrap="square" rtlCol="0">
              <a:spAutoFit/>
            </a:bodyPr>
            <a:lstStyle/>
            <a:p>
              <a:pPr algn="ctr"/>
              <a:r>
                <a:rPr lang="en-US" sz="2000" b="1" dirty="0">
                  <a:solidFill>
                    <a:srgbClr val="669B41"/>
                  </a:solidFill>
                </a:rPr>
                <a:t>Idaho</a:t>
              </a:r>
            </a:p>
            <a:p>
              <a:pPr algn="ctr"/>
              <a:r>
                <a:rPr lang="en-US" sz="900" b="1" dirty="0">
                  <a:solidFill>
                    <a:srgbClr val="F49223"/>
                  </a:solidFill>
                </a:rPr>
                <a:t>Idaho STEM Action Center</a:t>
              </a:r>
            </a:p>
          </p:txBody>
        </p:sp>
      </p:grpSp>
      <p:grpSp>
        <p:nvGrpSpPr>
          <p:cNvPr id="44" name="Group 43">
            <a:extLst>
              <a:ext uri="{FF2B5EF4-FFF2-40B4-BE49-F238E27FC236}">
                <a16:creationId xmlns:a16="http://schemas.microsoft.com/office/drawing/2014/main" id="{86E086EA-7FDA-1961-D5DB-D524AE3AC537}"/>
              </a:ext>
            </a:extLst>
          </p:cNvPr>
          <p:cNvGrpSpPr/>
          <p:nvPr/>
        </p:nvGrpSpPr>
        <p:grpSpPr>
          <a:xfrm>
            <a:off x="4867253" y="3716832"/>
            <a:ext cx="1881454" cy="2212633"/>
            <a:chOff x="6239089" y="3557467"/>
            <a:chExt cx="1881454" cy="2212633"/>
          </a:xfrm>
        </p:grpSpPr>
        <p:pic>
          <p:nvPicPr>
            <p:cNvPr id="22" name="Graphic 21">
              <a:extLst>
                <a:ext uri="{FF2B5EF4-FFF2-40B4-BE49-F238E27FC236}">
                  <a16:creationId xmlns:a16="http://schemas.microsoft.com/office/drawing/2014/main" id="{EB4AB139-020A-C90C-0B52-B0B9FB35AC1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487311" y="3557467"/>
              <a:ext cx="1340921" cy="1340921"/>
            </a:xfrm>
            <a:prstGeom prst="rect">
              <a:avLst/>
            </a:prstGeom>
          </p:spPr>
        </p:pic>
        <p:sp>
          <p:nvSpPr>
            <p:cNvPr id="33" name="TextBox 32">
              <a:extLst>
                <a:ext uri="{FF2B5EF4-FFF2-40B4-BE49-F238E27FC236}">
                  <a16:creationId xmlns:a16="http://schemas.microsoft.com/office/drawing/2014/main" id="{13E3DEFB-A70C-E56E-3EBA-9EE66361C443}"/>
                </a:ext>
              </a:extLst>
            </p:cNvPr>
            <p:cNvSpPr txBox="1"/>
            <p:nvPr/>
          </p:nvSpPr>
          <p:spPr>
            <a:xfrm>
              <a:off x="6239089" y="4954492"/>
              <a:ext cx="1881454" cy="815608"/>
            </a:xfrm>
            <a:prstGeom prst="rect">
              <a:avLst/>
            </a:prstGeom>
            <a:noFill/>
          </p:spPr>
          <p:txBody>
            <a:bodyPr wrap="square" rtlCol="0">
              <a:spAutoFit/>
            </a:bodyPr>
            <a:lstStyle/>
            <a:p>
              <a:pPr algn="ctr"/>
              <a:r>
                <a:rPr lang="en-US" sz="2000" b="1" dirty="0">
                  <a:solidFill>
                    <a:srgbClr val="669B41"/>
                  </a:solidFill>
                </a:rPr>
                <a:t>Mississippi</a:t>
              </a:r>
            </a:p>
            <a:p>
              <a:pPr algn="ctr"/>
              <a:r>
                <a:rPr lang="en-US" sz="900" b="1" dirty="0">
                  <a:solidFill>
                    <a:srgbClr val="F49223"/>
                  </a:solidFill>
                </a:rPr>
                <a:t>University of Southern Mississippi, Mississippi Department of Education</a:t>
              </a:r>
            </a:p>
          </p:txBody>
        </p:sp>
      </p:grpSp>
      <p:grpSp>
        <p:nvGrpSpPr>
          <p:cNvPr id="11" name="Group 10">
            <a:extLst>
              <a:ext uri="{FF2B5EF4-FFF2-40B4-BE49-F238E27FC236}">
                <a16:creationId xmlns:a16="http://schemas.microsoft.com/office/drawing/2014/main" id="{AD2DF428-3583-23CB-9080-0E2892607DF5}"/>
              </a:ext>
            </a:extLst>
          </p:cNvPr>
          <p:cNvGrpSpPr/>
          <p:nvPr/>
        </p:nvGrpSpPr>
        <p:grpSpPr>
          <a:xfrm>
            <a:off x="7390306" y="3716832"/>
            <a:ext cx="1774113" cy="2228792"/>
            <a:chOff x="7442238" y="3716832"/>
            <a:chExt cx="1774113" cy="2228792"/>
          </a:xfrm>
        </p:grpSpPr>
        <p:pic>
          <p:nvPicPr>
            <p:cNvPr id="24" name="Graphic 23">
              <a:extLst>
                <a:ext uri="{FF2B5EF4-FFF2-40B4-BE49-F238E27FC236}">
                  <a16:creationId xmlns:a16="http://schemas.microsoft.com/office/drawing/2014/main" id="{DCA2800E-7FA3-BBBA-84DC-05998A1CF6B8}"/>
                </a:ext>
              </a:extLst>
            </p:cNvPr>
            <p:cNvPicPr>
              <a:picLocks noChangeAspect="1"/>
            </p:cNvPicPr>
            <p:nvPr/>
          </p:nvPicPr>
          <p:blipFill rotWithShape="1">
            <a:blip r:embed="rId16">
              <a:extLst>
                <a:ext uri="{96DAC541-7B7A-43D3-8B79-37D633B846F1}">
                  <asvg:svgBlip xmlns:asvg="http://schemas.microsoft.com/office/drawing/2016/SVG/main" r:embed="rId17"/>
                </a:ext>
              </a:extLst>
            </a:blip>
            <a:srcRect r="18367"/>
            <a:stretch/>
          </p:blipFill>
          <p:spPr>
            <a:xfrm>
              <a:off x="7656468" y="3716832"/>
              <a:ext cx="1340922" cy="1407968"/>
            </a:xfrm>
            <a:prstGeom prst="rect">
              <a:avLst/>
            </a:prstGeom>
          </p:spPr>
        </p:pic>
        <p:sp>
          <p:nvSpPr>
            <p:cNvPr id="34" name="TextBox 33">
              <a:extLst>
                <a:ext uri="{FF2B5EF4-FFF2-40B4-BE49-F238E27FC236}">
                  <a16:creationId xmlns:a16="http://schemas.microsoft.com/office/drawing/2014/main" id="{AE580E0C-5B82-A1AC-514D-EA8EB24E8CE3}"/>
                </a:ext>
              </a:extLst>
            </p:cNvPr>
            <p:cNvSpPr txBox="1"/>
            <p:nvPr/>
          </p:nvSpPr>
          <p:spPr>
            <a:xfrm>
              <a:off x="7442238" y="5130016"/>
              <a:ext cx="1774113" cy="815608"/>
            </a:xfrm>
            <a:prstGeom prst="rect">
              <a:avLst/>
            </a:prstGeom>
            <a:noFill/>
          </p:spPr>
          <p:txBody>
            <a:bodyPr wrap="square" rtlCol="0">
              <a:spAutoFit/>
            </a:bodyPr>
            <a:lstStyle/>
            <a:p>
              <a:pPr algn="ctr"/>
              <a:r>
                <a:rPr lang="en-US" sz="2000" b="1" dirty="0">
                  <a:solidFill>
                    <a:srgbClr val="669B41"/>
                  </a:solidFill>
                </a:rPr>
                <a:t>Arizona</a:t>
              </a:r>
            </a:p>
            <a:p>
              <a:pPr algn="ctr"/>
              <a:r>
                <a:rPr lang="en-US" sz="900" b="1" dirty="0">
                  <a:solidFill>
                    <a:srgbClr val="F49223"/>
                  </a:solidFill>
                </a:rPr>
                <a:t>Office of the Governor Doug </a:t>
              </a:r>
              <a:r>
                <a:rPr lang="en-US" sz="900" b="1" dirty="0" err="1">
                  <a:solidFill>
                    <a:srgbClr val="F49223"/>
                  </a:solidFill>
                </a:rPr>
                <a:t>Duvey</a:t>
              </a:r>
              <a:r>
                <a:rPr lang="en-US" sz="900" b="1" dirty="0">
                  <a:solidFill>
                    <a:srgbClr val="F49223"/>
                  </a:solidFill>
                </a:rPr>
                <a:t>, </a:t>
              </a:r>
              <a:r>
                <a:rPr lang="en-US" sz="900" b="1" dirty="0" err="1">
                  <a:solidFill>
                    <a:srgbClr val="F49223"/>
                  </a:solidFill>
                </a:rPr>
                <a:t>AZonTrack</a:t>
              </a:r>
              <a:r>
                <a:rPr lang="en-US" sz="900" b="1" dirty="0">
                  <a:solidFill>
                    <a:srgbClr val="F49223"/>
                  </a:solidFill>
                </a:rPr>
                <a:t>, &amp; Generation Schools Network</a:t>
              </a:r>
            </a:p>
          </p:txBody>
        </p:sp>
      </p:grpSp>
      <p:sp>
        <p:nvSpPr>
          <p:cNvPr id="36" name="TextBox 35">
            <a:extLst>
              <a:ext uri="{FF2B5EF4-FFF2-40B4-BE49-F238E27FC236}">
                <a16:creationId xmlns:a16="http://schemas.microsoft.com/office/drawing/2014/main" id="{46874E40-9096-C103-3DD5-C029A91704FA}"/>
              </a:ext>
            </a:extLst>
          </p:cNvPr>
          <p:cNvSpPr txBox="1"/>
          <p:nvPr/>
        </p:nvSpPr>
        <p:spPr>
          <a:xfrm>
            <a:off x="244764" y="6178766"/>
            <a:ext cx="4643860" cy="523220"/>
          </a:xfrm>
          <a:prstGeom prst="rect">
            <a:avLst/>
          </a:prstGeom>
          <a:solidFill>
            <a:srgbClr val="F49223"/>
          </a:solidFill>
          <a:ln w="57150">
            <a:solidFill>
              <a:srgbClr val="ED7D31"/>
            </a:solidFill>
          </a:ln>
        </p:spPr>
        <p:txBody>
          <a:bodyPr wrap="square" rtlCol="0">
            <a:spAutoFit/>
          </a:bodyPr>
          <a:lstStyle/>
          <a:p>
            <a:r>
              <a:rPr lang="en-US" sz="1400" b="1" dirty="0">
                <a:solidFill>
                  <a:schemeClr val="bg1"/>
                </a:solidFill>
              </a:rPr>
              <a:t>Also, Multiple Districts/Schools in:</a:t>
            </a:r>
          </a:p>
          <a:p>
            <a:r>
              <a:rPr lang="en-US" sz="1400" b="1" dirty="0">
                <a:solidFill>
                  <a:schemeClr val="bg1"/>
                </a:solidFill>
              </a:rPr>
              <a:t>Florida, Georgia, Kentucky, Maryland, North Carolina, Ohio</a:t>
            </a:r>
          </a:p>
        </p:txBody>
      </p:sp>
      <p:grpSp>
        <p:nvGrpSpPr>
          <p:cNvPr id="6" name="Group 5">
            <a:extLst>
              <a:ext uri="{FF2B5EF4-FFF2-40B4-BE49-F238E27FC236}">
                <a16:creationId xmlns:a16="http://schemas.microsoft.com/office/drawing/2014/main" id="{7A17B6FF-FB8F-8534-FAB6-989CDF86038F}"/>
              </a:ext>
            </a:extLst>
          </p:cNvPr>
          <p:cNvGrpSpPr/>
          <p:nvPr/>
        </p:nvGrpSpPr>
        <p:grpSpPr>
          <a:xfrm>
            <a:off x="7448204" y="1290343"/>
            <a:ext cx="1774114" cy="2107602"/>
            <a:chOff x="7420806" y="1290343"/>
            <a:chExt cx="1774114" cy="2107602"/>
          </a:xfrm>
        </p:grpSpPr>
        <p:sp>
          <p:nvSpPr>
            <p:cNvPr id="29" name="TextBox 28">
              <a:extLst>
                <a:ext uri="{FF2B5EF4-FFF2-40B4-BE49-F238E27FC236}">
                  <a16:creationId xmlns:a16="http://schemas.microsoft.com/office/drawing/2014/main" id="{6A625A2D-E277-2647-ADD4-A17E994D35A5}"/>
                </a:ext>
              </a:extLst>
            </p:cNvPr>
            <p:cNvSpPr txBox="1"/>
            <p:nvPr/>
          </p:nvSpPr>
          <p:spPr>
            <a:xfrm>
              <a:off x="7420806" y="2720837"/>
              <a:ext cx="1774114" cy="677108"/>
            </a:xfrm>
            <a:prstGeom prst="rect">
              <a:avLst/>
            </a:prstGeom>
            <a:noFill/>
          </p:spPr>
          <p:txBody>
            <a:bodyPr wrap="square" rtlCol="0">
              <a:spAutoFit/>
            </a:bodyPr>
            <a:lstStyle/>
            <a:p>
              <a:pPr algn="ctr"/>
              <a:r>
                <a:rPr lang="en-US" sz="2000" b="1" dirty="0">
                  <a:solidFill>
                    <a:srgbClr val="669B41"/>
                  </a:solidFill>
                </a:rPr>
                <a:t>Louisiana</a:t>
              </a:r>
            </a:p>
            <a:p>
              <a:pPr algn="ctr"/>
              <a:r>
                <a:rPr lang="en-US" sz="900" b="1" dirty="0">
                  <a:solidFill>
                    <a:srgbClr val="F49223"/>
                  </a:solidFill>
                </a:rPr>
                <a:t>Louisiana Department of Education</a:t>
              </a:r>
            </a:p>
          </p:txBody>
        </p:sp>
        <p:pic>
          <p:nvPicPr>
            <p:cNvPr id="5" name="Graphic 4">
              <a:extLst>
                <a:ext uri="{FF2B5EF4-FFF2-40B4-BE49-F238E27FC236}">
                  <a16:creationId xmlns:a16="http://schemas.microsoft.com/office/drawing/2014/main" id="{D78AE293-A6EA-CDFC-710B-5B32291663D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572758" y="1290343"/>
              <a:ext cx="1407967" cy="1407967"/>
            </a:xfrm>
            <a:prstGeom prst="rect">
              <a:avLst/>
            </a:prstGeom>
          </p:spPr>
        </p:pic>
      </p:grpSp>
      <p:grpSp>
        <p:nvGrpSpPr>
          <p:cNvPr id="13" name="Group 12">
            <a:extLst>
              <a:ext uri="{FF2B5EF4-FFF2-40B4-BE49-F238E27FC236}">
                <a16:creationId xmlns:a16="http://schemas.microsoft.com/office/drawing/2014/main" id="{EFF7DC00-8189-2662-0700-874E25735A92}"/>
              </a:ext>
            </a:extLst>
          </p:cNvPr>
          <p:cNvGrpSpPr/>
          <p:nvPr/>
        </p:nvGrpSpPr>
        <p:grpSpPr>
          <a:xfrm>
            <a:off x="9806017" y="3790600"/>
            <a:ext cx="1872046" cy="2138865"/>
            <a:chOff x="10001708" y="3750040"/>
            <a:chExt cx="1872046" cy="2138865"/>
          </a:xfrm>
        </p:grpSpPr>
        <p:pic>
          <p:nvPicPr>
            <p:cNvPr id="7" name="Picture 6" descr="Icon&#10;&#10;Description automatically generated">
              <a:extLst>
                <a:ext uri="{FF2B5EF4-FFF2-40B4-BE49-F238E27FC236}">
                  <a16:creationId xmlns:a16="http://schemas.microsoft.com/office/drawing/2014/main" id="{77CF3DA1-6431-6381-CE7A-7D521313F6B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218142" y="3750040"/>
              <a:ext cx="1439178" cy="1439178"/>
            </a:xfrm>
            <a:prstGeom prst="rect">
              <a:avLst/>
            </a:prstGeom>
          </p:spPr>
        </p:pic>
        <p:sp>
          <p:nvSpPr>
            <p:cNvPr id="9" name="TextBox 8">
              <a:extLst>
                <a:ext uri="{FF2B5EF4-FFF2-40B4-BE49-F238E27FC236}">
                  <a16:creationId xmlns:a16="http://schemas.microsoft.com/office/drawing/2014/main" id="{E9AAA054-D2D9-848C-D868-08061CA6474C}"/>
                </a:ext>
              </a:extLst>
            </p:cNvPr>
            <p:cNvSpPr txBox="1"/>
            <p:nvPr/>
          </p:nvSpPr>
          <p:spPr>
            <a:xfrm>
              <a:off x="10001708" y="5211797"/>
              <a:ext cx="1872046" cy="677108"/>
            </a:xfrm>
            <a:prstGeom prst="rect">
              <a:avLst/>
            </a:prstGeom>
            <a:noFill/>
          </p:spPr>
          <p:txBody>
            <a:bodyPr wrap="square" rtlCol="0">
              <a:spAutoFit/>
            </a:bodyPr>
            <a:lstStyle/>
            <a:p>
              <a:pPr algn="ctr"/>
              <a:r>
                <a:rPr lang="en-US" sz="2000" b="1" dirty="0">
                  <a:solidFill>
                    <a:srgbClr val="669B41"/>
                  </a:solidFill>
                </a:rPr>
                <a:t>New Hampshire</a:t>
              </a:r>
            </a:p>
            <a:p>
              <a:pPr algn="ctr"/>
              <a:r>
                <a:rPr lang="en-US" sz="900" b="1" dirty="0">
                  <a:solidFill>
                    <a:srgbClr val="F49223"/>
                  </a:solidFill>
                </a:rPr>
                <a:t>New Hampshire Department of Education</a:t>
              </a:r>
            </a:p>
          </p:txBody>
        </p:sp>
      </p:grpSp>
    </p:spTree>
    <p:extLst>
      <p:ext uri="{BB962C8B-B14F-4D97-AF65-F5344CB8AC3E}">
        <p14:creationId xmlns:p14="http://schemas.microsoft.com/office/powerpoint/2010/main" val="2099165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ubtitle 2"/>
          <p:cNvSpPr>
            <a:spLocks noGrp="1"/>
          </p:cNvSpPr>
          <p:nvPr>
            <p:ph type="subTitle" idx="1"/>
          </p:nvPr>
        </p:nvSpPr>
        <p:spPr>
          <a:xfrm>
            <a:off x="1375160" y="2351483"/>
            <a:ext cx="10025790" cy="3434443"/>
          </a:xfrm>
        </p:spPr>
        <p:txBody>
          <a:bodyPr>
            <a:noAutofit/>
          </a:bodyPr>
          <a:lstStyle/>
          <a:p>
            <a:pPr>
              <a:spcBef>
                <a:spcPts val="0"/>
              </a:spcBef>
            </a:pPr>
            <a:endParaRPr lang="en-US" altLang="en-US" sz="3200" b="1" dirty="0">
              <a:solidFill>
                <a:srgbClr val="669B41"/>
              </a:solidFill>
            </a:endParaRPr>
          </a:p>
          <a:p>
            <a:pPr>
              <a:spcBef>
                <a:spcPts val="0"/>
              </a:spcBef>
            </a:pPr>
            <a:r>
              <a:rPr lang="en-US" altLang="en-US" sz="3200" b="1" dirty="0">
                <a:solidFill>
                  <a:srgbClr val="669B41"/>
                </a:solidFill>
              </a:rPr>
              <a:t>Sign up for your free account at:</a:t>
            </a:r>
          </a:p>
          <a:p>
            <a:pPr>
              <a:spcBef>
                <a:spcPts val="0"/>
              </a:spcBef>
            </a:pPr>
            <a:r>
              <a:rPr lang="en-US" altLang="en-US" sz="3200" b="1" u="sng" dirty="0">
                <a:solidFill>
                  <a:srgbClr val="FF9801"/>
                </a:solidFill>
              </a:rPr>
              <a:t>www.LearningBlade.com/STATES</a:t>
            </a:r>
          </a:p>
          <a:p>
            <a:pPr>
              <a:spcBef>
                <a:spcPts val="0"/>
              </a:spcBef>
            </a:pPr>
            <a:endParaRPr lang="en-US" altLang="en-US" sz="3200" b="1" dirty="0">
              <a:solidFill>
                <a:srgbClr val="669B41"/>
              </a:solidFill>
            </a:endParaRPr>
          </a:p>
          <a:p>
            <a:pPr>
              <a:spcBef>
                <a:spcPts val="0"/>
              </a:spcBef>
            </a:pPr>
            <a:r>
              <a:rPr lang="en-US" altLang="en-US" sz="3200" b="1" dirty="0">
                <a:solidFill>
                  <a:srgbClr val="669B41"/>
                </a:solidFill>
              </a:rPr>
              <a:t>For more information, email us at:</a:t>
            </a:r>
          </a:p>
          <a:p>
            <a:pPr>
              <a:spcBef>
                <a:spcPts val="0"/>
              </a:spcBef>
            </a:pPr>
            <a:r>
              <a:rPr lang="en-US" altLang="en-US" sz="3200" b="1" u="sng" dirty="0">
                <a:solidFill>
                  <a:srgbClr val="FF9801"/>
                </a:solidFill>
              </a:rPr>
              <a:t>info@LearningBlade.com</a:t>
            </a:r>
          </a:p>
        </p:txBody>
      </p:sp>
      <p:sp>
        <p:nvSpPr>
          <p:cNvPr id="2" name="Slide Number Placeholder 1"/>
          <p:cNvSpPr>
            <a:spLocks noGrp="1"/>
          </p:cNvSpPr>
          <p:nvPr>
            <p:ph type="sldNum" sz="quarter" idx="12"/>
          </p:nvPr>
        </p:nvSpPr>
        <p:spPr/>
        <p:txBody>
          <a:bodyPr/>
          <a:lstStyle/>
          <a:p>
            <a:fld id="{A28F3048-2432-4A98-8169-25A873A9DB3D}" type="slidenum">
              <a:rPr lang="en-US" smtClean="0"/>
              <a:pPr/>
              <a:t>14</a:t>
            </a:fld>
            <a:endParaRPr lang="en-US" dirty="0"/>
          </a:p>
        </p:txBody>
      </p:sp>
      <p:pic>
        <p:nvPicPr>
          <p:cNvPr id="4" name="Picture 3" descr="Logo&#10;&#10;Description automatically generated">
            <a:extLst>
              <a:ext uri="{FF2B5EF4-FFF2-40B4-BE49-F238E27FC236}">
                <a16:creationId xmlns:a16="http://schemas.microsoft.com/office/drawing/2014/main" id="{25047CF7-583E-C1C4-E82E-4E00FF5600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770" y="-368001"/>
            <a:ext cx="9884459" cy="3294820"/>
          </a:xfrm>
          <a:prstGeom prst="rect">
            <a:avLst/>
          </a:prstGeom>
        </p:spPr>
      </p:pic>
    </p:spTree>
    <p:extLst>
      <p:ext uri="{BB962C8B-B14F-4D97-AF65-F5344CB8AC3E}">
        <p14:creationId xmlns:p14="http://schemas.microsoft.com/office/powerpoint/2010/main" val="1793725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EE38BAB-376E-8737-A45F-8297BE348F91}"/>
              </a:ext>
            </a:extLst>
          </p:cNvPr>
          <p:cNvGrpSpPr/>
          <p:nvPr/>
        </p:nvGrpSpPr>
        <p:grpSpPr>
          <a:xfrm>
            <a:off x="0" y="130629"/>
            <a:ext cx="12192000" cy="939888"/>
            <a:chOff x="0" y="130629"/>
            <a:chExt cx="12192000" cy="939888"/>
          </a:xfrm>
        </p:grpSpPr>
        <p:sp>
          <p:nvSpPr>
            <p:cNvPr id="2" name="Flowchart: Process 1">
              <a:extLst>
                <a:ext uri="{FF2B5EF4-FFF2-40B4-BE49-F238E27FC236}">
                  <a16:creationId xmlns:a16="http://schemas.microsoft.com/office/drawing/2014/main" id="{B6A16FB2-8AED-5760-A999-D6B370604632}"/>
                </a:ext>
              </a:extLst>
            </p:cNvPr>
            <p:cNvSpPr/>
            <p:nvPr/>
          </p:nvSpPr>
          <p:spPr>
            <a:xfrm>
              <a:off x="0" y="130629"/>
              <a:ext cx="12192000" cy="939888"/>
            </a:xfrm>
            <a:prstGeom prst="flowChart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7C33E7E1-ED14-B3C8-3332-7F25CE2D01FB}"/>
                </a:ext>
              </a:extLst>
            </p:cNvPr>
            <p:cNvSpPr/>
            <p:nvPr/>
          </p:nvSpPr>
          <p:spPr>
            <a:xfrm>
              <a:off x="680224" y="200722"/>
              <a:ext cx="836342" cy="79173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5" name="Google Shape;52;p8">
            <a:extLst>
              <a:ext uri="{FF2B5EF4-FFF2-40B4-BE49-F238E27FC236}">
                <a16:creationId xmlns:a16="http://schemas.microsoft.com/office/drawing/2014/main" id="{CCF4EC9F-E24A-D6EA-E929-7C521286E835}"/>
              </a:ext>
            </a:extLst>
          </p:cNvPr>
          <p:cNvSpPr txBox="1">
            <a:spLocks/>
          </p:cNvSpPr>
          <p:nvPr/>
        </p:nvSpPr>
        <p:spPr>
          <a:xfrm>
            <a:off x="966443" y="1744445"/>
            <a:ext cx="10259114" cy="1472795"/>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dirty="0">
                <a:latin typeface="Merriweather"/>
                <a:ea typeface="Merriweather"/>
                <a:cs typeface="Merriweather"/>
                <a:sym typeface="Merriweather"/>
              </a:rPr>
              <a:t>Service Learning</a:t>
            </a:r>
          </a:p>
        </p:txBody>
      </p:sp>
      <p:sp>
        <p:nvSpPr>
          <p:cNvPr id="7" name="Google Shape;53;p8">
            <a:extLst>
              <a:ext uri="{FF2B5EF4-FFF2-40B4-BE49-F238E27FC236}">
                <a16:creationId xmlns:a16="http://schemas.microsoft.com/office/drawing/2014/main" id="{084962C0-B248-8A3F-9BA1-7C153D059CE3}"/>
              </a:ext>
            </a:extLst>
          </p:cNvPr>
          <p:cNvSpPr txBox="1">
            <a:spLocks/>
          </p:cNvSpPr>
          <p:nvPr/>
        </p:nvSpPr>
        <p:spPr>
          <a:xfrm>
            <a:off x="966443" y="3321246"/>
            <a:ext cx="10259114" cy="568712"/>
          </a:xfrm>
          <a:prstGeom prst="rect">
            <a:avLst/>
          </a:prstGeom>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SHADES of Development</a:t>
            </a:r>
          </a:p>
        </p:txBody>
      </p:sp>
      <p:sp>
        <p:nvSpPr>
          <p:cNvPr id="6" name="TextBox 5">
            <a:extLst>
              <a:ext uri="{FF2B5EF4-FFF2-40B4-BE49-F238E27FC236}">
                <a16:creationId xmlns:a16="http://schemas.microsoft.com/office/drawing/2014/main" id="{C2CA5EE3-9F2C-B5AB-9C89-D21B8D911EC8}"/>
              </a:ext>
            </a:extLst>
          </p:cNvPr>
          <p:cNvSpPr txBox="1"/>
          <p:nvPr/>
        </p:nvSpPr>
        <p:spPr>
          <a:xfrm>
            <a:off x="4081848" y="4312509"/>
            <a:ext cx="4028303" cy="830997"/>
          </a:xfrm>
          <a:prstGeom prst="rect">
            <a:avLst/>
          </a:prstGeom>
          <a:noFill/>
        </p:spPr>
        <p:txBody>
          <a:bodyPr wrap="square" rtlCol="0">
            <a:spAutoFit/>
          </a:bodyPr>
          <a:lstStyle/>
          <a:p>
            <a:pPr algn="ctr"/>
            <a:r>
              <a:rPr lang="en-US" sz="2400" b="1" dirty="0"/>
              <a:t>Sindy Dawkins-Schade</a:t>
            </a:r>
          </a:p>
          <a:p>
            <a:pPr algn="ctr"/>
            <a:r>
              <a:rPr lang="en-US" sz="2400" b="1" dirty="0"/>
              <a:t>President/Executive Director</a:t>
            </a:r>
          </a:p>
        </p:txBody>
      </p:sp>
    </p:spTree>
    <p:extLst>
      <p:ext uri="{BB962C8B-B14F-4D97-AF65-F5344CB8AC3E}">
        <p14:creationId xmlns:p14="http://schemas.microsoft.com/office/powerpoint/2010/main" val="2113654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B07FE8-8A78-7F23-1C43-2CB08378B317}"/>
              </a:ext>
            </a:extLst>
          </p:cNvPr>
          <p:cNvPicPr>
            <a:picLocks noChangeAspect="1"/>
          </p:cNvPicPr>
          <p:nvPr/>
        </p:nvPicPr>
        <p:blipFill>
          <a:blip r:embed="rId2"/>
          <a:stretch>
            <a:fillRect/>
          </a:stretch>
        </p:blipFill>
        <p:spPr>
          <a:xfrm>
            <a:off x="0" y="185440"/>
            <a:ext cx="12192000" cy="956116"/>
          </a:xfrm>
          <a:prstGeom prst="rect">
            <a:avLst/>
          </a:prstGeom>
        </p:spPr>
      </p:pic>
      <p:sp>
        <p:nvSpPr>
          <p:cNvPr id="3" name="Google Shape;61;p9">
            <a:extLst>
              <a:ext uri="{FF2B5EF4-FFF2-40B4-BE49-F238E27FC236}">
                <a16:creationId xmlns:a16="http://schemas.microsoft.com/office/drawing/2014/main" id="{77902F56-828C-902B-196E-5344A894F31E}"/>
              </a:ext>
            </a:extLst>
          </p:cNvPr>
          <p:cNvSpPr txBox="1"/>
          <p:nvPr/>
        </p:nvSpPr>
        <p:spPr>
          <a:xfrm>
            <a:off x="837007" y="1479823"/>
            <a:ext cx="4539360" cy="341629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chemeClr val="dk1"/>
              </a:buClr>
              <a:buSzPts val="1600"/>
              <a:buChar char="●"/>
            </a:pPr>
            <a:r>
              <a:rPr lang="en" sz="1600" dirty="0">
                <a:solidFill>
                  <a:schemeClr val="dk1"/>
                </a:solidFill>
              </a:rPr>
              <a:t>One and done - usually a one time event where the project is completed in one day</a:t>
            </a:r>
            <a:endParaRPr sz="1600" dirty="0">
              <a:solidFill>
                <a:schemeClr val="dk1"/>
              </a:solidFill>
            </a:endParaRPr>
          </a:p>
          <a:p>
            <a:pPr marL="457200" lvl="0" indent="-330200" algn="l" rtl="0">
              <a:spcBef>
                <a:spcPts val="0"/>
              </a:spcBef>
              <a:spcAft>
                <a:spcPts val="0"/>
              </a:spcAft>
              <a:buClr>
                <a:schemeClr val="dk1"/>
              </a:buClr>
              <a:buSzPts val="1600"/>
              <a:buChar char="●"/>
            </a:pPr>
            <a:r>
              <a:rPr lang="en" sz="1600" dirty="0">
                <a:solidFill>
                  <a:schemeClr val="dk1"/>
                </a:solidFill>
              </a:rPr>
              <a:t>Youth may select the project, vote on it and adults support and guide them</a:t>
            </a:r>
            <a:endParaRPr sz="1600" dirty="0">
              <a:solidFill>
                <a:schemeClr val="dk1"/>
              </a:solidFill>
            </a:endParaRPr>
          </a:p>
          <a:p>
            <a:pPr marL="457200" lvl="0" indent="-330200" algn="l" rtl="0">
              <a:spcBef>
                <a:spcPts val="0"/>
              </a:spcBef>
              <a:spcAft>
                <a:spcPts val="0"/>
              </a:spcAft>
              <a:buClr>
                <a:schemeClr val="dk1"/>
              </a:buClr>
              <a:buSzPts val="1600"/>
              <a:buChar char="●"/>
            </a:pPr>
            <a:r>
              <a:rPr lang="en" sz="1600" dirty="0">
                <a:solidFill>
                  <a:schemeClr val="dk1"/>
                </a:solidFill>
              </a:rPr>
              <a:t>Often done in partnership with other community organizations, such as a food bank or Parks and Recreation</a:t>
            </a:r>
            <a:endParaRPr sz="1600" dirty="0">
              <a:solidFill>
                <a:schemeClr val="dk1"/>
              </a:solidFill>
            </a:endParaRPr>
          </a:p>
          <a:p>
            <a:pPr marL="457200" lvl="0" indent="-330200" algn="l" rtl="0">
              <a:spcBef>
                <a:spcPts val="0"/>
              </a:spcBef>
              <a:spcAft>
                <a:spcPts val="0"/>
              </a:spcAft>
              <a:buClr>
                <a:schemeClr val="dk1"/>
              </a:buClr>
              <a:buSzPts val="1600"/>
              <a:buChar char="●"/>
            </a:pPr>
            <a:r>
              <a:rPr lang="en" sz="1600" dirty="0">
                <a:solidFill>
                  <a:schemeClr val="dk1"/>
                </a:solidFill>
              </a:rPr>
              <a:t>Impact is measured in terms of pounds of food collected, or bags of trash collected</a:t>
            </a:r>
            <a:endParaRPr sz="1600" dirty="0">
              <a:solidFill>
                <a:schemeClr val="dk1"/>
              </a:solidFill>
            </a:endParaRPr>
          </a:p>
          <a:p>
            <a:pPr marL="457200" lvl="0" indent="0" algn="l" rtl="0">
              <a:spcBef>
                <a:spcPts val="0"/>
              </a:spcBef>
              <a:spcAft>
                <a:spcPts val="0"/>
              </a:spcAft>
              <a:buNone/>
            </a:pPr>
            <a:r>
              <a:rPr lang="en" sz="1600" b="1" i="1" dirty="0">
                <a:solidFill>
                  <a:schemeClr val="accent1"/>
                </a:solidFill>
              </a:rPr>
              <a:t>Appropriate for younger youth still developing critical thinking, decision-making, and leadership skills</a:t>
            </a:r>
            <a:endParaRPr sz="1600" b="1" i="1" dirty="0">
              <a:solidFill>
                <a:schemeClr val="accent1"/>
              </a:solidFill>
            </a:endParaRPr>
          </a:p>
          <a:p>
            <a:pPr marL="0" lvl="0" indent="0" algn="l" rtl="0">
              <a:spcBef>
                <a:spcPts val="0"/>
              </a:spcBef>
              <a:spcAft>
                <a:spcPts val="0"/>
              </a:spcAft>
              <a:buNone/>
            </a:pPr>
            <a:endParaRPr dirty="0">
              <a:latin typeface="Calibri"/>
              <a:ea typeface="Calibri"/>
              <a:cs typeface="Calibri"/>
              <a:sym typeface="Calibri"/>
            </a:endParaRPr>
          </a:p>
        </p:txBody>
      </p:sp>
      <p:sp>
        <p:nvSpPr>
          <p:cNvPr id="4" name="Google Shape;62;p9">
            <a:extLst>
              <a:ext uri="{FF2B5EF4-FFF2-40B4-BE49-F238E27FC236}">
                <a16:creationId xmlns:a16="http://schemas.microsoft.com/office/drawing/2014/main" id="{C871B0B0-051D-3492-C0CA-A12A18E08FD9}"/>
              </a:ext>
            </a:extLst>
          </p:cNvPr>
          <p:cNvSpPr txBox="1"/>
          <p:nvPr/>
        </p:nvSpPr>
        <p:spPr>
          <a:xfrm>
            <a:off x="6583039" y="1358208"/>
            <a:ext cx="4678402" cy="3762538"/>
          </a:xfrm>
          <a:prstGeom prst="rect">
            <a:avLst/>
          </a:prstGeom>
          <a:noFill/>
          <a:ln>
            <a:noFill/>
          </a:ln>
        </p:spPr>
        <p:txBody>
          <a:bodyPr spcFirstLastPara="1" wrap="square" lIns="91425" tIns="91425" rIns="91425" bIns="91425" anchor="t" anchorCtr="0">
            <a:spAutoFit/>
          </a:bodyPr>
          <a:lstStyle/>
          <a:p>
            <a:pPr marL="457200" lvl="0" indent="-327025" algn="l" rtl="0">
              <a:spcBef>
                <a:spcPts val="0"/>
              </a:spcBef>
              <a:spcAft>
                <a:spcPts val="0"/>
              </a:spcAft>
              <a:buClr>
                <a:schemeClr val="dk1"/>
              </a:buClr>
              <a:buSzPts val="1550"/>
              <a:buChar char="●"/>
            </a:pPr>
            <a:r>
              <a:rPr lang="en" sz="1550" dirty="0">
                <a:solidFill>
                  <a:schemeClr val="dk1"/>
                </a:solidFill>
              </a:rPr>
              <a:t>Long term project, often completed over the course of several months or years</a:t>
            </a:r>
            <a:endParaRPr sz="1550" dirty="0">
              <a:solidFill>
                <a:schemeClr val="dk1"/>
              </a:solidFill>
            </a:endParaRPr>
          </a:p>
          <a:p>
            <a:pPr marL="457200" lvl="0" indent="-327025" algn="l" rtl="0">
              <a:spcBef>
                <a:spcPts val="0"/>
              </a:spcBef>
              <a:spcAft>
                <a:spcPts val="0"/>
              </a:spcAft>
              <a:buClr>
                <a:schemeClr val="dk1"/>
              </a:buClr>
              <a:buSzPts val="1550"/>
              <a:buChar char="●"/>
            </a:pPr>
            <a:r>
              <a:rPr lang="en" sz="1550" dirty="0">
                <a:solidFill>
                  <a:schemeClr val="dk1"/>
                </a:solidFill>
              </a:rPr>
              <a:t>Youth identify an issue they what to address, study that issue, and  brainstorm solution to solve the issue</a:t>
            </a:r>
            <a:endParaRPr sz="1550" dirty="0">
              <a:solidFill>
                <a:schemeClr val="dk1"/>
              </a:solidFill>
            </a:endParaRPr>
          </a:p>
          <a:p>
            <a:pPr marL="457200" lvl="0" indent="-327025" algn="l" rtl="0">
              <a:spcBef>
                <a:spcPts val="0"/>
              </a:spcBef>
              <a:spcAft>
                <a:spcPts val="0"/>
              </a:spcAft>
              <a:buClr>
                <a:schemeClr val="dk1"/>
              </a:buClr>
              <a:buSzPts val="1550"/>
              <a:buChar char="●"/>
            </a:pPr>
            <a:r>
              <a:rPr lang="en" sz="1550" dirty="0">
                <a:solidFill>
                  <a:schemeClr val="dk1"/>
                </a:solidFill>
              </a:rPr>
              <a:t>Youth investigate, research and vote on the best solution and devise a plan of action. Often this includes developing a proposal for county government, or other community organizations</a:t>
            </a:r>
            <a:endParaRPr sz="1550" dirty="0">
              <a:solidFill>
                <a:schemeClr val="dk1"/>
              </a:solidFill>
            </a:endParaRPr>
          </a:p>
          <a:p>
            <a:pPr marL="457200" lvl="0" indent="-327025" algn="l" rtl="0">
              <a:spcBef>
                <a:spcPts val="0"/>
              </a:spcBef>
              <a:spcAft>
                <a:spcPts val="0"/>
              </a:spcAft>
              <a:buClr>
                <a:schemeClr val="dk1"/>
              </a:buClr>
              <a:buSzPts val="1550"/>
              <a:buChar char="●"/>
            </a:pPr>
            <a:r>
              <a:rPr lang="en" sz="1550" dirty="0">
                <a:solidFill>
                  <a:schemeClr val="dk1"/>
                </a:solidFill>
              </a:rPr>
              <a:t>Adults guide and support youth as they implement the solution</a:t>
            </a:r>
            <a:endParaRPr sz="1550" dirty="0">
              <a:solidFill>
                <a:schemeClr val="dk1"/>
              </a:solidFill>
            </a:endParaRPr>
          </a:p>
          <a:p>
            <a:pPr marL="457200" lvl="0" indent="-327025" algn="l" rtl="0">
              <a:spcBef>
                <a:spcPts val="0"/>
              </a:spcBef>
              <a:spcAft>
                <a:spcPts val="0"/>
              </a:spcAft>
              <a:buClr>
                <a:schemeClr val="dk1"/>
              </a:buClr>
              <a:buSzPts val="1550"/>
              <a:buChar char="●"/>
            </a:pPr>
            <a:r>
              <a:rPr lang="en" sz="1550" dirty="0">
                <a:solidFill>
                  <a:schemeClr val="dk1"/>
                </a:solidFill>
              </a:rPr>
              <a:t>Impact is usually measured in terms of attitude  or behavior change or economic value</a:t>
            </a:r>
            <a:endParaRPr sz="1550" dirty="0">
              <a:solidFill>
                <a:schemeClr val="dk1"/>
              </a:solidFill>
            </a:endParaRPr>
          </a:p>
          <a:p>
            <a:pPr marL="457200" lvl="0" indent="0" algn="l" rtl="0">
              <a:spcBef>
                <a:spcPts val="0"/>
              </a:spcBef>
              <a:spcAft>
                <a:spcPts val="0"/>
              </a:spcAft>
              <a:buNone/>
            </a:pPr>
            <a:r>
              <a:rPr lang="en" sz="1550" b="1" i="1" dirty="0">
                <a:solidFill>
                  <a:schemeClr val="accent1"/>
                </a:solidFill>
              </a:rPr>
              <a:t>Appropriate for older youth ready to take on more responsibility</a:t>
            </a:r>
            <a:endParaRPr sz="1550" b="1" i="1" dirty="0">
              <a:solidFill>
                <a:schemeClr val="accent1"/>
              </a:solidFill>
            </a:endParaRPr>
          </a:p>
        </p:txBody>
      </p:sp>
      <p:cxnSp>
        <p:nvCxnSpPr>
          <p:cNvPr id="5" name="Google Shape;63;p9">
            <a:extLst>
              <a:ext uri="{FF2B5EF4-FFF2-40B4-BE49-F238E27FC236}">
                <a16:creationId xmlns:a16="http://schemas.microsoft.com/office/drawing/2014/main" id="{B6269409-7531-5F63-81A3-6B1A8391D3A3}"/>
              </a:ext>
            </a:extLst>
          </p:cNvPr>
          <p:cNvCxnSpPr>
            <a:cxnSpLocks/>
          </p:cNvCxnSpPr>
          <p:nvPr/>
        </p:nvCxnSpPr>
        <p:spPr>
          <a:xfrm>
            <a:off x="6088354" y="1103359"/>
            <a:ext cx="13960" cy="4784239"/>
          </a:xfrm>
          <a:prstGeom prst="straightConnector1">
            <a:avLst/>
          </a:prstGeom>
          <a:noFill/>
          <a:ln w="38100" cap="flat" cmpd="sng">
            <a:solidFill>
              <a:schemeClr val="accent1"/>
            </a:solidFill>
            <a:prstDash val="solid"/>
            <a:round/>
            <a:headEnd type="none" w="med" len="med"/>
            <a:tailEnd type="none" w="med" len="med"/>
          </a:ln>
        </p:spPr>
      </p:cxnSp>
      <p:sp>
        <p:nvSpPr>
          <p:cNvPr id="6" name="Google Shape;64;p9">
            <a:extLst>
              <a:ext uri="{FF2B5EF4-FFF2-40B4-BE49-F238E27FC236}">
                <a16:creationId xmlns:a16="http://schemas.microsoft.com/office/drawing/2014/main" id="{9527EC3E-6B48-DDE7-8A1E-8946C31E9F13}"/>
              </a:ext>
            </a:extLst>
          </p:cNvPr>
          <p:cNvSpPr/>
          <p:nvPr/>
        </p:nvSpPr>
        <p:spPr>
          <a:xfrm>
            <a:off x="5564358" y="2643189"/>
            <a:ext cx="1070618" cy="1059016"/>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800" b="1" dirty="0">
                <a:solidFill>
                  <a:schemeClr val="lt1"/>
                </a:solidFill>
              </a:rPr>
              <a:t> VS</a:t>
            </a:r>
            <a:endParaRPr sz="2800" b="1" dirty="0">
              <a:solidFill>
                <a:schemeClr val="lt1"/>
              </a:solidFill>
            </a:endParaRPr>
          </a:p>
        </p:txBody>
      </p:sp>
      <p:sp>
        <p:nvSpPr>
          <p:cNvPr id="7" name="Google Shape;65;p9">
            <a:extLst>
              <a:ext uri="{FF2B5EF4-FFF2-40B4-BE49-F238E27FC236}">
                <a16:creationId xmlns:a16="http://schemas.microsoft.com/office/drawing/2014/main" id="{1E8AF318-4518-AD20-DC88-9F8F4D55D554}"/>
              </a:ext>
            </a:extLst>
          </p:cNvPr>
          <p:cNvSpPr txBox="1"/>
          <p:nvPr/>
        </p:nvSpPr>
        <p:spPr>
          <a:xfrm>
            <a:off x="2764928" y="578731"/>
            <a:ext cx="3102183" cy="50780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dirty="0">
                <a:solidFill>
                  <a:schemeClr val="lt1"/>
                </a:solidFill>
              </a:rPr>
              <a:t>Community Service</a:t>
            </a:r>
            <a:endParaRPr dirty="0">
              <a:solidFill>
                <a:schemeClr val="lt1"/>
              </a:solidFill>
            </a:endParaRPr>
          </a:p>
        </p:txBody>
      </p:sp>
      <p:sp>
        <p:nvSpPr>
          <p:cNvPr id="8" name="Google Shape;66;p9">
            <a:extLst>
              <a:ext uri="{FF2B5EF4-FFF2-40B4-BE49-F238E27FC236}">
                <a16:creationId xmlns:a16="http://schemas.microsoft.com/office/drawing/2014/main" id="{E97C31F6-490F-7389-BCE5-33BA990E2DDE}"/>
              </a:ext>
            </a:extLst>
          </p:cNvPr>
          <p:cNvSpPr txBox="1"/>
          <p:nvPr/>
        </p:nvSpPr>
        <p:spPr>
          <a:xfrm>
            <a:off x="6911578" y="588459"/>
            <a:ext cx="3102183" cy="50780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b="1" dirty="0">
                <a:solidFill>
                  <a:schemeClr val="lt1"/>
                </a:solidFill>
              </a:rPr>
              <a:t>Service Learning</a:t>
            </a:r>
            <a:endParaRPr dirty="0">
              <a:solidFill>
                <a:schemeClr val="lt1"/>
              </a:solidFill>
            </a:endParaRPr>
          </a:p>
        </p:txBody>
      </p:sp>
      <p:cxnSp>
        <p:nvCxnSpPr>
          <p:cNvPr id="9" name="Google Shape;67;p9">
            <a:extLst>
              <a:ext uri="{FF2B5EF4-FFF2-40B4-BE49-F238E27FC236}">
                <a16:creationId xmlns:a16="http://schemas.microsoft.com/office/drawing/2014/main" id="{D7A33597-CA9C-BB2E-25BB-8C6E13220FBA}"/>
              </a:ext>
            </a:extLst>
          </p:cNvPr>
          <p:cNvCxnSpPr>
            <a:cxnSpLocks/>
            <a:stCxn id="2" idx="0"/>
          </p:cNvCxnSpPr>
          <p:nvPr/>
        </p:nvCxnSpPr>
        <p:spPr>
          <a:xfrm flipH="1">
            <a:off x="6082040" y="185440"/>
            <a:ext cx="13960" cy="956116"/>
          </a:xfrm>
          <a:prstGeom prst="straightConnector1">
            <a:avLst/>
          </a:prstGeom>
          <a:noFill/>
          <a:ln w="38100" cap="flat" cmpd="sng">
            <a:solidFill>
              <a:schemeClr val="lt1"/>
            </a:solidFill>
            <a:prstDash val="solid"/>
            <a:round/>
            <a:headEnd type="none" w="med" len="med"/>
            <a:tailEnd type="none" w="med" len="med"/>
          </a:ln>
        </p:spPr>
      </p:cxnSp>
    </p:spTree>
    <p:extLst>
      <p:ext uri="{BB962C8B-B14F-4D97-AF65-F5344CB8AC3E}">
        <p14:creationId xmlns:p14="http://schemas.microsoft.com/office/powerpoint/2010/main" val="731218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Process 2">
            <a:extLst>
              <a:ext uri="{FF2B5EF4-FFF2-40B4-BE49-F238E27FC236}">
                <a16:creationId xmlns:a16="http://schemas.microsoft.com/office/drawing/2014/main" id="{40519045-A3CA-E845-754E-C8C07E025E86}"/>
              </a:ext>
            </a:extLst>
          </p:cNvPr>
          <p:cNvSpPr/>
          <p:nvPr/>
        </p:nvSpPr>
        <p:spPr>
          <a:xfrm>
            <a:off x="0" y="130628"/>
            <a:ext cx="12192000" cy="2344943"/>
          </a:xfrm>
          <a:prstGeom prst="flowChart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9FF3FE6-6F5D-DD51-72F1-794EC9E66CFC}"/>
              </a:ext>
            </a:extLst>
          </p:cNvPr>
          <p:cNvSpPr/>
          <p:nvPr/>
        </p:nvSpPr>
        <p:spPr>
          <a:xfrm>
            <a:off x="680224" y="235836"/>
            <a:ext cx="836342" cy="810524"/>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Google Shape;73;p10">
            <a:extLst>
              <a:ext uri="{FF2B5EF4-FFF2-40B4-BE49-F238E27FC236}">
                <a16:creationId xmlns:a16="http://schemas.microsoft.com/office/drawing/2014/main" id="{909AF5D4-0E9A-2237-E9FB-0574BB3567F8}"/>
              </a:ext>
            </a:extLst>
          </p:cNvPr>
          <p:cNvSpPr txBox="1"/>
          <p:nvPr/>
        </p:nvSpPr>
        <p:spPr>
          <a:xfrm>
            <a:off x="1951949" y="2561416"/>
            <a:ext cx="8282700" cy="2893800"/>
          </a:xfrm>
          <a:prstGeom prst="rect">
            <a:avLst/>
          </a:prstGeom>
          <a:noFill/>
          <a:ln>
            <a:noFill/>
          </a:ln>
        </p:spPr>
        <p:txBody>
          <a:bodyPr spcFirstLastPara="1" wrap="square" lIns="91425" tIns="91425" rIns="91425" bIns="91425" anchor="t" anchorCtr="0">
            <a:spAutoFit/>
          </a:bodyPr>
          <a:lstStyle/>
          <a:p>
            <a:pPr marL="457200" indent="-368300">
              <a:buClr>
                <a:srgbClr val="000000"/>
              </a:buClr>
              <a:buSzPts val="2200"/>
              <a:buFont typeface="Arial"/>
              <a:buChar char="●"/>
            </a:pPr>
            <a:r>
              <a:rPr lang="en" sz="2200" kern="0">
                <a:solidFill>
                  <a:srgbClr val="000000"/>
                </a:solidFill>
                <a:latin typeface="Arial"/>
                <a:cs typeface="Arial"/>
                <a:sym typeface="Arial"/>
              </a:rPr>
              <a:t>Young people are uniquely suited to solve problems through service</a:t>
            </a:r>
            <a:endParaRPr sz="2200" kern="0">
              <a:solidFill>
                <a:srgbClr val="000000"/>
              </a:solidFill>
              <a:latin typeface="Arial"/>
              <a:cs typeface="Arial"/>
              <a:sym typeface="Arial"/>
            </a:endParaRPr>
          </a:p>
          <a:p>
            <a:pPr marL="457200" indent="-368300">
              <a:buClr>
                <a:srgbClr val="000000"/>
              </a:buClr>
              <a:buSzPts val="2200"/>
              <a:buFont typeface="Arial"/>
              <a:buChar char="●"/>
            </a:pPr>
            <a:r>
              <a:rPr lang="en" sz="2200" kern="0">
                <a:solidFill>
                  <a:srgbClr val="000000"/>
                </a:solidFill>
                <a:latin typeface="Arial"/>
                <a:cs typeface="Arial"/>
                <a:sym typeface="Arial"/>
              </a:rPr>
              <a:t>High quality service learning leads to increased academic engagement and success</a:t>
            </a:r>
            <a:endParaRPr sz="2200" kern="0">
              <a:solidFill>
                <a:srgbClr val="000000"/>
              </a:solidFill>
              <a:latin typeface="Arial"/>
              <a:cs typeface="Arial"/>
              <a:sym typeface="Arial"/>
            </a:endParaRPr>
          </a:p>
          <a:p>
            <a:pPr marL="457200" indent="-368300">
              <a:buClr>
                <a:srgbClr val="000000"/>
              </a:buClr>
              <a:buSzPts val="2200"/>
              <a:buFont typeface="Arial"/>
              <a:buChar char="●"/>
            </a:pPr>
            <a:r>
              <a:rPr lang="en" sz="2200" kern="0">
                <a:solidFill>
                  <a:srgbClr val="000000"/>
                </a:solidFill>
                <a:latin typeface="Arial"/>
                <a:cs typeface="Arial"/>
                <a:sym typeface="Arial"/>
              </a:rPr>
              <a:t>Volunteering improves career and workforce readiness</a:t>
            </a:r>
            <a:endParaRPr sz="2200" kern="0">
              <a:solidFill>
                <a:srgbClr val="000000"/>
              </a:solidFill>
              <a:latin typeface="Arial"/>
              <a:cs typeface="Arial"/>
              <a:sym typeface="Arial"/>
            </a:endParaRPr>
          </a:p>
          <a:p>
            <a:pPr marL="457200" marR="130128" indent="-368300">
              <a:buClr>
                <a:srgbClr val="000000"/>
              </a:buClr>
              <a:buSzPts val="2200"/>
              <a:buFont typeface="Arial"/>
              <a:buChar char="●"/>
            </a:pPr>
            <a:r>
              <a:rPr lang="en" sz="2200" kern="0">
                <a:solidFill>
                  <a:srgbClr val="000000"/>
                </a:solidFill>
                <a:latin typeface="Arial"/>
                <a:cs typeface="Arial"/>
                <a:sym typeface="Arial"/>
              </a:rPr>
              <a:t>People who volunteer when they are young donate more to philanthropic causes when they are older. (They are also more likely to volunteer and to vote as adults)</a:t>
            </a:r>
            <a:endParaRPr sz="1400" kern="0">
              <a:solidFill>
                <a:srgbClr val="000000"/>
              </a:solidFill>
              <a:latin typeface="Arial"/>
              <a:cs typeface="Arial"/>
              <a:sym typeface="Arial"/>
            </a:endParaRPr>
          </a:p>
        </p:txBody>
      </p:sp>
      <p:sp>
        <p:nvSpPr>
          <p:cNvPr id="6" name="Google Shape;74;p10">
            <a:extLst>
              <a:ext uri="{FF2B5EF4-FFF2-40B4-BE49-F238E27FC236}">
                <a16:creationId xmlns:a16="http://schemas.microsoft.com/office/drawing/2014/main" id="{5380AE8C-5A78-D8B3-25BD-0D3F8A37F824}"/>
              </a:ext>
            </a:extLst>
          </p:cNvPr>
          <p:cNvSpPr txBox="1"/>
          <p:nvPr/>
        </p:nvSpPr>
        <p:spPr>
          <a:xfrm>
            <a:off x="4155149" y="1764829"/>
            <a:ext cx="3431700" cy="708000"/>
          </a:xfrm>
          <a:prstGeom prst="rect">
            <a:avLst/>
          </a:prstGeom>
          <a:noFill/>
          <a:ln>
            <a:noFill/>
          </a:ln>
        </p:spPr>
        <p:txBody>
          <a:bodyPr spcFirstLastPara="1" wrap="square" lIns="91425" tIns="91425" rIns="91425" bIns="91425" anchor="t" anchorCtr="0">
            <a:spAutoFit/>
          </a:bodyPr>
          <a:lstStyle/>
          <a:p>
            <a:pPr algn="ctr">
              <a:spcBef>
                <a:spcPts val="1000"/>
              </a:spcBef>
              <a:buClr>
                <a:srgbClr val="000000"/>
              </a:buClr>
              <a:buFont typeface="Arial"/>
              <a:buNone/>
            </a:pPr>
            <a:r>
              <a:rPr lang="en" sz="3400" b="1" kern="0">
                <a:solidFill>
                  <a:srgbClr val="FFFFFF"/>
                </a:solidFill>
                <a:ea typeface="Calibri"/>
                <a:cs typeface="Calibri"/>
                <a:sym typeface="Calibri"/>
              </a:rPr>
              <a:t>Why it matters?</a:t>
            </a:r>
            <a:endParaRPr sz="2000" kern="0">
              <a:solidFill>
                <a:srgbClr val="FFFFFF"/>
              </a:solidFill>
              <a:latin typeface="Arial"/>
              <a:cs typeface="Arial"/>
              <a:sym typeface="Arial"/>
            </a:endParaRPr>
          </a:p>
        </p:txBody>
      </p:sp>
      <p:sp>
        <p:nvSpPr>
          <p:cNvPr id="7" name="Google Shape;75;p10">
            <a:extLst>
              <a:ext uri="{FF2B5EF4-FFF2-40B4-BE49-F238E27FC236}">
                <a16:creationId xmlns:a16="http://schemas.microsoft.com/office/drawing/2014/main" id="{ED2E1D58-B8FD-F31B-33C0-9DD05558BF3D}"/>
              </a:ext>
            </a:extLst>
          </p:cNvPr>
          <p:cNvSpPr txBox="1"/>
          <p:nvPr/>
        </p:nvSpPr>
        <p:spPr>
          <a:xfrm>
            <a:off x="2460699" y="757141"/>
            <a:ext cx="8077200" cy="969600"/>
          </a:xfrm>
          <a:prstGeom prst="rect">
            <a:avLst/>
          </a:prstGeom>
          <a:noFill/>
          <a:ln>
            <a:noFill/>
          </a:ln>
        </p:spPr>
        <p:txBody>
          <a:bodyPr spcFirstLastPara="1" wrap="square" lIns="91425" tIns="91425" rIns="91425" bIns="91425" anchor="t" anchorCtr="0">
            <a:spAutoFit/>
          </a:bodyPr>
          <a:lstStyle/>
          <a:p>
            <a:pPr>
              <a:buClr>
                <a:srgbClr val="000000"/>
              </a:buClr>
              <a:buFont typeface="Arial"/>
              <a:buNone/>
            </a:pPr>
            <a:r>
              <a:rPr lang="en" sz="1700" i="1" kern="0" dirty="0">
                <a:solidFill>
                  <a:srgbClr val="FFFFFF"/>
                </a:solidFill>
                <a:latin typeface="Arial"/>
                <a:cs typeface="Arial"/>
                <a:sym typeface="Arial"/>
              </a:rPr>
              <a:t>Both community service and service learning are important for young people.  Using the service learning model even with younger youth participating in traditional community service projects sets the stage for service minded growth. </a:t>
            </a:r>
            <a:endParaRPr sz="1300" kern="0" dirty="0">
              <a:solidFill>
                <a:srgbClr val="FFFFFF"/>
              </a:solidFill>
              <a:latin typeface="Arial"/>
              <a:cs typeface="Arial"/>
              <a:sym typeface="Arial"/>
            </a:endParaRPr>
          </a:p>
        </p:txBody>
      </p:sp>
    </p:spTree>
    <p:extLst>
      <p:ext uri="{BB962C8B-B14F-4D97-AF65-F5344CB8AC3E}">
        <p14:creationId xmlns:p14="http://schemas.microsoft.com/office/powerpoint/2010/main" val="70170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B02884-D1A6-DB2B-BA4B-AAABAFBD9DE3}"/>
              </a:ext>
            </a:extLst>
          </p:cNvPr>
          <p:cNvGrpSpPr/>
          <p:nvPr/>
        </p:nvGrpSpPr>
        <p:grpSpPr>
          <a:xfrm>
            <a:off x="0" y="130629"/>
            <a:ext cx="12192000" cy="939888"/>
            <a:chOff x="0" y="130629"/>
            <a:chExt cx="12192000" cy="939888"/>
          </a:xfrm>
        </p:grpSpPr>
        <p:sp>
          <p:nvSpPr>
            <p:cNvPr id="3" name="Flowchart: Process 2">
              <a:extLst>
                <a:ext uri="{FF2B5EF4-FFF2-40B4-BE49-F238E27FC236}">
                  <a16:creationId xmlns:a16="http://schemas.microsoft.com/office/drawing/2014/main" id="{39BBB2C0-5FC0-0B66-3184-BC87929A5F6B}"/>
                </a:ext>
              </a:extLst>
            </p:cNvPr>
            <p:cNvSpPr/>
            <p:nvPr/>
          </p:nvSpPr>
          <p:spPr>
            <a:xfrm>
              <a:off x="0" y="130629"/>
              <a:ext cx="12192000" cy="939888"/>
            </a:xfrm>
            <a:prstGeom prst="flowChart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BB4CC5CB-0C4A-FC8D-B00D-27A882E0F07B}"/>
                </a:ext>
              </a:extLst>
            </p:cNvPr>
            <p:cNvSpPr/>
            <p:nvPr/>
          </p:nvSpPr>
          <p:spPr>
            <a:xfrm>
              <a:off x="680224" y="200722"/>
              <a:ext cx="836342" cy="79173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5" name="Google Shape;80;p11">
            <a:extLst>
              <a:ext uri="{FF2B5EF4-FFF2-40B4-BE49-F238E27FC236}">
                <a16:creationId xmlns:a16="http://schemas.microsoft.com/office/drawing/2014/main" id="{D440FE2C-68C4-63A6-A6EC-5F9BE88A4EC5}"/>
              </a:ext>
            </a:extLst>
          </p:cNvPr>
          <p:cNvSpPr txBox="1"/>
          <p:nvPr/>
        </p:nvSpPr>
        <p:spPr>
          <a:xfrm>
            <a:off x="3001303" y="399117"/>
            <a:ext cx="6297600" cy="615600"/>
          </a:xfrm>
          <a:prstGeom prst="rect">
            <a:avLst/>
          </a:prstGeom>
          <a:noFill/>
          <a:ln>
            <a:noFill/>
          </a:ln>
        </p:spPr>
        <p:txBody>
          <a:bodyPr spcFirstLastPara="1" wrap="square" lIns="91425" tIns="91425" rIns="91425" bIns="91425" anchor="t" anchorCtr="0">
            <a:spAutoFit/>
          </a:bodyPr>
          <a:lstStyle/>
          <a:p>
            <a:pPr>
              <a:spcBef>
                <a:spcPts val="1000"/>
              </a:spcBef>
              <a:buClr>
                <a:srgbClr val="000000"/>
              </a:buClr>
              <a:buFont typeface="Arial"/>
              <a:buNone/>
            </a:pPr>
            <a:r>
              <a:rPr lang="en" sz="2800" b="1" kern="0">
                <a:solidFill>
                  <a:srgbClr val="FFFFFF"/>
                </a:solidFill>
                <a:ea typeface="Calibri"/>
                <a:cs typeface="Calibri"/>
                <a:sym typeface="Calibri"/>
              </a:rPr>
              <a:t>K-12 Service Learning Quality Standards</a:t>
            </a:r>
            <a:endParaRPr sz="1400" kern="0">
              <a:solidFill>
                <a:srgbClr val="FFFFFF"/>
              </a:solidFill>
              <a:latin typeface="Arial"/>
              <a:cs typeface="Arial"/>
              <a:sym typeface="Arial"/>
            </a:endParaRPr>
          </a:p>
        </p:txBody>
      </p:sp>
      <p:sp>
        <p:nvSpPr>
          <p:cNvPr id="6" name="Google Shape;81;p11">
            <a:extLst>
              <a:ext uri="{FF2B5EF4-FFF2-40B4-BE49-F238E27FC236}">
                <a16:creationId xmlns:a16="http://schemas.microsoft.com/office/drawing/2014/main" id="{0A84579E-6881-8DCB-988F-55460F9F2F85}"/>
              </a:ext>
            </a:extLst>
          </p:cNvPr>
          <p:cNvSpPr txBox="1"/>
          <p:nvPr/>
        </p:nvSpPr>
        <p:spPr>
          <a:xfrm>
            <a:off x="2347585" y="1526452"/>
            <a:ext cx="3276900" cy="1046700"/>
          </a:xfrm>
          <a:prstGeom prst="rect">
            <a:avLst/>
          </a:prstGeom>
          <a:noFill/>
          <a:ln>
            <a:noFill/>
          </a:ln>
        </p:spPr>
        <p:txBody>
          <a:bodyPr spcFirstLastPara="1" wrap="square" lIns="91425" tIns="91425" rIns="91425" bIns="91425" anchor="t" anchorCtr="0">
            <a:spAutoFit/>
          </a:bodyPr>
          <a:lstStyle/>
          <a:p>
            <a:pPr algn="ctr">
              <a:buClr>
                <a:srgbClr val="000000"/>
              </a:buClr>
              <a:buFont typeface="Arial"/>
              <a:buNone/>
            </a:pPr>
            <a:r>
              <a:rPr lang="en" sz="1400" b="1" kern="0" dirty="0">
                <a:solidFill>
                  <a:srgbClr val="000000"/>
                </a:solidFill>
                <a:latin typeface="Arial"/>
                <a:cs typeface="Arial"/>
                <a:sym typeface="Arial"/>
              </a:rPr>
              <a:t>Meaningful Service</a:t>
            </a:r>
            <a:endParaRPr sz="1400" b="1" kern="0" dirty="0">
              <a:solidFill>
                <a:srgbClr val="000000"/>
              </a:solidFill>
              <a:latin typeface="Arial"/>
              <a:cs typeface="Arial"/>
              <a:sym typeface="Arial"/>
            </a:endParaRPr>
          </a:p>
          <a:p>
            <a:pPr algn="ctr">
              <a:buClr>
                <a:srgbClr val="000000"/>
              </a:buClr>
              <a:buFont typeface="Arial"/>
              <a:buNone/>
            </a:pPr>
            <a:r>
              <a:rPr lang="en" sz="1400" kern="0" dirty="0">
                <a:solidFill>
                  <a:srgbClr val="000000"/>
                </a:solidFill>
                <a:latin typeface="Arial"/>
                <a:cs typeface="Arial"/>
                <a:sym typeface="Arial"/>
              </a:rPr>
              <a:t>Service-learning actively engages participants in meaningful and personally relevant service activities.</a:t>
            </a:r>
            <a:endParaRPr sz="2000" kern="0" dirty="0">
              <a:solidFill>
                <a:srgbClr val="000000"/>
              </a:solidFill>
              <a:latin typeface="Arial"/>
              <a:cs typeface="Arial"/>
              <a:sym typeface="Arial"/>
            </a:endParaRPr>
          </a:p>
        </p:txBody>
      </p:sp>
      <p:sp>
        <p:nvSpPr>
          <p:cNvPr id="7" name="Google Shape;82;p11">
            <a:extLst>
              <a:ext uri="{FF2B5EF4-FFF2-40B4-BE49-F238E27FC236}">
                <a16:creationId xmlns:a16="http://schemas.microsoft.com/office/drawing/2014/main" id="{68A76A9F-A9D9-F525-1A38-E15D7962EA17}"/>
              </a:ext>
            </a:extLst>
          </p:cNvPr>
          <p:cNvSpPr txBox="1"/>
          <p:nvPr/>
        </p:nvSpPr>
        <p:spPr>
          <a:xfrm>
            <a:off x="1488685" y="2573152"/>
            <a:ext cx="2259000" cy="1477500"/>
          </a:xfrm>
          <a:prstGeom prst="rect">
            <a:avLst/>
          </a:prstGeom>
          <a:noFill/>
          <a:ln>
            <a:noFill/>
          </a:ln>
        </p:spPr>
        <p:txBody>
          <a:bodyPr spcFirstLastPara="1" wrap="square" lIns="91425" tIns="91425" rIns="91425" bIns="91425" anchor="t" anchorCtr="0">
            <a:spAutoFit/>
          </a:bodyPr>
          <a:lstStyle/>
          <a:p>
            <a:pPr algn="ctr">
              <a:buClr>
                <a:srgbClr val="000000"/>
              </a:buClr>
              <a:buFont typeface="Arial"/>
              <a:buNone/>
            </a:pPr>
            <a:r>
              <a:rPr lang="en" sz="1400" b="1" kern="0">
                <a:solidFill>
                  <a:srgbClr val="000000"/>
                </a:solidFill>
                <a:latin typeface="Arial"/>
                <a:cs typeface="Arial"/>
                <a:sym typeface="Arial"/>
              </a:rPr>
              <a:t>Link to Curriculum</a:t>
            </a:r>
            <a:endParaRPr sz="1400" b="1" kern="0">
              <a:solidFill>
                <a:srgbClr val="000000"/>
              </a:solidFill>
              <a:latin typeface="Arial"/>
              <a:cs typeface="Arial"/>
              <a:sym typeface="Arial"/>
            </a:endParaRPr>
          </a:p>
          <a:p>
            <a:pPr algn="ctr">
              <a:buClr>
                <a:srgbClr val="000000"/>
              </a:buClr>
              <a:buFont typeface="Arial"/>
              <a:buNone/>
            </a:pPr>
            <a:r>
              <a:rPr lang="en" sz="1400" kern="0">
                <a:solidFill>
                  <a:srgbClr val="000000"/>
                </a:solidFill>
                <a:latin typeface="Arial"/>
                <a:cs typeface="Arial"/>
                <a:sym typeface="Arial"/>
              </a:rPr>
              <a:t>Service-learning is intentionally used as an instructional strategy to meet learning goals and/or content standards.</a:t>
            </a:r>
            <a:endParaRPr sz="1150" kern="0">
              <a:solidFill>
                <a:srgbClr val="333333"/>
              </a:solidFill>
              <a:highlight>
                <a:srgbClr val="FFFFFF"/>
              </a:highlight>
              <a:latin typeface="Verdana"/>
              <a:ea typeface="Verdana"/>
              <a:cs typeface="Verdana"/>
              <a:sym typeface="Verdana"/>
            </a:endParaRPr>
          </a:p>
        </p:txBody>
      </p:sp>
      <p:sp>
        <p:nvSpPr>
          <p:cNvPr id="8" name="Google Shape;83;p11">
            <a:extLst>
              <a:ext uri="{FF2B5EF4-FFF2-40B4-BE49-F238E27FC236}">
                <a16:creationId xmlns:a16="http://schemas.microsoft.com/office/drawing/2014/main" id="{14F02706-D522-FBC9-4078-05F00BC9A8C3}"/>
              </a:ext>
            </a:extLst>
          </p:cNvPr>
          <p:cNvSpPr txBox="1"/>
          <p:nvPr/>
        </p:nvSpPr>
        <p:spPr>
          <a:xfrm>
            <a:off x="4170160" y="2573152"/>
            <a:ext cx="3000000" cy="1693200"/>
          </a:xfrm>
          <a:prstGeom prst="rect">
            <a:avLst/>
          </a:prstGeom>
          <a:noFill/>
          <a:ln>
            <a:noFill/>
          </a:ln>
        </p:spPr>
        <p:txBody>
          <a:bodyPr spcFirstLastPara="1" wrap="square" lIns="91425" tIns="91425" rIns="91425" bIns="91425" anchor="t" anchorCtr="0">
            <a:spAutoFit/>
          </a:bodyPr>
          <a:lstStyle/>
          <a:p>
            <a:pPr algn="ctr">
              <a:buClr>
                <a:srgbClr val="000000"/>
              </a:buClr>
              <a:buFont typeface="Arial"/>
              <a:buNone/>
            </a:pPr>
            <a:r>
              <a:rPr lang="en" sz="1400" b="1" kern="0">
                <a:solidFill>
                  <a:srgbClr val="000000"/>
                </a:solidFill>
                <a:latin typeface="Arial"/>
                <a:cs typeface="Arial"/>
                <a:sym typeface="Arial"/>
              </a:rPr>
              <a:t>Reflection</a:t>
            </a:r>
            <a:endParaRPr sz="1400" b="1" kern="0">
              <a:solidFill>
                <a:srgbClr val="000000"/>
              </a:solidFill>
              <a:latin typeface="Arial"/>
              <a:cs typeface="Arial"/>
              <a:sym typeface="Arial"/>
            </a:endParaRPr>
          </a:p>
          <a:p>
            <a:pPr algn="ctr">
              <a:buClr>
                <a:srgbClr val="000000"/>
              </a:buClr>
              <a:buFont typeface="Arial"/>
              <a:buNone/>
            </a:pPr>
            <a:r>
              <a:rPr lang="en" sz="1400" kern="0">
                <a:solidFill>
                  <a:srgbClr val="000000"/>
                </a:solidFill>
                <a:latin typeface="Arial"/>
                <a:cs typeface="Arial"/>
                <a:sym typeface="Arial"/>
              </a:rPr>
              <a:t>Service-learning incorporates multiple challenging reflection activities that are ongoing and that prompt deep thinking and analysis about oneself and one’s relationship to society</a:t>
            </a:r>
            <a:endParaRPr sz="1150" kern="0">
              <a:solidFill>
                <a:srgbClr val="333333"/>
              </a:solidFill>
              <a:highlight>
                <a:srgbClr val="FFFFFF"/>
              </a:highlight>
              <a:latin typeface="Verdana"/>
              <a:ea typeface="Verdana"/>
              <a:cs typeface="Verdana"/>
              <a:sym typeface="Verdana"/>
            </a:endParaRPr>
          </a:p>
        </p:txBody>
      </p:sp>
      <p:sp>
        <p:nvSpPr>
          <p:cNvPr id="9" name="Google Shape;84;p11">
            <a:extLst>
              <a:ext uri="{FF2B5EF4-FFF2-40B4-BE49-F238E27FC236}">
                <a16:creationId xmlns:a16="http://schemas.microsoft.com/office/drawing/2014/main" id="{3C8746FF-F7C4-9D25-5846-9066CDF69FD2}"/>
              </a:ext>
            </a:extLst>
          </p:cNvPr>
          <p:cNvSpPr txBox="1"/>
          <p:nvPr/>
        </p:nvSpPr>
        <p:spPr>
          <a:xfrm>
            <a:off x="2003035" y="4037252"/>
            <a:ext cx="2745000" cy="1477500"/>
          </a:xfrm>
          <a:prstGeom prst="rect">
            <a:avLst/>
          </a:prstGeom>
          <a:noFill/>
          <a:ln>
            <a:noFill/>
          </a:ln>
        </p:spPr>
        <p:txBody>
          <a:bodyPr spcFirstLastPara="1" wrap="square" lIns="91425" tIns="91425" rIns="91425" bIns="91425" anchor="t" anchorCtr="0">
            <a:spAutoFit/>
          </a:bodyPr>
          <a:lstStyle/>
          <a:p>
            <a:pPr algn="ctr">
              <a:buClr>
                <a:srgbClr val="000000"/>
              </a:buClr>
              <a:buFont typeface="Arial"/>
              <a:buNone/>
            </a:pPr>
            <a:r>
              <a:rPr lang="en" sz="1400" b="1" kern="0">
                <a:solidFill>
                  <a:srgbClr val="000000"/>
                </a:solidFill>
                <a:latin typeface="Arial"/>
                <a:cs typeface="Arial"/>
                <a:sym typeface="Arial"/>
              </a:rPr>
              <a:t>Youth Voice</a:t>
            </a:r>
            <a:endParaRPr sz="1400" b="1" kern="0">
              <a:solidFill>
                <a:srgbClr val="000000"/>
              </a:solidFill>
              <a:latin typeface="Arial"/>
              <a:cs typeface="Arial"/>
              <a:sym typeface="Arial"/>
            </a:endParaRPr>
          </a:p>
          <a:p>
            <a:pPr algn="ctr">
              <a:buClr>
                <a:srgbClr val="000000"/>
              </a:buClr>
              <a:buFont typeface="Arial"/>
              <a:buNone/>
            </a:pPr>
            <a:r>
              <a:rPr lang="en" sz="1400" kern="0">
                <a:solidFill>
                  <a:srgbClr val="000000"/>
                </a:solidFill>
                <a:latin typeface="Arial"/>
                <a:cs typeface="Arial"/>
                <a:sym typeface="Arial"/>
              </a:rPr>
              <a:t>Service-learning provides youth with a strong voice in planning, implementing, and evaluating service-learning experiences with guidance from adults.</a:t>
            </a:r>
            <a:endParaRPr sz="1150" kern="0">
              <a:solidFill>
                <a:srgbClr val="333333"/>
              </a:solidFill>
              <a:highlight>
                <a:srgbClr val="FFFFFF"/>
              </a:highlight>
              <a:latin typeface="Verdana"/>
              <a:ea typeface="Verdana"/>
              <a:cs typeface="Verdana"/>
              <a:sym typeface="Verdana"/>
            </a:endParaRPr>
          </a:p>
        </p:txBody>
      </p:sp>
      <p:sp>
        <p:nvSpPr>
          <p:cNvPr id="10" name="Google Shape;85;p11">
            <a:extLst>
              <a:ext uri="{FF2B5EF4-FFF2-40B4-BE49-F238E27FC236}">
                <a16:creationId xmlns:a16="http://schemas.microsoft.com/office/drawing/2014/main" id="{E8488564-6F5F-6130-0B32-7B84E849D015}"/>
              </a:ext>
            </a:extLst>
          </p:cNvPr>
          <p:cNvSpPr txBox="1"/>
          <p:nvPr/>
        </p:nvSpPr>
        <p:spPr>
          <a:xfrm>
            <a:off x="4834960" y="4266352"/>
            <a:ext cx="2335200" cy="1262100"/>
          </a:xfrm>
          <a:prstGeom prst="rect">
            <a:avLst/>
          </a:prstGeom>
          <a:noFill/>
          <a:ln>
            <a:noFill/>
          </a:ln>
        </p:spPr>
        <p:txBody>
          <a:bodyPr spcFirstLastPara="1" wrap="square" lIns="91425" tIns="91425" rIns="91425" bIns="91425" anchor="t" anchorCtr="0">
            <a:spAutoFit/>
          </a:bodyPr>
          <a:lstStyle/>
          <a:p>
            <a:pPr algn="ctr">
              <a:buClr>
                <a:srgbClr val="000000"/>
              </a:buClr>
              <a:buFont typeface="Arial"/>
              <a:buNone/>
            </a:pPr>
            <a:r>
              <a:rPr lang="en" sz="1400" b="1" kern="0">
                <a:solidFill>
                  <a:srgbClr val="000000"/>
                </a:solidFill>
                <a:latin typeface="Arial"/>
                <a:cs typeface="Arial"/>
                <a:sym typeface="Arial"/>
              </a:rPr>
              <a:t>Diversity</a:t>
            </a:r>
            <a:endParaRPr sz="1400" b="1" kern="0">
              <a:solidFill>
                <a:srgbClr val="000000"/>
              </a:solidFill>
              <a:latin typeface="Arial"/>
              <a:cs typeface="Arial"/>
              <a:sym typeface="Arial"/>
            </a:endParaRPr>
          </a:p>
          <a:p>
            <a:pPr algn="ctr">
              <a:buClr>
                <a:srgbClr val="000000"/>
              </a:buClr>
              <a:buFont typeface="Arial"/>
              <a:buNone/>
            </a:pPr>
            <a:r>
              <a:rPr lang="en" sz="1400" kern="0">
                <a:solidFill>
                  <a:srgbClr val="000000"/>
                </a:solidFill>
                <a:latin typeface="Arial"/>
                <a:cs typeface="Arial"/>
                <a:sym typeface="Arial"/>
              </a:rPr>
              <a:t>Service-learning promotes understanding of diversity and mutual respect among all participants.</a:t>
            </a:r>
            <a:endParaRPr sz="1150" kern="0">
              <a:solidFill>
                <a:srgbClr val="333333"/>
              </a:solidFill>
              <a:highlight>
                <a:srgbClr val="FFFFFF"/>
              </a:highlight>
              <a:latin typeface="Verdana"/>
              <a:ea typeface="Verdana"/>
              <a:cs typeface="Verdana"/>
              <a:sym typeface="Verdana"/>
            </a:endParaRPr>
          </a:p>
        </p:txBody>
      </p:sp>
      <p:sp>
        <p:nvSpPr>
          <p:cNvPr id="11" name="Google Shape;86;p11">
            <a:extLst>
              <a:ext uri="{FF2B5EF4-FFF2-40B4-BE49-F238E27FC236}">
                <a16:creationId xmlns:a16="http://schemas.microsoft.com/office/drawing/2014/main" id="{AC6E7257-95D3-0517-BFF6-30B0DB495F34}"/>
              </a:ext>
            </a:extLst>
          </p:cNvPr>
          <p:cNvSpPr txBox="1"/>
          <p:nvPr/>
        </p:nvSpPr>
        <p:spPr>
          <a:xfrm>
            <a:off x="7257085" y="4209202"/>
            <a:ext cx="2621100" cy="1262100"/>
          </a:xfrm>
          <a:prstGeom prst="rect">
            <a:avLst/>
          </a:prstGeom>
          <a:noFill/>
          <a:ln>
            <a:noFill/>
          </a:ln>
        </p:spPr>
        <p:txBody>
          <a:bodyPr spcFirstLastPara="1" wrap="square" lIns="91425" tIns="91425" rIns="91425" bIns="91425" anchor="t" anchorCtr="0">
            <a:spAutoFit/>
          </a:bodyPr>
          <a:lstStyle/>
          <a:p>
            <a:pPr algn="ctr">
              <a:buClr>
                <a:srgbClr val="000000"/>
              </a:buClr>
              <a:buFont typeface="Arial"/>
              <a:buNone/>
            </a:pPr>
            <a:r>
              <a:rPr lang="en" sz="1400" b="1" kern="0">
                <a:solidFill>
                  <a:srgbClr val="000000"/>
                </a:solidFill>
                <a:latin typeface="Arial"/>
                <a:cs typeface="Arial"/>
                <a:sym typeface="Arial"/>
              </a:rPr>
              <a:t>Partnerships</a:t>
            </a:r>
            <a:endParaRPr sz="1400" b="1" kern="0">
              <a:solidFill>
                <a:srgbClr val="000000"/>
              </a:solidFill>
              <a:latin typeface="Arial"/>
              <a:cs typeface="Arial"/>
              <a:sym typeface="Arial"/>
            </a:endParaRPr>
          </a:p>
          <a:p>
            <a:pPr algn="ctr">
              <a:buClr>
                <a:srgbClr val="000000"/>
              </a:buClr>
              <a:buFont typeface="Arial"/>
              <a:buNone/>
            </a:pPr>
            <a:r>
              <a:rPr lang="en" sz="1400" kern="0">
                <a:solidFill>
                  <a:srgbClr val="000000"/>
                </a:solidFill>
                <a:latin typeface="Arial"/>
                <a:cs typeface="Arial"/>
                <a:sym typeface="Arial"/>
              </a:rPr>
              <a:t>Service-learning partnerships are collaborative, mutually beneficial, and address community needs.</a:t>
            </a:r>
            <a:endParaRPr sz="1150" kern="0">
              <a:solidFill>
                <a:srgbClr val="333333"/>
              </a:solidFill>
              <a:highlight>
                <a:srgbClr val="FFFFFF"/>
              </a:highlight>
              <a:latin typeface="Verdana"/>
              <a:ea typeface="Verdana"/>
              <a:cs typeface="Verdana"/>
              <a:sym typeface="Verdana"/>
            </a:endParaRPr>
          </a:p>
        </p:txBody>
      </p:sp>
      <p:sp>
        <p:nvSpPr>
          <p:cNvPr id="12" name="Google Shape;87;p11">
            <a:extLst>
              <a:ext uri="{FF2B5EF4-FFF2-40B4-BE49-F238E27FC236}">
                <a16:creationId xmlns:a16="http://schemas.microsoft.com/office/drawing/2014/main" id="{A07FE54F-E6AF-7121-86D8-E36E1F0ABD86}"/>
              </a:ext>
            </a:extLst>
          </p:cNvPr>
          <p:cNvSpPr txBox="1"/>
          <p:nvPr/>
        </p:nvSpPr>
        <p:spPr>
          <a:xfrm>
            <a:off x="7515910" y="2860202"/>
            <a:ext cx="2745000" cy="1262100"/>
          </a:xfrm>
          <a:prstGeom prst="rect">
            <a:avLst/>
          </a:prstGeom>
          <a:noFill/>
          <a:ln>
            <a:noFill/>
          </a:ln>
        </p:spPr>
        <p:txBody>
          <a:bodyPr spcFirstLastPara="1" wrap="square" lIns="91425" tIns="91425" rIns="91425" bIns="91425" anchor="t" anchorCtr="0">
            <a:spAutoFit/>
          </a:bodyPr>
          <a:lstStyle/>
          <a:p>
            <a:pPr algn="ctr">
              <a:buClr>
                <a:srgbClr val="000000"/>
              </a:buClr>
              <a:buFont typeface="Arial"/>
              <a:buNone/>
            </a:pPr>
            <a:r>
              <a:rPr lang="en" sz="1400" b="1" kern="0">
                <a:solidFill>
                  <a:srgbClr val="000000"/>
                </a:solidFill>
                <a:latin typeface="Arial"/>
                <a:cs typeface="Arial"/>
                <a:sym typeface="Arial"/>
              </a:rPr>
              <a:t>Duration and Intensity</a:t>
            </a:r>
            <a:endParaRPr sz="1400" b="1" kern="0">
              <a:solidFill>
                <a:srgbClr val="000000"/>
              </a:solidFill>
              <a:latin typeface="Arial"/>
              <a:cs typeface="Arial"/>
              <a:sym typeface="Arial"/>
            </a:endParaRPr>
          </a:p>
          <a:p>
            <a:pPr algn="ctr">
              <a:buClr>
                <a:srgbClr val="000000"/>
              </a:buClr>
              <a:buFont typeface="Arial"/>
              <a:buNone/>
            </a:pPr>
            <a:r>
              <a:rPr lang="en" sz="1400" kern="0">
                <a:solidFill>
                  <a:srgbClr val="000000"/>
                </a:solidFill>
                <a:latin typeface="Arial"/>
                <a:cs typeface="Arial"/>
                <a:sym typeface="Arial"/>
              </a:rPr>
              <a:t>Service-learning has sufficient duration and intensity to address community needs and meet specified outcomes.</a:t>
            </a:r>
            <a:endParaRPr sz="1150" kern="0">
              <a:solidFill>
                <a:srgbClr val="333333"/>
              </a:solidFill>
              <a:highlight>
                <a:srgbClr val="FFFFFF"/>
              </a:highlight>
              <a:latin typeface="Verdana"/>
              <a:ea typeface="Verdana"/>
              <a:cs typeface="Verdana"/>
              <a:sym typeface="Verdana"/>
            </a:endParaRPr>
          </a:p>
        </p:txBody>
      </p:sp>
      <p:sp>
        <p:nvSpPr>
          <p:cNvPr id="13" name="Google Shape;88;p11">
            <a:extLst>
              <a:ext uri="{FF2B5EF4-FFF2-40B4-BE49-F238E27FC236}">
                <a16:creationId xmlns:a16="http://schemas.microsoft.com/office/drawing/2014/main" id="{0A6DAA74-447C-D368-1B37-01A28F68E374}"/>
              </a:ext>
            </a:extLst>
          </p:cNvPr>
          <p:cNvSpPr txBox="1"/>
          <p:nvPr/>
        </p:nvSpPr>
        <p:spPr>
          <a:xfrm>
            <a:off x="6338635" y="1382702"/>
            <a:ext cx="3627000" cy="1477500"/>
          </a:xfrm>
          <a:prstGeom prst="rect">
            <a:avLst/>
          </a:prstGeom>
          <a:noFill/>
          <a:ln>
            <a:noFill/>
          </a:ln>
        </p:spPr>
        <p:txBody>
          <a:bodyPr spcFirstLastPara="1" wrap="square" lIns="91425" tIns="91425" rIns="91425" bIns="91425" anchor="t" anchorCtr="0">
            <a:spAutoFit/>
          </a:bodyPr>
          <a:lstStyle/>
          <a:p>
            <a:pPr algn="ctr">
              <a:buClr>
                <a:srgbClr val="000000"/>
              </a:buClr>
              <a:buFont typeface="Arial"/>
              <a:buNone/>
            </a:pPr>
            <a:r>
              <a:rPr lang="en" sz="1400" b="1" kern="0">
                <a:solidFill>
                  <a:srgbClr val="000000"/>
                </a:solidFill>
                <a:latin typeface="Arial"/>
                <a:cs typeface="Arial"/>
                <a:sym typeface="Arial"/>
              </a:rPr>
              <a:t>Progress Monitoring</a:t>
            </a:r>
            <a:endParaRPr sz="1400" b="1" kern="0">
              <a:solidFill>
                <a:srgbClr val="000000"/>
              </a:solidFill>
              <a:latin typeface="Arial"/>
              <a:cs typeface="Arial"/>
              <a:sym typeface="Arial"/>
            </a:endParaRPr>
          </a:p>
          <a:p>
            <a:pPr algn="ctr">
              <a:buClr>
                <a:srgbClr val="000000"/>
              </a:buClr>
              <a:buFont typeface="Arial"/>
              <a:buNone/>
            </a:pPr>
            <a:r>
              <a:rPr lang="en" sz="1400" kern="0">
                <a:solidFill>
                  <a:srgbClr val="000000"/>
                </a:solidFill>
                <a:latin typeface="Arial"/>
                <a:cs typeface="Arial"/>
                <a:sym typeface="Arial"/>
              </a:rPr>
              <a:t>Service-learning engages participants in an ongoing process to assess the quality of implementation and progress toward meeting specified goals, and uses results for improvement and sustainability</a:t>
            </a:r>
            <a:endParaRPr sz="1150" kern="0">
              <a:solidFill>
                <a:srgbClr val="333333"/>
              </a:solidFill>
              <a:highlight>
                <a:srgbClr val="FFFFFF"/>
              </a:highlight>
              <a:latin typeface="Verdana"/>
              <a:ea typeface="Verdana"/>
              <a:cs typeface="Verdana"/>
              <a:sym typeface="Verdana"/>
            </a:endParaRPr>
          </a:p>
        </p:txBody>
      </p:sp>
      <p:sp>
        <p:nvSpPr>
          <p:cNvPr id="14" name="Google Shape;89;p11">
            <a:extLst>
              <a:ext uri="{FF2B5EF4-FFF2-40B4-BE49-F238E27FC236}">
                <a16:creationId xmlns:a16="http://schemas.microsoft.com/office/drawing/2014/main" id="{985F6154-FA02-788E-7CB0-9C3157FA49D0}"/>
              </a:ext>
            </a:extLst>
          </p:cNvPr>
          <p:cNvSpPr txBox="1"/>
          <p:nvPr/>
        </p:nvSpPr>
        <p:spPr>
          <a:xfrm>
            <a:off x="9337078" y="545317"/>
            <a:ext cx="941400" cy="323100"/>
          </a:xfrm>
          <a:prstGeom prst="rect">
            <a:avLst/>
          </a:prstGeom>
          <a:noFill/>
          <a:ln>
            <a:noFill/>
          </a:ln>
        </p:spPr>
        <p:txBody>
          <a:bodyPr spcFirstLastPara="1" wrap="square" lIns="91425" tIns="91425" rIns="91425" bIns="91425" anchor="t" anchorCtr="0">
            <a:spAutoFit/>
          </a:bodyPr>
          <a:lstStyle/>
          <a:p>
            <a:pPr>
              <a:buClr>
                <a:srgbClr val="000000"/>
              </a:buClr>
              <a:buFont typeface="Arial"/>
              <a:buNone/>
            </a:pPr>
            <a:r>
              <a:rPr lang="en" sz="900" kern="0" dirty="0">
                <a:solidFill>
                  <a:srgbClr val="FFFFFF"/>
                </a:solidFill>
                <a:ea typeface="Calibri"/>
                <a:cs typeface="Calibri"/>
                <a:sym typeface="Calibri"/>
              </a:rPr>
              <a:t>NYLC K-12 </a:t>
            </a:r>
            <a:endParaRPr sz="900" kern="0" dirty="0">
              <a:solidFill>
                <a:srgbClr val="FFFFFF"/>
              </a:solidFill>
              <a:ea typeface="Calibri"/>
              <a:cs typeface="Calibri"/>
              <a:sym typeface="Calibri"/>
            </a:endParaRPr>
          </a:p>
        </p:txBody>
      </p:sp>
    </p:spTree>
    <p:extLst>
      <p:ext uri="{BB962C8B-B14F-4D97-AF65-F5344CB8AC3E}">
        <p14:creationId xmlns:p14="http://schemas.microsoft.com/office/powerpoint/2010/main" val="20102262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8842006-624A-6BC2-E1D9-54BB70DDCC50}"/>
              </a:ext>
            </a:extLst>
          </p:cNvPr>
          <p:cNvGrpSpPr/>
          <p:nvPr/>
        </p:nvGrpSpPr>
        <p:grpSpPr>
          <a:xfrm>
            <a:off x="0" y="108326"/>
            <a:ext cx="12192000" cy="939888"/>
            <a:chOff x="0" y="130629"/>
            <a:chExt cx="12192000" cy="939888"/>
          </a:xfrm>
        </p:grpSpPr>
        <p:sp>
          <p:nvSpPr>
            <p:cNvPr id="3" name="Flowchart: Process 2">
              <a:extLst>
                <a:ext uri="{FF2B5EF4-FFF2-40B4-BE49-F238E27FC236}">
                  <a16:creationId xmlns:a16="http://schemas.microsoft.com/office/drawing/2014/main" id="{CCB5A337-815B-71DB-1E18-FA540C944FD7}"/>
                </a:ext>
              </a:extLst>
            </p:cNvPr>
            <p:cNvSpPr/>
            <p:nvPr/>
          </p:nvSpPr>
          <p:spPr>
            <a:xfrm>
              <a:off x="0" y="130629"/>
              <a:ext cx="12192000" cy="939888"/>
            </a:xfrm>
            <a:prstGeom prst="flowChart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A1D4085A-C52C-62B9-D803-AFA9730F8832}"/>
                </a:ext>
              </a:extLst>
            </p:cNvPr>
            <p:cNvSpPr/>
            <p:nvPr/>
          </p:nvSpPr>
          <p:spPr>
            <a:xfrm>
              <a:off x="680224" y="200722"/>
              <a:ext cx="836342" cy="79173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5" name="Picture 4">
            <a:extLst>
              <a:ext uri="{FF2B5EF4-FFF2-40B4-BE49-F238E27FC236}">
                <a16:creationId xmlns:a16="http://schemas.microsoft.com/office/drawing/2014/main" id="{11ACB464-623F-97B8-9BAE-FBA40BDE575C}"/>
              </a:ext>
            </a:extLst>
          </p:cNvPr>
          <p:cNvPicPr>
            <a:picLocks noChangeAspect="1"/>
          </p:cNvPicPr>
          <p:nvPr/>
        </p:nvPicPr>
        <p:blipFill>
          <a:blip r:embed="rId3"/>
          <a:stretch>
            <a:fillRect/>
          </a:stretch>
        </p:blipFill>
        <p:spPr>
          <a:xfrm>
            <a:off x="2099725" y="898940"/>
            <a:ext cx="7992549" cy="5060119"/>
          </a:xfrm>
          <a:prstGeom prst="rect">
            <a:avLst/>
          </a:prstGeom>
        </p:spPr>
      </p:pic>
      <p:sp>
        <p:nvSpPr>
          <p:cNvPr id="6" name="Google Shape;94;p12">
            <a:extLst>
              <a:ext uri="{FF2B5EF4-FFF2-40B4-BE49-F238E27FC236}">
                <a16:creationId xmlns:a16="http://schemas.microsoft.com/office/drawing/2014/main" id="{432F507D-4159-0596-299D-45708893766D}"/>
              </a:ext>
            </a:extLst>
          </p:cNvPr>
          <p:cNvSpPr txBox="1"/>
          <p:nvPr/>
        </p:nvSpPr>
        <p:spPr>
          <a:xfrm>
            <a:off x="3300281" y="227937"/>
            <a:ext cx="5866500" cy="692700"/>
          </a:xfrm>
          <a:prstGeom prst="rect">
            <a:avLst/>
          </a:prstGeom>
          <a:noFill/>
          <a:ln>
            <a:noFill/>
          </a:ln>
        </p:spPr>
        <p:txBody>
          <a:bodyPr spcFirstLastPara="1" wrap="square" lIns="91425" tIns="91425" rIns="91425" bIns="91425" anchor="t" anchorCtr="0">
            <a:spAutoFit/>
          </a:bodyPr>
          <a:lstStyle/>
          <a:p>
            <a:pPr>
              <a:buClr>
                <a:srgbClr val="000000"/>
              </a:buClr>
              <a:buFont typeface="Arial"/>
              <a:buNone/>
            </a:pPr>
            <a:r>
              <a:rPr lang="en" sz="3300" b="1" kern="0" dirty="0">
                <a:solidFill>
                  <a:srgbClr val="FFFFFF"/>
                </a:solidFill>
                <a:ea typeface="Calibri"/>
                <a:cs typeface="Calibri"/>
                <a:sym typeface="Calibri"/>
              </a:rPr>
              <a:t>IPARDE Service Learning Model</a:t>
            </a:r>
            <a:endParaRPr sz="3300" b="1" kern="0" dirty="0">
              <a:solidFill>
                <a:srgbClr val="FFFFFF"/>
              </a:solidFill>
              <a:ea typeface="Calibri"/>
              <a:cs typeface="Calibri"/>
              <a:sym typeface="Calibri"/>
            </a:endParaRPr>
          </a:p>
        </p:txBody>
      </p:sp>
    </p:spTree>
    <p:extLst>
      <p:ext uri="{BB962C8B-B14F-4D97-AF65-F5344CB8AC3E}">
        <p14:creationId xmlns:p14="http://schemas.microsoft.com/office/powerpoint/2010/main" val="1908710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F0F7D-36D9-132A-EC8D-1D5CB88055AF}"/>
              </a:ext>
            </a:extLst>
          </p:cNvPr>
          <p:cNvSpPr>
            <a:spLocks noGrp="1"/>
          </p:cNvSpPr>
          <p:nvPr>
            <p:ph type="title"/>
          </p:nvPr>
        </p:nvSpPr>
        <p:spPr/>
        <p:txBody>
          <a:bodyPr/>
          <a:lstStyle/>
          <a:p>
            <a:r>
              <a:rPr lang="en-US" dirty="0"/>
              <a:t>Afterschool Serves Tennessee</a:t>
            </a:r>
          </a:p>
        </p:txBody>
      </p:sp>
      <p:pic>
        <p:nvPicPr>
          <p:cNvPr id="5" name="Content Placeholder 4" descr="A group of people planting a tree&#10;&#10;Description automatically generated with medium confidence">
            <a:extLst>
              <a:ext uri="{FF2B5EF4-FFF2-40B4-BE49-F238E27FC236}">
                <a16:creationId xmlns:a16="http://schemas.microsoft.com/office/drawing/2014/main" id="{D335199E-22F3-F45C-E735-E8978D4C7C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4428" y="1603886"/>
            <a:ext cx="1907522" cy="2543363"/>
          </a:xfrm>
        </p:spPr>
      </p:pic>
      <p:pic>
        <p:nvPicPr>
          <p:cNvPr id="7" name="Picture 6" descr="A picture containing person, indoor&#10;&#10;Description automatically generated">
            <a:extLst>
              <a:ext uri="{FF2B5EF4-FFF2-40B4-BE49-F238E27FC236}">
                <a16:creationId xmlns:a16="http://schemas.microsoft.com/office/drawing/2014/main" id="{F99797B9-9349-7BD1-1D20-79C6B179DB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906" y="4453487"/>
            <a:ext cx="1709044" cy="2280457"/>
          </a:xfrm>
          <a:prstGeom prst="rect">
            <a:avLst/>
          </a:prstGeom>
        </p:spPr>
      </p:pic>
      <p:pic>
        <p:nvPicPr>
          <p:cNvPr id="9" name="Picture 8" descr="A picture containing text, indoor, floor, person&#10;&#10;Description automatically generated">
            <a:extLst>
              <a:ext uri="{FF2B5EF4-FFF2-40B4-BE49-F238E27FC236}">
                <a16:creationId xmlns:a16="http://schemas.microsoft.com/office/drawing/2014/main" id="{8DB26C13-FB35-90AB-30B6-A4B34BF7E1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3081" y="1331484"/>
            <a:ext cx="1913226" cy="2447610"/>
          </a:xfrm>
          <a:prstGeom prst="rect">
            <a:avLst/>
          </a:prstGeom>
        </p:spPr>
      </p:pic>
      <p:pic>
        <p:nvPicPr>
          <p:cNvPr id="11" name="Picture 10" descr="A picture containing text, child, person, indoor&#10;&#10;Description automatically generated">
            <a:extLst>
              <a:ext uri="{FF2B5EF4-FFF2-40B4-BE49-F238E27FC236}">
                <a16:creationId xmlns:a16="http://schemas.microsoft.com/office/drawing/2014/main" id="{4CA551BB-4D9E-093E-E45F-3F743CA773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3645" y="2147021"/>
            <a:ext cx="2642088" cy="3522784"/>
          </a:xfrm>
          <a:prstGeom prst="rect">
            <a:avLst/>
          </a:prstGeom>
        </p:spPr>
      </p:pic>
      <p:pic>
        <p:nvPicPr>
          <p:cNvPr id="15" name="Picture 14" descr="A group of people sitting at desks in a room&#10;&#10;Description automatically generated with medium confidence">
            <a:extLst>
              <a:ext uri="{FF2B5EF4-FFF2-40B4-BE49-F238E27FC236}">
                <a16:creationId xmlns:a16="http://schemas.microsoft.com/office/drawing/2014/main" id="{7506E8BA-2351-6AF8-A36F-5097E4C090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99853" y="4060447"/>
            <a:ext cx="2005123" cy="2673497"/>
          </a:xfrm>
          <a:prstGeom prst="rect">
            <a:avLst/>
          </a:prstGeom>
        </p:spPr>
      </p:pic>
      <p:pic>
        <p:nvPicPr>
          <p:cNvPr id="17" name="Picture 16" descr="A picture containing tree, grass, outdoor, plant&#10;&#10;Description automatically generated">
            <a:extLst>
              <a:ext uri="{FF2B5EF4-FFF2-40B4-BE49-F238E27FC236}">
                <a16:creationId xmlns:a16="http://schemas.microsoft.com/office/drawing/2014/main" id="{71F7EBD6-1B7E-EC29-1C82-73B226333A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63261" y="2000092"/>
            <a:ext cx="2862482" cy="3816643"/>
          </a:xfrm>
          <a:prstGeom prst="rect">
            <a:avLst/>
          </a:prstGeom>
        </p:spPr>
      </p:pic>
    </p:spTree>
    <p:extLst>
      <p:ext uri="{BB962C8B-B14F-4D97-AF65-F5344CB8AC3E}">
        <p14:creationId xmlns:p14="http://schemas.microsoft.com/office/powerpoint/2010/main" val="27059654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998B89E-79C3-29DA-2CEC-C711883A81E4}"/>
              </a:ext>
            </a:extLst>
          </p:cNvPr>
          <p:cNvGrpSpPr/>
          <p:nvPr/>
        </p:nvGrpSpPr>
        <p:grpSpPr>
          <a:xfrm>
            <a:off x="0" y="130629"/>
            <a:ext cx="12192000" cy="939888"/>
            <a:chOff x="0" y="130629"/>
            <a:chExt cx="12192000" cy="939888"/>
          </a:xfrm>
        </p:grpSpPr>
        <p:sp>
          <p:nvSpPr>
            <p:cNvPr id="3" name="Flowchart: Process 2">
              <a:extLst>
                <a:ext uri="{FF2B5EF4-FFF2-40B4-BE49-F238E27FC236}">
                  <a16:creationId xmlns:a16="http://schemas.microsoft.com/office/drawing/2014/main" id="{252AEABA-59F5-C415-D0A9-C1C72B502597}"/>
                </a:ext>
              </a:extLst>
            </p:cNvPr>
            <p:cNvSpPr/>
            <p:nvPr/>
          </p:nvSpPr>
          <p:spPr>
            <a:xfrm>
              <a:off x="0" y="130629"/>
              <a:ext cx="12192000" cy="939888"/>
            </a:xfrm>
            <a:prstGeom prst="flowChart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ACABFB6E-A5BF-76BC-A341-C64B6795A9D3}"/>
                </a:ext>
              </a:extLst>
            </p:cNvPr>
            <p:cNvSpPr/>
            <p:nvPr/>
          </p:nvSpPr>
          <p:spPr>
            <a:xfrm>
              <a:off x="680224" y="200722"/>
              <a:ext cx="836342" cy="79173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6" name="Google Shape;122;p13">
            <a:extLst>
              <a:ext uri="{FF2B5EF4-FFF2-40B4-BE49-F238E27FC236}">
                <a16:creationId xmlns:a16="http://schemas.microsoft.com/office/drawing/2014/main" id="{2E9C40D9-434D-593E-A739-651618960A6B}"/>
              </a:ext>
            </a:extLst>
          </p:cNvPr>
          <p:cNvSpPr txBox="1">
            <a:spLocks/>
          </p:cNvSpPr>
          <p:nvPr/>
        </p:nvSpPr>
        <p:spPr>
          <a:xfrm>
            <a:off x="4383048" y="357071"/>
            <a:ext cx="3279600" cy="7335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ctr" rtl="0">
              <a:lnSpc>
                <a:spcPct val="10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81000" algn="ctr" rtl="0">
              <a:lnSpc>
                <a:spcPct val="10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355600" algn="ctr" rtl="0">
              <a:lnSpc>
                <a:spcPct val="10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3pPr>
            <a:lvl4pPr marL="1828800" marR="0" lvl="3" indent="-342900" algn="ctr" rtl="0">
              <a:lnSpc>
                <a:spcPct val="10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4pPr>
            <a:lvl5pPr marL="2286000" marR="0" lvl="4" indent="-342900" algn="ctr" rtl="0">
              <a:lnSpc>
                <a:spcPct val="10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5pPr>
            <a:lvl6pPr marL="2743200" marR="0" lvl="5" indent="-342900" algn="ctr" rtl="0">
              <a:lnSpc>
                <a:spcPct val="10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6pPr>
            <a:lvl7pPr marL="3200400" marR="0" lvl="6" indent="-342900" algn="ctr" rtl="0">
              <a:lnSpc>
                <a:spcPct val="10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7pPr>
            <a:lvl8pPr marL="3657600" marR="0" lvl="7" indent="-342900" algn="ctr" rtl="0">
              <a:lnSpc>
                <a:spcPct val="10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8pPr>
            <a:lvl9pPr marL="4114800" marR="0" lvl="8" indent="-342900" algn="ctr" rtl="0">
              <a:lnSpc>
                <a:spcPct val="10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1000"/>
              </a:spcBef>
              <a:spcAft>
                <a:spcPts val="0"/>
              </a:spcAft>
              <a:buClr>
                <a:srgbClr val="000000"/>
              </a:buClr>
              <a:buSzPts val="2800"/>
              <a:buFont typeface="Arial"/>
              <a:buNone/>
              <a:tabLst/>
              <a:defRPr/>
            </a:pPr>
            <a:r>
              <a:rPr kumimoji="0" lang="en-US" sz="3300" b="1" i="0" u="none" strike="noStrike" kern="0" cap="none" spc="0" normalizeH="0" baseline="0" noProof="0">
                <a:ln>
                  <a:noFill/>
                </a:ln>
                <a:solidFill>
                  <a:srgbClr val="FFFFFF"/>
                </a:solidFill>
                <a:effectLst/>
                <a:uLnTx/>
                <a:uFillTx/>
                <a:latin typeface="Calibri"/>
                <a:ea typeface="Calibri"/>
                <a:cs typeface="Calibri"/>
                <a:sym typeface="Calibri"/>
              </a:rPr>
              <a:t>Types of Service</a:t>
            </a:r>
            <a:endParaRPr kumimoji="0" lang="en-US" sz="3300" b="1"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7" name="Google Shape;123;p13">
            <a:extLst>
              <a:ext uri="{FF2B5EF4-FFF2-40B4-BE49-F238E27FC236}">
                <a16:creationId xmlns:a16="http://schemas.microsoft.com/office/drawing/2014/main" id="{9BD902DC-BFBD-9556-5EFC-C35C83DF06F9}"/>
              </a:ext>
            </a:extLst>
          </p:cNvPr>
          <p:cNvSpPr txBox="1"/>
          <p:nvPr/>
        </p:nvSpPr>
        <p:spPr>
          <a:xfrm>
            <a:off x="1822248" y="3257159"/>
            <a:ext cx="8401200" cy="2555100"/>
          </a:xfrm>
          <a:prstGeom prst="rect">
            <a:avLst/>
          </a:prstGeom>
          <a:noFill/>
          <a:ln>
            <a:noFill/>
          </a:ln>
        </p:spPr>
        <p:txBody>
          <a:bodyPr spcFirstLastPara="1" wrap="square" lIns="91425" tIns="91425" rIns="91425" bIns="91425" anchor="t" anchorCtr="0">
            <a:spAutoFit/>
          </a:bodyPr>
          <a:lstStyle/>
          <a:p>
            <a:pPr marL="457200" indent="-342900">
              <a:lnSpc>
                <a:spcPct val="115000"/>
              </a:lnSpc>
              <a:buClr>
                <a:srgbClr val="000000"/>
              </a:buClr>
              <a:buSzPts val="1800"/>
              <a:buFont typeface="Roboto Slab"/>
              <a:buChar char="●"/>
            </a:pPr>
            <a:r>
              <a:rPr lang="en" b="1" kern="0" dirty="0">
                <a:solidFill>
                  <a:srgbClr val="000000"/>
                </a:solidFill>
                <a:latin typeface="Arial"/>
                <a:cs typeface="Arial"/>
                <a:sym typeface="Arial"/>
              </a:rPr>
              <a:t>Direct Service</a:t>
            </a:r>
            <a:r>
              <a:rPr lang="en" sz="1600" kern="0" dirty="0">
                <a:solidFill>
                  <a:srgbClr val="000000"/>
                </a:solidFill>
                <a:latin typeface="Arial"/>
                <a:cs typeface="Arial"/>
                <a:sym typeface="Arial"/>
              </a:rPr>
              <a:t> is service that directly affects the people, animals or parks we want to impact. This may include volunteering or cleaning up a park.</a:t>
            </a:r>
            <a:endParaRPr sz="1600" kern="0" dirty="0">
              <a:solidFill>
                <a:srgbClr val="000000"/>
              </a:solidFill>
              <a:latin typeface="Arial"/>
              <a:cs typeface="Arial"/>
              <a:sym typeface="Arial"/>
            </a:endParaRPr>
          </a:p>
          <a:p>
            <a:pPr marL="457200" indent="-342900">
              <a:lnSpc>
                <a:spcPct val="115000"/>
              </a:lnSpc>
              <a:buClr>
                <a:srgbClr val="000000"/>
              </a:buClr>
              <a:buSzPts val="1800"/>
              <a:buFont typeface="Roboto Slab"/>
              <a:buChar char="●"/>
            </a:pPr>
            <a:r>
              <a:rPr lang="en" b="1" kern="0" dirty="0">
                <a:solidFill>
                  <a:srgbClr val="000000"/>
                </a:solidFill>
                <a:latin typeface="Arial"/>
                <a:cs typeface="Arial"/>
                <a:sym typeface="Arial"/>
              </a:rPr>
              <a:t>Indirect Service</a:t>
            </a:r>
            <a:r>
              <a:rPr lang="en" sz="1600" kern="0" dirty="0">
                <a:solidFill>
                  <a:srgbClr val="000000"/>
                </a:solidFill>
                <a:latin typeface="Arial"/>
                <a:cs typeface="Arial"/>
                <a:sym typeface="Arial"/>
              </a:rPr>
              <a:t> might take the form of fundraising or collections. It is the type of service in which you are not in the presence of the person or thing you are impacting.</a:t>
            </a:r>
            <a:endParaRPr sz="1600" kern="0" dirty="0">
              <a:solidFill>
                <a:srgbClr val="000000"/>
              </a:solidFill>
              <a:latin typeface="Arial"/>
              <a:cs typeface="Arial"/>
              <a:sym typeface="Arial"/>
            </a:endParaRPr>
          </a:p>
          <a:p>
            <a:pPr marL="457200" indent="-342900">
              <a:lnSpc>
                <a:spcPct val="115000"/>
              </a:lnSpc>
              <a:buClr>
                <a:srgbClr val="000000"/>
              </a:buClr>
              <a:buSzPts val="1800"/>
              <a:buFont typeface="Roboto Slab"/>
              <a:buChar char="●"/>
            </a:pPr>
            <a:r>
              <a:rPr lang="en" b="1" kern="0" dirty="0">
                <a:solidFill>
                  <a:srgbClr val="000000"/>
                </a:solidFill>
                <a:latin typeface="Arial"/>
                <a:cs typeface="Arial"/>
                <a:sym typeface="Arial"/>
              </a:rPr>
              <a:t>Advocacy</a:t>
            </a:r>
            <a:r>
              <a:rPr lang="en" kern="0" dirty="0">
                <a:solidFill>
                  <a:srgbClr val="000000"/>
                </a:solidFill>
                <a:latin typeface="Arial"/>
                <a:cs typeface="Arial"/>
                <a:sym typeface="Arial"/>
              </a:rPr>
              <a:t> </a:t>
            </a:r>
            <a:r>
              <a:rPr lang="en" sz="1600" kern="0" dirty="0">
                <a:solidFill>
                  <a:srgbClr val="000000"/>
                </a:solidFill>
                <a:latin typeface="Arial"/>
                <a:cs typeface="Arial"/>
                <a:sym typeface="Arial"/>
              </a:rPr>
              <a:t>is speaking up for or against an issue or solution. When we use our voices, we are being advocates. </a:t>
            </a:r>
            <a:endParaRPr sz="1600" kern="0" dirty="0">
              <a:solidFill>
                <a:srgbClr val="000000"/>
              </a:solidFill>
              <a:latin typeface="Arial"/>
              <a:cs typeface="Arial"/>
              <a:sym typeface="Arial"/>
            </a:endParaRPr>
          </a:p>
          <a:p>
            <a:pPr marL="457200" indent="-342900">
              <a:lnSpc>
                <a:spcPct val="115000"/>
              </a:lnSpc>
              <a:buClr>
                <a:srgbClr val="000000"/>
              </a:buClr>
              <a:buSzPts val="1800"/>
              <a:buFont typeface="Roboto Slab"/>
              <a:buChar char="●"/>
            </a:pPr>
            <a:r>
              <a:rPr lang="en" b="1" kern="0" dirty="0">
                <a:solidFill>
                  <a:srgbClr val="000000"/>
                </a:solidFill>
                <a:latin typeface="Arial"/>
                <a:cs typeface="Arial"/>
                <a:sym typeface="Arial"/>
              </a:rPr>
              <a:t>Research</a:t>
            </a:r>
            <a:r>
              <a:rPr lang="en" kern="0" dirty="0">
                <a:solidFill>
                  <a:srgbClr val="000000"/>
                </a:solidFill>
                <a:latin typeface="Arial"/>
                <a:cs typeface="Arial"/>
                <a:sym typeface="Arial"/>
              </a:rPr>
              <a:t> </a:t>
            </a:r>
            <a:r>
              <a:rPr lang="en" sz="1600" kern="0" dirty="0">
                <a:solidFill>
                  <a:srgbClr val="000000"/>
                </a:solidFill>
                <a:latin typeface="Arial"/>
                <a:cs typeface="Arial"/>
                <a:sym typeface="Arial"/>
              </a:rPr>
              <a:t>involves finding out new information that informs or demands action. For example, collecting scientific data or surveying a group.</a:t>
            </a:r>
            <a:endParaRPr sz="1816" kern="0" dirty="0">
              <a:solidFill>
                <a:srgbClr val="000000"/>
              </a:solidFill>
              <a:latin typeface="Arial"/>
              <a:cs typeface="Arial"/>
              <a:sym typeface="Arial"/>
            </a:endParaRPr>
          </a:p>
        </p:txBody>
      </p:sp>
      <p:sp>
        <p:nvSpPr>
          <p:cNvPr id="8" name="Google Shape;124;p13">
            <a:extLst>
              <a:ext uri="{FF2B5EF4-FFF2-40B4-BE49-F238E27FC236}">
                <a16:creationId xmlns:a16="http://schemas.microsoft.com/office/drawing/2014/main" id="{5E330E3F-75FB-269A-BA90-EFEC4F0695E6}"/>
              </a:ext>
            </a:extLst>
          </p:cNvPr>
          <p:cNvSpPr/>
          <p:nvPr/>
        </p:nvSpPr>
        <p:spPr>
          <a:xfrm>
            <a:off x="4496861" y="1769665"/>
            <a:ext cx="1212300" cy="1143000"/>
          </a:xfrm>
          <a:prstGeom prst="ellipse">
            <a:avLst/>
          </a:prstGeom>
          <a:solidFill>
            <a:srgbClr val="FF00FF"/>
          </a:solidFill>
          <a:ln w="9525" cap="flat" cmpd="sng">
            <a:solidFill>
              <a:srgbClr val="004065"/>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r>
              <a:rPr lang="en" sz="1400" b="1" kern="0">
                <a:solidFill>
                  <a:srgbClr val="000000"/>
                </a:solidFill>
                <a:latin typeface="Roboto"/>
                <a:ea typeface="Roboto"/>
                <a:cs typeface="Roboto"/>
                <a:sym typeface="Roboto"/>
              </a:rPr>
              <a:t>Indirect Service</a:t>
            </a:r>
            <a:endParaRPr sz="1400" b="1" kern="0">
              <a:solidFill>
                <a:srgbClr val="000000"/>
              </a:solidFill>
              <a:latin typeface="Roboto"/>
              <a:ea typeface="Roboto"/>
              <a:cs typeface="Roboto"/>
              <a:sym typeface="Roboto"/>
            </a:endParaRPr>
          </a:p>
        </p:txBody>
      </p:sp>
      <p:sp>
        <p:nvSpPr>
          <p:cNvPr id="9" name="Google Shape;125;p13">
            <a:extLst>
              <a:ext uri="{FF2B5EF4-FFF2-40B4-BE49-F238E27FC236}">
                <a16:creationId xmlns:a16="http://schemas.microsoft.com/office/drawing/2014/main" id="{D180AD58-C3D9-ECF6-DC43-2783434F0CE2}"/>
              </a:ext>
            </a:extLst>
          </p:cNvPr>
          <p:cNvSpPr/>
          <p:nvPr/>
        </p:nvSpPr>
        <p:spPr>
          <a:xfrm>
            <a:off x="2654836" y="1769665"/>
            <a:ext cx="1212300" cy="1143000"/>
          </a:xfrm>
          <a:prstGeom prst="ellipse">
            <a:avLst/>
          </a:prstGeom>
          <a:solidFill>
            <a:srgbClr val="00FF00"/>
          </a:solidFill>
          <a:ln w="9525" cap="flat" cmpd="sng">
            <a:solidFill>
              <a:srgbClr val="004065"/>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r>
              <a:rPr lang="en" sz="1400" b="1" kern="0" dirty="0">
                <a:solidFill>
                  <a:srgbClr val="000000"/>
                </a:solidFill>
                <a:latin typeface="Roboto"/>
                <a:ea typeface="Roboto"/>
                <a:cs typeface="Roboto"/>
                <a:sym typeface="Roboto"/>
              </a:rPr>
              <a:t>Direct Service</a:t>
            </a:r>
            <a:endParaRPr sz="1400" b="1" kern="0" dirty="0">
              <a:solidFill>
                <a:srgbClr val="000000"/>
              </a:solidFill>
              <a:latin typeface="Roboto"/>
              <a:ea typeface="Roboto"/>
              <a:cs typeface="Roboto"/>
              <a:sym typeface="Roboto"/>
            </a:endParaRPr>
          </a:p>
        </p:txBody>
      </p:sp>
      <p:sp>
        <p:nvSpPr>
          <p:cNvPr id="10" name="Google Shape;126;p13">
            <a:extLst>
              <a:ext uri="{FF2B5EF4-FFF2-40B4-BE49-F238E27FC236}">
                <a16:creationId xmlns:a16="http://schemas.microsoft.com/office/drawing/2014/main" id="{B125BE82-632C-0E3B-D6B4-513D08A5E35F}"/>
              </a:ext>
            </a:extLst>
          </p:cNvPr>
          <p:cNvSpPr/>
          <p:nvPr/>
        </p:nvSpPr>
        <p:spPr>
          <a:xfrm>
            <a:off x="6399536" y="1769665"/>
            <a:ext cx="1212300" cy="1143000"/>
          </a:xfrm>
          <a:prstGeom prst="ellipse">
            <a:avLst/>
          </a:prstGeom>
          <a:solidFill>
            <a:srgbClr val="FFFF00"/>
          </a:solidFill>
          <a:ln w="9525" cap="flat" cmpd="sng">
            <a:solidFill>
              <a:srgbClr val="00406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300" b="1" kern="0">
              <a:solidFill>
                <a:srgbClr val="000000"/>
              </a:solidFill>
              <a:latin typeface="Arial"/>
              <a:cs typeface="Arial"/>
              <a:sym typeface="Arial"/>
            </a:endParaRPr>
          </a:p>
        </p:txBody>
      </p:sp>
      <p:sp>
        <p:nvSpPr>
          <p:cNvPr id="11" name="Google Shape;127;p13">
            <a:extLst>
              <a:ext uri="{FF2B5EF4-FFF2-40B4-BE49-F238E27FC236}">
                <a16:creationId xmlns:a16="http://schemas.microsoft.com/office/drawing/2014/main" id="{B1A4AE31-AD0E-AA10-A6FE-3AFDA1C47F14}"/>
              </a:ext>
            </a:extLst>
          </p:cNvPr>
          <p:cNvSpPr/>
          <p:nvPr/>
        </p:nvSpPr>
        <p:spPr>
          <a:xfrm>
            <a:off x="8254761" y="1769665"/>
            <a:ext cx="1212300" cy="1143000"/>
          </a:xfrm>
          <a:prstGeom prst="ellipse">
            <a:avLst/>
          </a:prstGeom>
          <a:solidFill>
            <a:srgbClr val="00FFFF"/>
          </a:solidFill>
          <a:ln w="9525" cap="flat" cmpd="sng">
            <a:solidFill>
              <a:srgbClr val="00406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300" b="1" kern="0">
              <a:solidFill>
                <a:srgbClr val="000000"/>
              </a:solidFill>
              <a:latin typeface="Arial"/>
              <a:cs typeface="Arial"/>
              <a:sym typeface="Arial"/>
            </a:endParaRPr>
          </a:p>
        </p:txBody>
      </p:sp>
      <p:sp>
        <p:nvSpPr>
          <p:cNvPr id="12" name="Google Shape;128;p13">
            <a:extLst>
              <a:ext uri="{FF2B5EF4-FFF2-40B4-BE49-F238E27FC236}">
                <a16:creationId xmlns:a16="http://schemas.microsoft.com/office/drawing/2014/main" id="{4D4597CD-36EF-D099-48DA-3EC1E1556594}"/>
              </a:ext>
            </a:extLst>
          </p:cNvPr>
          <p:cNvSpPr txBox="1"/>
          <p:nvPr/>
        </p:nvSpPr>
        <p:spPr>
          <a:xfrm>
            <a:off x="6535736" y="2141065"/>
            <a:ext cx="1076100" cy="400200"/>
          </a:xfrm>
          <a:prstGeom prst="rect">
            <a:avLst/>
          </a:prstGeom>
          <a:noFill/>
          <a:ln>
            <a:noFill/>
          </a:ln>
        </p:spPr>
        <p:txBody>
          <a:bodyPr spcFirstLastPara="1" wrap="square" lIns="91425" tIns="91425" rIns="91425" bIns="91425" anchor="t" anchorCtr="0">
            <a:spAutoFit/>
          </a:bodyPr>
          <a:lstStyle/>
          <a:p>
            <a:pPr>
              <a:buClr>
                <a:srgbClr val="000000"/>
              </a:buClr>
              <a:buFont typeface="Arial"/>
              <a:buNone/>
            </a:pPr>
            <a:r>
              <a:rPr lang="en" sz="1400" b="1" kern="0" dirty="0">
                <a:solidFill>
                  <a:srgbClr val="000000"/>
                </a:solidFill>
                <a:latin typeface="Roboto"/>
                <a:ea typeface="Roboto"/>
                <a:cs typeface="Roboto"/>
                <a:sym typeface="Roboto"/>
              </a:rPr>
              <a:t>Advocacy</a:t>
            </a:r>
            <a:endParaRPr sz="1400" b="1" kern="0" dirty="0">
              <a:solidFill>
                <a:srgbClr val="000000"/>
              </a:solidFill>
              <a:latin typeface="Roboto"/>
              <a:ea typeface="Roboto"/>
              <a:cs typeface="Roboto"/>
              <a:sym typeface="Roboto"/>
            </a:endParaRPr>
          </a:p>
        </p:txBody>
      </p:sp>
      <p:sp>
        <p:nvSpPr>
          <p:cNvPr id="13" name="Google Shape;129;p13">
            <a:extLst>
              <a:ext uri="{FF2B5EF4-FFF2-40B4-BE49-F238E27FC236}">
                <a16:creationId xmlns:a16="http://schemas.microsoft.com/office/drawing/2014/main" id="{FFEA8613-0106-2A87-1C18-30174521D5E1}"/>
              </a:ext>
            </a:extLst>
          </p:cNvPr>
          <p:cNvSpPr txBox="1"/>
          <p:nvPr/>
        </p:nvSpPr>
        <p:spPr>
          <a:xfrm>
            <a:off x="8379961" y="2168940"/>
            <a:ext cx="1019100" cy="400200"/>
          </a:xfrm>
          <a:prstGeom prst="rect">
            <a:avLst/>
          </a:prstGeom>
          <a:noFill/>
          <a:ln>
            <a:noFill/>
          </a:ln>
        </p:spPr>
        <p:txBody>
          <a:bodyPr spcFirstLastPara="1" wrap="square" lIns="91425" tIns="91425" rIns="91425" bIns="91425" anchor="t" anchorCtr="0">
            <a:spAutoFit/>
          </a:bodyPr>
          <a:lstStyle/>
          <a:p>
            <a:pPr>
              <a:buClr>
                <a:srgbClr val="000000"/>
              </a:buClr>
              <a:buFont typeface="Arial"/>
              <a:buNone/>
            </a:pPr>
            <a:r>
              <a:rPr lang="en" sz="1400" b="1" kern="0" dirty="0">
                <a:solidFill>
                  <a:srgbClr val="000000"/>
                </a:solidFill>
                <a:latin typeface="Roboto"/>
                <a:ea typeface="Roboto"/>
                <a:cs typeface="Roboto"/>
                <a:sym typeface="Roboto"/>
              </a:rPr>
              <a:t>Research</a:t>
            </a:r>
            <a:endParaRPr sz="1400" b="1" kern="0" dirty="0">
              <a:solidFill>
                <a:srgbClr val="000000"/>
              </a:solidFill>
              <a:latin typeface="Roboto"/>
              <a:ea typeface="Roboto"/>
              <a:cs typeface="Roboto"/>
              <a:sym typeface="Roboto"/>
            </a:endParaRPr>
          </a:p>
        </p:txBody>
      </p:sp>
    </p:spTree>
    <p:extLst>
      <p:ext uri="{BB962C8B-B14F-4D97-AF65-F5344CB8AC3E}">
        <p14:creationId xmlns:p14="http://schemas.microsoft.com/office/powerpoint/2010/main" val="3938353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E97DD60-91B6-9A70-51B1-BBF2D7BE987E}"/>
              </a:ext>
            </a:extLst>
          </p:cNvPr>
          <p:cNvGrpSpPr/>
          <p:nvPr/>
        </p:nvGrpSpPr>
        <p:grpSpPr>
          <a:xfrm>
            <a:off x="0" y="130629"/>
            <a:ext cx="12192000" cy="939888"/>
            <a:chOff x="0" y="130629"/>
            <a:chExt cx="12192000" cy="939888"/>
          </a:xfrm>
        </p:grpSpPr>
        <p:sp>
          <p:nvSpPr>
            <p:cNvPr id="3" name="Flowchart: Process 2">
              <a:extLst>
                <a:ext uri="{FF2B5EF4-FFF2-40B4-BE49-F238E27FC236}">
                  <a16:creationId xmlns:a16="http://schemas.microsoft.com/office/drawing/2014/main" id="{6EB1B7F3-878E-1261-4570-2BB29D347BF5}"/>
                </a:ext>
              </a:extLst>
            </p:cNvPr>
            <p:cNvSpPr/>
            <p:nvPr/>
          </p:nvSpPr>
          <p:spPr>
            <a:xfrm>
              <a:off x="0" y="130629"/>
              <a:ext cx="12192000" cy="939888"/>
            </a:xfrm>
            <a:prstGeom prst="flowChart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DDC9558D-9734-B0D4-5205-6BF817B30A79}"/>
                </a:ext>
              </a:extLst>
            </p:cNvPr>
            <p:cNvSpPr/>
            <p:nvPr/>
          </p:nvSpPr>
          <p:spPr>
            <a:xfrm>
              <a:off x="680224" y="200722"/>
              <a:ext cx="836342" cy="79173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5" name="Google Shape;134;p14">
            <a:extLst>
              <a:ext uri="{FF2B5EF4-FFF2-40B4-BE49-F238E27FC236}">
                <a16:creationId xmlns:a16="http://schemas.microsoft.com/office/drawing/2014/main" id="{362EAE75-F190-B266-62A9-95146DFFF438}"/>
              </a:ext>
            </a:extLst>
          </p:cNvPr>
          <p:cNvPicPr preferRelativeResize="0"/>
          <p:nvPr/>
        </p:nvPicPr>
        <p:blipFill>
          <a:blip r:embed="rId3">
            <a:alphaModFix/>
          </a:blip>
          <a:stretch>
            <a:fillRect/>
          </a:stretch>
        </p:blipFill>
        <p:spPr>
          <a:xfrm>
            <a:off x="1908048" y="1730512"/>
            <a:ext cx="3213475" cy="4004300"/>
          </a:xfrm>
          <a:prstGeom prst="rect">
            <a:avLst/>
          </a:prstGeom>
          <a:noFill/>
          <a:ln>
            <a:noFill/>
          </a:ln>
        </p:spPr>
      </p:pic>
      <p:sp>
        <p:nvSpPr>
          <p:cNvPr id="6" name="Google Shape;135;p14">
            <a:extLst>
              <a:ext uri="{FF2B5EF4-FFF2-40B4-BE49-F238E27FC236}">
                <a16:creationId xmlns:a16="http://schemas.microsoft.com/office/drawing/2014/main" id="{0B6A26E2-4FD6-1024-90CF-7BCF7064179A}"/>
              </a:ext>
            </a:extLst>
          </p:cNvPr>
          <p:cNvSpPr txBox="1"/>
          <p:nvPr/>
        </p:nvSpPr>
        <p:spPr>
          <a:xfrm>
            <a:off x="5350098" y="1730512"/>
            <a:ext cx="5255700" cy="1785600"/>
          </a:xfrm>
          <a:prstGeom prst="rect">
            <a:avLst/>
          </a:prstGeom>
          <a:solidFill>
            <a:srgbClr val="FEB80A"/>
          </a:solidFill>
          <a:ln>
            <a:noFill/>
          </a:ln>
        </p:spPr>
        <p:txBody>
          <a:bodyPr spcFirstLastPara="1" wrap="square" lIns="91425" tIns="91425" rIns="91425" bIns="91425" anchor="t" anchorCtr="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 sz="2600" b="0" i="0" u="none" strike="noStrike" kern="0" cap="none" spc="0" normalizeH="0" baseline="0" noProof="0">
                <a:ln>
                  <a:noFill/>
                </a:ln>
                <a:solidFill>
                  <a:srgbClr val="000000"/>
                </a:solidFill>
                <a:effectLst/>
                <a:uLnTx/>
                <a:uFillTx/>
                <a:ea typeface="Calibri"/>
                <a:cs typeface="Calibri"/>
                <a:sym typeface="Calibri"/>
              </a:rPr>
              <a:t>South Doyle SHADES students learned about Cyber Security information provided by Learning Blade.</a:t>
            </a:r>
            <a:endParaRPr kumimoji="0" sz="2600" b="0" i="0" u="none" strike="noStrike" kern="0" cap="none" spc="0" normalizeH="0" baseline="0" noProof="0">
              <a:ln>
                <a:noFill/>
              </a:ln>
              <a:solidFill>
                <a:srgbClr val="000000"/>
              </a:solidFill>
              <a:effectLst/>
              <a:uLnTx/>
              <a:uFillTx/>
              <a:ea typeface="Calibri"/>
              <a:cs typeface="Calibri"/>
              <a:sym typeface="Calibri"/>
            </a:endParaRPr>
          </a:p>
        </p:txBody>
      </p:sp>
      <p:pic>
        <p:nvPicPr>
          <p:cNvPr id="7" name="Google Shape;136;p14">
            <a:extLst>
              <a:ext uri="{FF2B5EF4-FFF2-40B4-BE49-F238E27FC236}">
                <a16:creationId xmlns:a16="http://schemas.microsoft.com/office/drawing/2014/main" id="{513C16DD-EFB2-A33B-A0BC-610F6D47A3D1}"/>
              </a:ext>
            </a:extLst>
          </p:cNvPr>
          <p:cNvPicPr preferRelativeResize="0"/>
          <p:nvPr/>
        </p:nvPicPr>
        <p:blipFill>
          <a:blip r:embed="rId4">
            <a:alphaModFix/>
          </a:blip>
          <a:stretch>
            <a:fillRect/>
          </a:stretch>
        </p:blipFill>
        <p:spPr>
          <a:xfrm>
            <a:off x="7277186" y="3713812"/>
            <a:ext cx="1456076" cy="1942375"/>
          </a:xfrm>
          <a:prstGeom prst="rect">
            <a:avLst/>
          </a:prstGeom>
          <a:noFill/>
          <a:ln w="9525" cap="flat" cmpd="sng">
            <a:solidFill>
              <a:srgbClr val="FFD966"/>
            </a:solidFill>
            <a:prstDash val="solid"/>
            <a:round/>
            <a:headEnd type="none" w="sm" len="sm"/>
            <a:tailEnd type="none" w="sm" len="sm"/>
          </a:ln>
        </p:spPr>
      </p:pic>
      <p:pic>
        <p:nvPicPr>
          <p:cNvPr id="8" name="Google Shape;137;p14">
            <a:extLst>
              <a:ext uri="{FF2B5EF4-FFF2-40B4-BE49-F238E27FC236}">
                <a16:creationId xmlns:a16="http://schemas.microsoft.com/office/drawing/2014/main" id="{09D52C27-39EC-8FE9-9D23-A9BE935E931C}"/>
              </a:ext>
            </a:extLst>
          </p:cNvPr>
          <p:cNvPicPr preferRelativeResize="0"/>
          <p:nvPr/>
        </p:nvPicPr>
        <p:blipFill>
          <a:blip r:embed="rId5">
            <a:alphaModFix/>
          </a:blip>
          <a:stretch>
            <a:fillRect/>
          </a:stretch>
        </p:blipFill>
        <p:spPr>
          <a:xfrm>
            <a:off x="5460988" y="3713810"/>
            <a:ext cx="1456076" cy="1942377"/>
          </a:xfrm>
          <a:prstGeom prst="rect">
            <a:avLst/>
          </a:prstGeom>
          <a:noFill/>
          <a:ln w="9525" cap="flat" cmpd="sng">
            <a:solidFill>
              <a:srgbClr val="FFD966"/>
            </a:solidFill>
            <a:prstDash val="solid"/>
            <a:round/>
            <a:headEnd type="none" w="sm" len="sm"/>
            <a:tailEnd type="none" w="sm" len="sm"/>
          </a:ln>
        </p:spPr>
      </p:pic>
      <p:pic>
        <p:nvPicPr>
          <p:cNvPr id="9" name="Google Shape;138;p14">
            <a:extLst>
              <a:ext uri="{FF2B5EF4-FFF2-40B4-BE49-F238E27FC236}">
                <a16:creationId xmlns:a16="http://schemas.microsoft.com/office/drawing/2014/main" id="{4FA70449-4E61-EF09-DCDD-90225A086B1D}"/>
              </a:ext>
            </a:extLst>
          </p:cNvPr>
          <p:cNvPicPr preferRelativeResize="0"/>
          <p:nvPr/>
        </p:nvPicPr>
        <p:blipFill>
          <a:blip r:embed="rId6">
            <a:alphaModFix/>
          </a:blip>
          <a:stretch>
            <a:fillRect/>
          </a:stretch>
        </p:blipFill>
        <p:spPr>
          <a:xfrm>
            <a:off x="9093375" y="3713810"/>
            <a:ext cx="1456076" cy="1942377"/>
          </a:xfrm>
          <a:prstGeom prst="rect">
            <a:avLst/>
          </a:prstGeom>
          <a:noFill/>
          <a:ln w="9525" cap="flat" cmpd="sng">
            <a:solidFill>
              <a:srgbClr val="F1C232"/>
            </a:solidFill>
            <a:prstDash val="solid"/>
            <a:round/>
            <a:headEnd type="none" w="sm" len="sm"/>
            <a:tailEnd type="none" w="sm" len="sm"/>
          </a:ln>
        </p:spPr>
      </p:pic>
      <p:sp>
        <p:nvSpPr>
          <p:cNvPr id="10" name="Google Shape;139;p14">
            <a:extLst>
              <a:ext uri="{FF2B5EF4-FFF2-40B4-BE49-F238E27FC236}">
                <a16:creationId xmlns:a16="http://schemas.microsoft.com/office/drawing/2014/main" id="{976C49F7-8FDC-A275-472D-92A4FD573067}"/>
              </a:ext>
            </a:extLst>
          </p:cNvPr>
          <p:cNvSpPr txBox="1"/>
          <p:nvPr/>
        </p:nvSpPr>
        <p:spPr>
          <a:xfrm>
            <a:off x="2919998" y="445666"/>
            <a:ext cx="7458000" cy="661800"/>
          </a:xfrm>
          <a:prstGeom prst="rect">
            <a:avLst/>
          </a:prstGeom>
          <a:noFill/>
          <a:ln>
            <a:noFill/>
          </a:ln>
        </p:spPr>
        <p:txBody>
          <a:bodyPr spcFirstLastPara="1" wrap="square" lIns="91425" tIns="91425" rIns="91425" bIns="91425" anchor="t" anchorCtr="0">
            <a:spAutoFit/>
          </a:bodyPr>
          <a:lstStyle/>
          <a:p>
            <a:pPr algn="ctr">
              <a:buClr>
                <a:srgbClr val="000000"/>
              </a:buClr>
              <a:buFont typeface="Arial"/>
              <a:buNone/>
            </a:pPr>
            <a:r>
              <a:rPr lang="en" sz="3100" b="1" kern="0">
                <a:solidFill>
                  <a:srgbClr val="FFFFFF"/>
                </a:solidFill>
                <a:ea typeface="Calibri"/>
                <a:cs typeface="Calibri"/>
                <a:sym typeface="Calibri"/>
              </a:rPr>
              <a:t>Learning Blade Service Learning Project</a:t>
            </a:r>
            <a:endParaRPr sz="3100" b="1" kern="0">
              <a:solidFill>
                <a:srgbClr val="FFFFFF"/>
              </a:solidFill>
              <a:ea typeface="Calibri"/>
              <a:cs typeface="Calibri"/>
              <a:sym typeface="Calibri"/>
            </a:endParaRPr>
          </a:p>
        </p:txBody>
      </p:sp>
    </p:spTree>
    <p:extLst>
      <p:ext uri="{BB962C8B-B14F-4D97-AF65-F5344CB8AC3E}">
        <p14:creationId xmlns:p14="http://schemas.microsoft.com/office/powerpoint/2010/main" val="7930664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FB35ADC-2724-7620-D8C0-9D3A20A995C8}"/>
              </a:ext>
            </a:extLst>
          </p:cNvPr>
          <p:cNvGrpSpPr/>
          <p:nvPr/>
        </p:nvGrpSpPr>
        <p:grpSpPr>
          <a:xfrm>
            <a:off x="0" y="130629"/>
            <a:ext cx="12192000" cy="939888"/>
            <a:chOff x="0" y="130629"/>
            <a:chExt cx="12192000" cy="939888"/>
          </a:xfrm>
        </p:grpSpPr>
        <p:sp>
          <p:nvSpPr>
            <p:cNvPr id="3" name="Flowchart: Process 2">
              <a:extLst>
                <a:ext uri="{FF2B5EF4-FFF2-40B4-BE49-F238E27FC236}">
                  <a16:creationId xmlns:a16="http://schemas.microsoft.com/office/drawing/2014/main" id="{13FC4DA0-4730-94CE-F09D-6930CA07E60B}"/>
                </a:ext>
              </a:extLst>
            </p:cNvPr>
            <p:cNvSpPr/>
            <p:nvPr/>
          </p:nvSpPr>
          <p:spPr>
            <a:xfrm>
              <a:off x="0" y="130629"/>
              <a:ext cx="12192000" cy="939888"/>
            </a:xfrm>
            <a:prstGeom prst="flowChart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97A7621A-F672-9AE8-E57B-EAEC64F800BA}"/>
                </a:ext>
              </a:extLst>
            </p:cNvPr>
            <p:cNvSpPr/>
            <p:nvPr/>
          </p:nvSpPr>
          <p:spPr>
            <a:xfrm>
              <a:off x="680224" y="200722"/>
              <a:ext cx="836342" cy="79173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5" name="Google Shape;144;p15">
            <a:extLst>
              <a:ext uri="{FF2B5EF4-FFF2-40B4-BE49-F238E27FC236}">
                <a16:creationId xmlns:a16="http://schemas.microsoft.com/office/drawing/2014/main" id="{9C65E81A-3DA6-3265-E08B-B64C150D6A7D}"/>
              </a:ext>
            </a:extLst>
          </p:cNvPr>
          <p:cNvSpPr txBox="1"/>
          <p:nvPr/>
        </p:nvSpPr>
        <p:spPr>
          <a:xfrm>
            <a:off x="2627757" y="398080"/>
            <a:ext cx="7545300" cy="585000"/>
          </a:xfrm>
          <a:prstGeom prst="rect">
            <a:avLst/>
          </a:prstGeom>
          <a:noFill/>
          <a:ln>
            <a:noFill/>
          </a:ln>
        </p:spPr>
        <p:txBody>
          <a:bodyPr spcFirstLastPara="1" wrap="square" lIns="91425" tIns="91425" rIns="91425" bIns="91425" anchor="t" anchorCtr="0">
            <a:spAutoFit/>
          </a:bodyPr>
          <a:lstStyle/>
          <a:p>
            <a:pPr algn="ctr">
              <a:buClr>
                <a:srgbClr val="000000"/>
              </a:buClr>
              <a:buFont typeface="Arial"/>
              <a:buNone/>
            </a:pPr>
            <a:r>
              <a:rPr lang="en" sz="2600" b="1" kern="0" dirty="0">
                <a:solidFill>
                  <a:srgbClr val="FFFFFF"/>
                </a:solidFill>
                <a:ea typeface="Calibri"/>
                <a:cs typeface="Calibri"/>
                <a:sym typeface="Calibri"/>
              </a:rPr>
              <a:t>Youth Voice Community Wide Service Learning</a:t>
            </a:r>
            <a:endParaRPr sz="2600" b="1" kern="0" dirty="0">
              <a:solidFill>
                <a:srgbClr val="FFFFFF"/>
              </a:solidFill>
              <a:ea typeface="Calibri"/>
              <a:cs typeface="Calibri"/>
              <a:sym typeface="Calibri"/>
            </a:endParaRPr>
          </a:p>
        </p:txBody>
      </p:sp>
      <p:sp>
        <p:nvSpPr>
          <p:cNvPr id="6" name="Google Shape;145;p15">
            <a:extLst>
              <a:ext uri="{FF2B5EF4-FFF2-40B4-BE49-F238E27FC236}">
                <a16:creationId xmlns:a16="http://schemas.microsoft.com/office/drawing/2014/main" id="{94965286-2F00-FBA2-FE1D-7F501F285762}"/>
              </a:ext>
            </a:extLst>
          </p:cNvPr>
          <p:cNvSpPr txBox="1"/>
          <p:nvPr/>
        </p:nvSpPr>
        <p:spPr>
          <a:xfrm>
            <a:off x="1932432" y="1616137"/>
            <a:ext cx="8755200" cy="954300"/>
          </a:xfrm>
          <a:prstGeom prst="rect">
            <a:avLst/>
          </a:prstGeom>
          <a:noFill/>
          <a:ln>
            <a:noFill/>
          </a:ln>
        </p:spPr>
        <p:txBody>
          <a:bodyPr spcFirstLastPara="1" wrap="square" lIns="91425" tIns="91425" rIns="91425" bIns="91425" anchor="t" anchorCtr="0">
            <a:spAutoFit/>
          </a:bodyPr>
          <a:lstStyle/>
          <a:p>
            <a:pPr>
              <a:buClr>
                <a:srgbClr val="000000"/>
              </a:buClr>
              <a:buFont typeface="Arial"/>
              <a:buNone/>
            </a:pPr>
            <a:r>
              <a:rPr lang="en" sz="2500" kern="0" dirty="0">
                <a:solidFill>
                  <a:srgbClr val="000000"/>
                </a:solidFill>
                <a:ea typeface="Calibri"/>
                <a:cs typeface="Calibri"/>
                <a:sym typeface="Calibri"/>
              </a:rPr>
              <a:t>A year in the making with United Way, KAAN, TAN, Youth Service America, and OST Programs </a:t>
            </a:r>
            <a:endParaRPr sz="2500" kern="0" dirty="0">
              <a:solidFill>
                <a:srgbClr val="000000"/>
              </a:solidFill>
              <a:ea typeface="Calibri"/>
              <a:cs typeface="Calibri"/>
              <a:sym typeface="Calibri"/>
            </a:endParaRPr>
          </a:p>
        </p:txBody>
      </p:sp>
      <p:pic>
        <p:nvPicPr>
          <p:cNvPr id="7" name="Google Shape;146;p15">
            <a:extLst>
              <a:ext uri="{FF2B5EF4-FFF2-40B4-BE49-F238E27FC236}">
                <a16:creationId xmlns:a16="http://schemas.microsoft.com/office/drawing/2014/main" id="{0DE89F33-ED46-0B88-A12B-71EA116130C5}"/>
              </a:ext>
            </a:extLst>
          </p:cNvPr>
          <p:cNvPicPr preferRelativeResize="0"/>
          <p:nvPr/>
        </p:nvPicPr>
        <p:blipFill>
          <a:blip r:embed="rId3">
            <a:alphaModFix/>
          </a:blip>
          <a:stretch>
            <a:fillRect/>
          </a:stretch>
        </p:blipFill>
        <p:spPr>
          <a:xfrm>
            <a:off x="2834532" y="2960581"/>
            <a:ext cx="7034999" cy="2995725"/>
          </a:xfrm>
          <a:prstGeom prst="rect">
            <a:avLst/>
          </a:prstGeom>
          <a:noFill/>
          <a:ln>
            <a:noFill/>
          </a:ln>
        </p:spPr>
      </p:pic>
    </p:spTree>
    <p:extLst>
      <p:ext uri="{BB962C8B-B14F-4D97-AF65-F5344CB8AC3E}">
        <p14:creationId xmlns:p14="http://schemas.microsoft.com/office/powerpoint/2010/main" val="1419942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98B25CF-9270-A2D2-62F7-0BF13D19F49F}"/>
              </a:ext>
            </a:extLst>
          </p:cNvPr>
          <p:cNvGrpSpPr/>
          <p:nvPr/>
        </p:nvGrpSpPr>
        <p:grpSpPr>
          <a:xfrm>
            <a:off x="0" y="275428"/>
            <a:ext cx="12192000" cy="939888"/>
            <a:chOff x="0" y="130629"/>
            <a:chExt cx="12192000" cy="939888"/>
          </a:xfrm>
        </p:grpSpPr>
        <p:sp>
          <p:nvSpPr>
            <p:cNvPr id="3" name="Flowchart: Process 2">
              <a:extLst>
                <a:ext uri="{FF2B5EF4-FFF2-40B4-BE49-F238E27FC236}">
                  <a16:creationId xmlns:a16="http://schemas.microsoft.com/office/drawing/2014/main" id="{61C86953-ED4E-D149-D4D6-93B7A37A1207}"/>
                </a:ext>
              </a:extLst>
            </p:cNvPr>
            <p:cNvSpPr/>
            <p:nvPr/>
          </p:nvSpPr>
          <p:spPr>
            <a:xfrm>
              <a:off x="0" y="130629"/>
              <a:ext cx="12192000" cy="939888"/>
            </a:xfrm>
            <a:prstGeom prst="flowChart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D06F34A-7F93-765B-74CD-38D3CE4888C7}"/>
                </a:ext>
              </a:extLst>
            </p:cNvPr>
            <p:cNvSpPr/>
            <p:nvPr/>
          </p:nvSpPr>
          <p:spPr>
            <a:xfrm>
              <a:off x="680224" y="200722"/>
              <a:ext cx="836342" cy="79173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5" name="Google Shape;151;p16">
            <a:extLst>
              <a:ext uri="{FF2B5EF4-FFF2-40B4-BE49-F238E27FC236}">
                <a16:creationId xmlns:a16="http://schemas.microsoft.com/office/drawing/2014/main" id="{9C3DD50A-EA9C-0E54-CAEA-7C8232AC154C}"/>
              </a:ext>
            </a:extLst>
          </p:cNvPr>
          <p:cNvPicPr preferRelativeResize="0"/>
          <p:nvPr/>
        </p:nvPicPr>
        <p:blipFill>
          <a:blip r:embed="rId3">
            <a:alphaModFix/>
          </a:blip>
          <a:stretch>
            <a:fillRect/>
          </a:stretch>
        </p:blipFill>
        <p:spPr>
          <a:xfrm>
            <a:off x="899332" y="1766696"/>
            <a:ext cx="4555150" cy="4439032"/>
          </a:xfrm>
          <a:prstGeom prst="rect">
            <a:avLst/>
          </a:prstGeom>
          <a:noFill/>
          <a:ln w="9525" cap="flat" cmpd="sng">
            <a:solidFill>
              <a:srgbClr val="00B050"/>
            </a:solidFill>
            <a:prstDash val="solid"/>
            <a:round/>
            <a:headEnd type="none" w="sm" len="sm"/>
            <a:tailEnd type="none" w="sm" len="sm"/>
          </a:ln>
        </p:spPr>
      </p:pic>
      <p:pic>
        <p:nvPicPr>
          <p:cNvPr id="6" name="Google Shape;152;p16">
            <a:extLst>
              <a:ext uri="{FF2B5EF4-FFF2-40B4-BE49-F238E27FC236}">
                <a16:creationId xmlns:a16="http://schemas.microsoft.com/office/drawing/2014/main" id="{E72E5C51-0F50-2797-35E7-7BD1EFF13F67}"/>
              </a:ext>
            </a:extLst>
          </p:cNvPr>
          <p:cNvPicPr preferRelativeResize="0"/>
          <p:nvPr/>
        </p:nvPicPr>
        <p:blipFill>
          <a:blip r:embed="rId4">
            <a:alphaModFix/>
          </a:blip>
          <a:stretch>
            <a:fillRect/>
          </a:stretch>
        </p:blipFill>
        <p:spPr>
          <a:xfrm>
            <a:off x="6314476" y="1766696"/>
            <a:ext cx="4555150" cy="2585848"/>
          </a:xfrm>
          <a:prstGeom prst="rect">
            <a:avLst/>
          </a:prstGeom>
          <a:noFill/>
          <a:ln w="9525" cap="flat" cmpd="sng">
            <a:solidFill>
              <a:srgbClr val="00B050"/>
            </a:solidFill>
            <a:prstDash val="solid"/>
            <a:round/>
            <a:headEnd type="none" w="sm" len="sm"/>
            <a:tailEnd type="none" w="sm" len="sm"/>
          </a:ln>
        </p:spPr>
      </p:pic>
      <p:pic>
        <p:nvPicPr>
          <p:cNvPr id="7" name="Google Shape;153;p16">
            <a:extLst>
              <a:ext uri="{FF2B5EF4-FFF2-40B4-BE49-F238E27FC236}">
                <a16:creationId xmlns:a16="http://schemas.microsoft.com/office/drawing/2014/main" id="{EFC090AA-8FCD-713B-26BA-06ECA9766B7F}"/>
              </a:ext>
            </a:extLst>
          </p:cNvPr>
          <p:cNvPicPr preferRelativeResize="0"/>
          <p:nvPr/>
        </p:nvPicPr>
        <p:blipFill rotWithShape="1">
          <a:blip r:embed="rId5">
            <a:alphaModFix/>
          </a:blip>
          <a:srcRect l="15230" t="19415" r="10657" b="48089"/>
          <a:stretch/>
        </p:blipFill>
        <p:spPr>
          <a:xfrm>
            <a:off x="6314476" y="4664452"/>
            <a:ext cx="2213600" cy="1541275"/>
          </a:xfrm>
          <a:prstGeom prst="rect">
            <a:avLst/>
          </a:prstGeom>
          <a:noFill/>
          <a:ln w="9525" cap="flat" cmpd="sng">
            <a:solidFill>
              <a:srgbClr val="00B050"/>
            </a:solidFill>
            <a:prstDash val="solid"/>
            <a:round/>
            <a:headEnd type="none" w="sm" len="sm"/>
            <a:tailEnd type="none" w="sm" len="sm"/>
          </a:ln>
        </p:spPr>
      </p:pic>
      <p:pic>
        <p:nvPicPr>
          <p:cNvPr id="8" name="Google Shape;154;p16">
            <a:extLst>
              <a:ext uri="{FF2B5EF4-FFF2-40B4-BE49-F238E27FC236}">
                <a16:creationId xmlns:a16="http://schemas.microsoft.com/office/drawing/2014/main" id="{9BF734A7-5739-EA82-0655-87FC39F242EC}"/>
              </a:ext>
            </a:extLst>
          </p:cNvPr>
          <p:cNvPicPr preferRelativeResize="0"/>
          <p:nvPr/>
        </p:nvPicPr>
        <p:blipFill rotWithShape="1">
          <a:blip r:embed="rId6">
            <a:alphaModFix/>
          </a:blip>
          <a:srcRect t="15072" b="40726"/>
          <a:stretch/>
        </p:blipFill>
        <p:spPr>
          <a:xfrm>
            <a:off x="8592051" y="4664453"/>
            <a:ext cx="2341550" cy="1541275"/>
          </a:xfrm>
          <a:prstGeom prst="rect">
            <a:avLst/>
          </a:prstGeom>
          <a:noFill/>
          <a:ln w="9525" cap="flat" cmpd="sng">
            <a:solidFill>
              <a:srgbClr val="00B050"/>
            </a:solidFill>
            <a:prstDash val="solid"/>
            <a:round/>
            <a:headEnd type="none" w="sm" len="sm"/>
            <a:tailEnd type="none" w="sm" len="sm"/>
          </a:ln>
        </p:spPr>
      </p:pic>
      <p:sp>
        <p:nvSpPr>
          <p:cNvPr id="9" name="Google Shape;155;p16">
            <a:extLst>
              <a:ext uri="{FF2B5EF4-FFF2-40B4-BE49-F238E27FC236}">
                <a16:creationId xmlns:a16="http://schemas.microsoft.com/office/drawing/2014/main" id="{C0B30EC9-B02D-89AD-FD00-2E849E1C9EEB}"/>
              </a:ext>
            </a:extLst>
          </p:cNvPr>
          <p:cNvSpPr txBox="1"/>
          <p:nvPr/>
        </p:nvSpPr>
        <p:spPr>
          <a:xfrm>
            <a:off x="3513582" y="442029"/>
            <a:ext cx="5676900" cy="569400"/>
          </a:xfrm>
          <a:prstGeom prst="rect">
            <a:avLst/>
          </a:prstGeom>
          <a:noFill/>
          <a:ln>
            <a:noFill/>
          </a:ln>
        </p:spPr>
        <p:txBody>
          <a:bodyPr spcFirstLastPara="1" wrap="square" lIns="91425" tIns="91425" rIns="91425" bIns="91425" anchor="t" anchorCtr="0">
            <a:spAutoFit/>
          </a:bodyPr>
          <a:lstStyle/>
          <a:p>
            <a:pPr algn="ctr">
              <a:buClr>
                <a:srgbClr val="000000"/>
              </a:buClr>
              <a:buFont typeface="Arial"/>
              <a:buNone/>
            </a:pPr>
            <a:r>
              <a:rPr lang="en" sz="2500" b="1" kern="0" dirty="0">
                <a:solidFill>
                  <a:srgbClr val="FFFFFF"/>
                </a:solidFill>
                <a:ea typeface="Calibri"/>
                <a:cs typeface="Calibri"/>
                <a:sym typeface="Calibri"/>
              </a:rPr>
              <a:t>Youth Service Kickoff Watch Party</a:t>
            </a:r>
            <a:endParaRPr sz="2500" b="1" kern="0" dirty="0">
              <a:solidFill>
                <a:srgbClr val="FFFFFF"/>
              </a:solidFill>
              <a:ea typeface="Calibri"/>
              <a:cs typeface="Calibri"/>
              <a:sym typeface="Calibri"/>
            </a:endParaRPr>
          </a:p>
        </p:txBody>
      </p:sp>
    </p:spTree>
    <p:extLst>
      <p:ext uri="{BB962C8B-B14F-4D97-AF65-F5344CB8AC3E}">
        <p14:creationId xmlns:p14="http://schemas.microsoft.com/office/powerpoint/2010/main" val="30600880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Process 8">
            <a:extLst>
              <a:ext uri="{FF2B5EF4-FFF2-40B4-BE49-F238E27FC236}">
                <a16:creationId xmlns:a16="http://schemas.microsoft.com/office/drawing/2014/main" id="{B9832C20-9E37-96FB-DDCB-B20A523C2CC6}"/>
              </a:ext>
            </a:extLst>
          </p:cNvPr>
          <p:cNvSpPr/>
          <p:nvPr/>
        </p:nvSpPr>
        <p:spPr>
          <a:xfrm>
            <a:off x="0" y="-170688"/>
            <a:ext cx="12192000" cy="68580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34CE571-9FFB-DDBA-99A6-D958EF84D43F}"/>
              </a:ext>
            </a:extLst>
          </p:cNvPr>
          <p:cNvGrpSpPr/>
          <p:nvPr/>
        </p:nvGrpSpPr>
        <p:grpSpPr>
          <a:xfrm>
            <a:off x="0" y="313509"/>
            <a:ext cx="12192000" cy="939888"/>
            <a:chOff x="0" y="130629"/>
            <a:chExt cx="12192000" cy="939888"/>
          </a:xfrm>
        </p:grpSpPr>
        <p:sp>
          <p:nvSpPr>
            <p:cNvPr id="3" name="Flowchart: Process 2">
              <a:extLst>
                <a:ext uri="{FF2B5EF4-FFF2-40B4-BE49-F238E27FC236}">
                  <a16:creationId xmlns:a16="http://schemas.microsoft.com/office/drawing/2014/main" id="{9EF126B5-C957-CE01-3095-0FAC6EAC9C4B}"/>
                </a:ext>
              </a:extLst>
            </p:cNvPr>
            <p:cNvSpPr/>
            <p:nvPr/>
          </p:nvSpPr>
          <p:spPr>
            <a:xfrm>
              <a:off x="0" y="130629"/>
              <a:ext cx="12192000" cy="939888"/>
            </a:xfrm>
            <a:prstGeom prst="flowChart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2FA75719-8128-FC77-3131-8559916F5EB4}"/>
                </a:ext>
              </a:extLst>
            </p:cNvPr>
            <p:cNvSpPr/>
            <p:nvPr/>
          </p:nvSpPr>
          <p:spPr>
            <a:xfrm>
              <a:off x="680224" y="200722"/>
              <a:ext cx="836342" cy="79173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5" name="Google Shape;160;p17">
            <a:extLst>
              <a:ext uri="{FF2B5EF4-FFF2-40B4-BE49-F238E27FC236}">
                <a16:creationId xmlns:a16="http://schemas.microsoft.com/office/drawing/2014/main" id="{F8B3169D-8B53-114D-823D-E62B883824D6}"/>
              </a:ext>
            </a:extLst>
          </p:cNvPr>
          <p:cNvPicPr preferRelativeResize="0"/>
          <p:nvPr/>
        </p:nvPicPr>
        <p:blipFill>
          <a:blip r:embed="rId3">
            <a:alphaModFix/>
          </a:blip>
          <a:stretch>
            <a:fillRect/>
          </a:stretch>
        </p:blipFill>
        <p:spPr>
          <a:xfrm>
            <a:off x="780288" y="1731265"/>
            <a:ext cx="6973824" cy="4461950"/>
          </a:xfrm>
          <a:prstGeom prst="rect">
            <a:avLst/>
          </a:prstGeom>
          <a:noFill/>
          <a:ln>
            <a:noFill/>
          </a:ln>
        </p:spPr>
      </p:pic>
      <p:pic>
        <p:nvPicPr>
          <p:cNvPr id="6" name="Google Shape;161;p17">
            <a:extLst>
              <a:ext uri="{FF2B5EF4-FFF2-40B4-BE49-F238E27FC236}">
                <a16:creationId xmlns:a16="http://schemas.microsoft.com/office/drawing/2014/main" id="{B297B6ED-C763-00AA-1418-7B4CC2FAF656}"/>
              </a:ext>
            </a:extLst>
          </p:cNvPr>
          <p:cNvPicPr preferRelativeResize="0"/>
          <p:nvPr/>
        </p:nvPicPr>
        <p:blipFill>
          <a:blip r:embed="rId4">
            <a:alphaModFix/>
          </a:blip>
          <a:stretch>
            <a:fillRect/>
          </a:stretch>
        </p:blipFill>
        <p:spPr>
          <a:xfrm>
            <a:off x="8388096" y="1738003"/>
            <a:ext cx="3023616" cy="3126605"/>
          </a:xfrm>
          <a:prstGeom prst="rect">
            <a:avLst/>
          </a:prstGeom>
          <a:noFill/>
          <a:ln>
            <a:noFill/>
          </a:ln>
        </p:spPr>
      </p:pic>
      <p:sp>
        <p:nvSpPr>
          <p:cNvPr id="7" name="Google Shape;162;p17">
            <a:extLst>
              <a:ext uri="{FF2B5EF4-FFF2-40B4-BE49-F238E27FC236}">
                <a16:creationId xmlns:a16="http://schemas.microsoft.com/office/drawing/2014/main" id="{850E58D9-9257-4056-BB6E-8410C78F2A53}"/>
              </a:ext>
            </a:extLst>
          </p:cNvPr>
          <p:cNvSpPr txBox="1"/>
          <p:nvPr/>
        </p:nvSpPr>
        <p:spPr>
          <a:xfrm>
            <a:off x="8479838" y="4949952"/>
            <a:ext cx="2589000" cy="1108200"/>
          </a:xfrm>
          <a:prstGeom prst="rect">
            <a:avLst/>
          </a:prstGeom>
          <a:noFill/>
          <a:ln>
            <a:noFill/>
          </a:ln>
        </p:spPr>
        <p:txBody>
          <a:bodyPr spcFirstLastPara="1" wrap="square" lIns="91425" tIns="91425" rIns="91425" bIns="91425" anchor="t" anchorCtr="0">
            <a:spAutoFit/>
          </a:bodyPr>
          <a:lstStyle/>
          <a:p>
            <a:pPr>
              <a:buClr>
                <a:srgbClr val="000000"/>
              </a:buClr>
              <a:buFont typeface="Arial"/>
              <a:buNone/>
            </a:pPr>
            <a:r>
              <a:rPr lang="en" sz="2000" b="1" kern="0" dirty="0">
                <a:solidFill>
                  <a:srgbClr val="FFFFFF"/>
                </a:solidFill>
                <a:ea typeface="Calibri"/>
                <a:cs typeface="Calibri"/>
                <a:sym typeface="Calibri"/>
              </a:rPr>
              <a:t>And the winner is… Animal Shelter Support</a:t>
            </a:r>
            <a:endParaRPr sz="2000" b="1" kern="0" dirty="0">
              <a:solidFill>
                <a:srgbClr val="FFFFFF"/>
              </a:solidFill>
              <a:ea typeface="Calibri"/>
              <a:cs typeface="Calibri"/>
              <a:sym typeface="Calibri"/>
            </a:endParaRPr>
          </a:p>
        </p:txBody>
      </p:sp>
      <p:sp>
        <p:nvSpPr>
          <p:cNvPr id="8" name="Google Shape;163;p17">
            <a:extLst>
              <a:ext uri="{FF2B5EF4-FFF2-40B4-BE49-F238E27FC236}">
                <a16:creationId xmlns:a16="http://schemas.microsoft.com/office/drawing/2014/main" id="{D3AB365A-3ADC-EFE8-1AB3-D69488D2C43F}"/>
              </a:ext>
            </a:extLst>
          </p:cNvPr>
          <p:cNvSpPr txBox="1"/>
          <p:nvPr/>
        </p:nvSpPr>
        <p:spPr>
          <a:xfrm>
            <a:off x="4267200" y="503637"/>
            <a:ext cx="4229100" cy="646500"/>
          </a:xfrm>
          <a:prstGeom prst="rect">
            <a:avLst/>
          </a:prstGeom>
          <a:noFill/>
          <a:ln>
            <a:noFill/>
          </a:ln>
        </p:spPr>
        <p:txBody>
          <a:bodyPr spcFirstLastPara="1" wrap="square" lIns="91425" tIns="91425" rIns="91425" bIns="91425" anchor="t" anchorCtr="0">
            <a:spAutoFit/>
          </a:bodyPr>
          <a:lstStyle/>
          <a:p>
            <a:pPr algn="ctr">
              <a:buClr>
                <a:srgbClr val="000000"/>
              </a:buClr>
              <a:buFont typeface="Arial"/>
              <a:buNone/>
            </a:pPr>
            <a:r>
              <a:rPr lang="en" sz="3000" b="1" kern="0" dirty="0">
                <a:solidFill>
                  <a:srgbClr val="FFFFFF"/>
                </a:solidFill>
                <a:ea typeface="Calibri"/>
                <a:cs typeface="Calibri"/>
                <a:sym typeface="Calibri"/>
              </a:rPr>
              <a:t>Youth Service Vote</a:t>
            </a:r>
            <a:endParaRPr sz="3000" b="1" kern="0" dirty="0">
              <a:solidFill>
                <a:srgbClr val="FFFFFF"/>
              </a:solidFill>
              <a:ea typeface="Calibri"/>
              <a:cs typeface="Calibri"/>
              <a:sym typeface="Calibri"/>
            </a:endParaRPr>
          </a:p>
        </p:txBody>
      </p:sp>
    </p:spTree>
    <p:extLst>
      <p:ext uri="{BB962C8B-B14F-4D97-AF65-F5344CB8AC3E}">
        <p14:creationId xmlns:p14="http://schemas.microsoft.com/office/powerpoint/2010/main" val="12578658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1D2EB4-855B-6D04-AABA-E8BD1245CB29}"/>
              </a:ext>
            </a:extLst>
          </p:cNvPr>
          <p:cNvPicPr>
            <a:picLocks noChangeAspect="1"/>
          </p:cNvPicPr>
          <p:nvPr/>
        </p:nvPicPr>
        <p:blipFill>
          <a:blip r:embed="rId2"/>
          <a:stretch>
            <a:fillRect/>
          </a:stretch>
        </p:blipFill>
        <p:spPr>
          <a:xfrm>
            <a:off x="4732" y="0"/>
            <a:ext cx="12182535" cy="6858000"/>
          </a:xfrm>
          <a:prstGeom prst="rect">
            <a:avLst/>
          </a:prstGeom>
        </p:spPr>
      </p:pic>
      <p:grpSp>
        <p:nvGrpSpPr>
          <p:cNvPr id="2" name="Group 1">
            <a:extLst>
              <a:ext uri="{FF2B5EF4-FFF2-40B4-BE49-F238E27FC236}">
                <a16:creationId xmlns:a16="http://schemas.microsoft.com/office/drawing/2014/main" id="{3A5DA91E-D83D-852C-409E-10B9889ABF67}"/>
              </a:ext>
            </a:extLst>
          </p:cNvPr>
          <p:cNvGrpSpPr/>
          <p:nvPr/>
        </p:nvGrpSpPr>
        <p:grpSpPr>
          <a:xfrm>
            <a:off x="0" y="215973"/>
            <a:ext cx="12192000" cy="939888"/>
            <a:chOff x="0" y="130629"/>
            <a:chExt cx="12192000" cy="939888"/>
          </a:xfrm>
        </p:grpSpPr>
        <p:sp>
          <p:nvSpPr>
            <p:cNvPr id="3" name="Flowchart: Process 2">
              <a:extLst>
                <a:ext uri="{FF2B5EF4-FFF2-40B4-BE49-F238E27FC236}">
                  <a16:creationId xmlns:a16="http://schemas.microsoft.com/office/drawing/2014/main" id="{44423A25-3285-91D1-3BCB-CB9626B92E4A}"/>
                </a:ext>
              </a:extLst>
            </p:cNvPr>
            <p:cNvSpPr/>
            <p:nvPr/>
          </p:nvSpPr>
          <p:spPr>
            <a:xfrm>
              <a:off x="0" y="130629"/>
              <a:ext cx="12192000" cy="939888"/>
            </a:xfrm>
            <a:prstGeom prst="flowChart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BF3062E6-7503-C00E-449B-ED034C28B726}"/>
                </a:ext>
              </a:extLst>
            </p:cNvPr>
            <p:cNvSpPr/>
            <p:nvPr/>
          </p:nvSpPr>
          <p:spPr>
            <a:xfrm>
              <a:off x="680224" y="200722"/>
              <a:ext cx="836342" cy="791737"/>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6" name="Google Shape;168;p18">
            <a:extLst>
              <a:ext uri="{FF2B5EF4-FFF2-40B4-BE49-F238E27FC236}">
                <a16:creationId xmlns:a16="http://schemas.microsoft.com/office/drawing/2014/main" id="{17F371EE-E73F-19AA-6704-C5DB85D6A570}"/>
              </a:ext>
            </a:extLst>
          </p:cNvPr>
          <p:cNvPicPr preferRelativeResize="0"/>
          <p:nvPr/>
        </p:nvPicPr>
        <p:blipFill>
          <a:blip r:embed="rId4">
            <a:alphaModFix/>
          </a:blip>
          <a:stretch>
            <a:fillRect/>
          </a:stretch>
        </p:blipFill>
        <p:spPr>
          <a:xfrm>
            <a:off x="463296" y="1525100"/>
            <a:ext cx="3823776" cy="4595284"/>
          </a:xfrm>
          <a:prstGeom prst="rect">
            <a:avLst/>
          </a:prstGeom>
          <a:noFill/>
          <a:ln w="9525" cap="flat" cmpd="sng">
            <a:solidFill>
              <a:srgbClr val="4E5B6F"/>
            </a:solidFill>
            <a:prstDash val="solid"/>
            <a:round/>
            <a:headEnd type="none" w="sm" len="sm"/>
            <a:tailEnd type="none" w="sm" len="sm"/>
          </a:ln>
        </p:spPr>
      </p:pic>
      <p:pic>
        <p:nvPicPr>
          <p:cNvPr id="7" name="Google Shape;169;p18">
            <a:extLst>
              <a:ext uri="{FF2B5EF4-FFF2-40B4-BE49-F238E27FC236}">
                <a16:creationId xmlns:a16="http://schemas.microsoft.com/office/drawing/2014/main" id="{3E186ABB-D16E-041C-6106-9EF940E53E00}"/>
              </a:ext>
            </a:extLst>
          </p:cNvPr>
          <p:cNvPicPr preferRelativeResize="0"/>
          <p:nvPr/>
        </p:nvPicPr>
        <p:blipFill>
          <a:blip r:embed="rId5">
            <a:alphaModFix/>
          </a:blip>
          <a:stretch>
            <a:fillRect/>
          </a:stretch>
        </p:blipFill>
        <p:spPr>
          <a:xfrm>
            <a:off x="7450260" y="1525100"/>
            <a:ext cx="4022411" cy="4595284"/>
          </a:xfrm>
          <a:prstGeom prst="rect">
            <a:avLst/>
          </a:prstGeom>
          <a:noFill/>
          <a:ln>
            <a:noFill/>
          </a:ln>
        </p:spPr>
      </p:pic>
      <p:sp>
        <p:nvSpPr>
          <p:cNvPr id="8" name="Google Shape;170;p18">
            <a:extLst>
              <a:ext uri="{FF2B5EF4-FFF2-40B4-BE49-F238E27FC236}">
                <a16:creationId xmlns:a16="http://schemas.microsoft.com/office/drawing/2014/main" id="{E5A67460-DA0B-D25F-8CD0-F4295C34F905}"/>
              </a:ext>
            </a:extLst>
          </p:cNvPr>
          <p:cNvSpPr txBox="1"/>
          <p:nvPr/>
        </p:nvSpPr>
        <p:spPr>
          <a:xfrm>
            <a:off x="3606666" y="322642"/>
            <a:ext cx="4503300" cy="677100"/>
          </a:xfrm>
          <a:prstGeom prst="rect">
            <a:avLst/>
          </a:prstGeom>
          <a:noFill/>
          <a:ln>
            <a:noFill/>
          </a:ln>
        </p:spPr>
        <p:txBody>
          <a:bodyPr spcFirstLastPara="1" wrap="square" lIns="91425" tIns="91425" rIns="91425" bIns="91425" anchor="t" anchorCtr="0">
            <a:spAutoFit/>
          </a:bodyPr>
          <a:lstStyle/>
          <a:p>
            <a:pPr algn="ctr">
              <a:buClr>
                <a:srgbClr val="000000"/>
              </a:buClr>
              <a:buFont typeface="Arial"/>
              <a:buNone/>
            </a:pPr>
            <a:r>
              <a:rPr lang="en" sz="3200" b="1" kern="0" dirty="0">
                <a:solidFill>
                  <a:srgbClr val="FFFFFF"/>
                </a:solidFill>
                <a:ea typeface="Calibri"/>
                <a:cs typeface="Calibri"/>
                <a:sym typeface="Calibri"/>
              </a:rPr>
              <a:t>Youth Vote in Action</a:t>
            </a:r>
            <a:endParaRPr sz="3200" b="1" kern="0" dirty="0">
              <a:solidFill>
                <a:srgbClr val="FFFFFF"/>
              </a:solidFill>
              <a:ea typeface="Calibri"/>
              <a:cs typeface="Calibri"/>
              <a:sym typeface="Calibri"/>
            </a:endParaRPr>
          </a:p>
        </p:txBody>
      </p:sp>
      <p:pic>
        <p:nvPicPr>
          <p:cNvPr id="9" name="Google Shape;171;p18">
            <a:extLst>
              <a:ext uri="{FF2B5EF4-FFF2-40B4-BE49-F238E27FC236}">
                <a16:creationId xmlns:a16="http://schemas.microsoft.com/office/drawing/2014/main" id="{5989FEF6-745E-F6DE-CF00-1677EEAFDA1D}"/>
              </a:ext>
            </a:extLst>
          </p:cNvPr>
          <p:cNvPicPr preferRelativeResize="0"/>
          <p:nvPr/>
        </p:nvPicPr>
        <p:blipFill>
          <a:blip r:embed="rId6">
            <a:alphaModFix/>
          </a:blip>
          <a:stretch>
            <a:fillRect/>
          </a:stretch>
        </p:blipFill>
        <p:spPr>
          <a:xfrm>
            <a:off x="4524817" y="2360228"/>
            <a:ext cx="2687699" cy="2687699"/>
          </a:xfrm>
          <a:prstGeom prst="rect">
            <a:avLst/>
          </a:prstGeom>
          <a:noFill/>
          <a:ln>
            <a:noFill/>
          </a:ln>
        </p:spPr>
      </p:pic>
    </p:spTree>
    <p:extLst>
      <p:ext uri="{BB962C8B-B14F-4D97-AF65-F5344CB8AC3E}">
        <p14:creationId xmlns:p14="http://schemas.microsoft.com/office/powerpoint/2010/main" val="781459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Process 5">
            <a:extLst>
              <a:ext uri="{FF2B5EF4-FFF2-40B4-BE49-F238E27FC236}">
                <a16:creationId xmlns:a16="http://schemas.microsoft.com/office/drawing/2014/main" id="{EC3CE9C8-BEC1-4759-4165-C14FA1283293}"/>
              </a:ext>
            </a:extLst>
          </p:cNvPr>
          <p:cNvSpPr/>
          <p:nvPr/>
        </p:nvSpPr>
        <p:spPr>
          <a:xfrm>
            <a:off x="0" y="0"/>
            <a:ext cx="12192000" cy="6858000"/>
          </a:xfrm>
          <a:prstGeom prst="flowChartProcess">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5C87E107-E225-A3DF-A0E5-4884C4BD40B7}"/>
              </a:ext>
            </a:extLst>
          </p:cNvPr>
          <p:cNvGrpSpPr/>
          <p:nvPr/>
        </p:nvGrpSpPr>
        <p:grpSpPr>
          <a:xfrm>
            <a:off x="0" y="350085"/>
            <a:ext cx="12192000" cy="939888"/>
            <a:chOff x="0" y="130629"/>
            <a:chExt cx="12192000" cy="939888"/>
          </a:xfrm>
        </p:grpSpPr>
        <p:sp>
          <p:nvSpPr>
            <p:cNvPr id="3" name="Flowchart: Process 2">
              <a:extLst>
                <a:ext uri="{FF2B5EF4-FFF2-40B4-BE49-F238E27FC236}">
                  <a16:creationId xmlns:a16="http://schemas.microsoft.com/office/drawing/2014/main" id="{4EA58726-A4C2-129C-F445-4BBBB041D255}"/>
                </a:ext>
              </a:extLst>
            </p:cNvPr>
            <p:cNvSpPr/>
            <p:nvPr/>
          </p:nvSpPr>
          <p:spPr>
            <a:xfrm>
              <a:off x="0" y="130629"/>
              <a:ext cx="12192000" cy="939888"/>
            </a:xfrm>
            <a:prstGeom prst="flowChart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D8B6A010-EC0A-D69B-7D44-8A675C35420D}"/>
                </a:ext>
              </a:extLst>
            </p:cNvPr>
            <p:cNvSpPr/>
            <p:nvPr/>
          </p:nvSpPr>
          <p:spPr>
            <a:xfrm>
              <a:off x="680224" y="200722"/>
              <a:ext cx="836342" cy="79173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7" name="Google Shape;176;p19">
            <a:extLst>
              <a:ext uri="{FF2B5EF4-FFF2-40B4-BE49-F238E27FC236}">
                <a16:creationId xmlns:a16="http://schemas.microsoft.com/office/drawing/2014/main" id="{D5AC98DF-8198-936C-F15D-C13EF67B5300}"/>
              </a:ext>
            </a:extLst>
          </p:cNvPr>
          <p:cNvPicPr preferRelativeResize="0"/>
          <p:nvPr/>
        </p:nvPicPr>
        <p:blipFill>
          <a:blip r:embed="rId3">
            <a:alphaModFix/>
          </a:blip>
          <a:stretch>
            <a:fillRect/>
          </a:stretch>
        </p:blipFill>
        <p:spPr>
          <a:xfrm>
            <a:off x="487680" y="1360066"/>
            <a:ext cx="4238536" cy="5016350"/>
          </a:xfrm>
          <a:prstGeom prst="rect">
            <a:avLst/>
          </a:prstGeom>
          <a:noFill/>
          <a:ln>
            <a:noFill/>
          </a:ln>
        </p:spPr>
      </p:pic>
      <p:pic>
        <p:nvPicPr>
          <p:cNvPr id="8" name="Google Shape;177;p19">
            <a:extLst>
              <a:ext uri="{FF2B5EF4-FFF2-40B4-BE49-F238E27FC236}">
                <a16:creationId xmlns:a16="http://schemas.microsoft.com/office/drawing/2014/main" id="{632CD9EC-EF6B-FA0D-B694-1C49A4CBA323}"/>
              </a:ext>
            </a:extLst>
          </p:cNvPr>
          <p:cNvPicPr preferRelativeResize="0"/>
          <p:nvPr/>
        </p:nvPicPr>
        <p:blipFill>
          <a:blip r:embed="rId4">
            <a:alphaModFix/>
          </a:blip>
          <a:stretch>
            <a:fillRect/>
          </a:stretch>
        </p:blipFill>
        <p:spPr>
          <a:xfrm>
            <a:off x="4865990" y="1360066"/>
            <a:ext cx="4021977" cy="5016350"/>
          </a:xfrm>
          <a:prstGeom prst="rect">
            <a:avLst/>
          </a:prstGeom>
          <a:noFill/>
          <a:ln>
            <a:noFill/>
          </a:ln>
        </p:spPr>
      </p:pic>
      <p:sp>
        <p:nvSpPr>
          <p:cNvPr id="9" name="Google Shape;178;p19">
            <a:extLst>
              <a:ext uri="{FF2B5EF4-FFF2-40B4-BE49-F238E27FC236}">
                <a16:creationId xmlns:a16="http://schemas.microsoft.com/office/drawing/2014/main" id="{AE870999-D1DA-DF4A-88EA-7258B356D858}"/>
              </a:ext>
            </a:extLst>
          </p:cNvPr>
          <p:cNvSpPr txBox="1"/>
          <p:nvPr/>
        </p:nvSpPr>
        <p:spPr>
          <a:xfrm>
            <a:off x="9192768" y="1654490"/>
            <a:ext cx="2297123" cy="4493508"/>
          </a:xfrm>
          <a:prstGeom prst="rect">
            <a:avLst/>
          </a:prstGeom>
          <a:noFill/>
          <a:ln>
            <a:noFill/>
          </a:ln>
        </p:spPr>
        <p:txBody>
          <a:bodyPr spcFirstLastPara="1" wrap="square" lIns="91425" tIns="91425" rIns="91425" bIns="91425" anchor="t" anchorCtr="0">
            <a:spAutoFit/>
          </a:bodyPr>
          <a:lstStyle/>
          <a:p>
            <a:pPr>
              <a:buClr>
                <a:srgbClr val="000000"/>
              </a:buClr>
              <a:buFont typeface="Arial"/>
              <a:buNone/>
            </a:pPr>
            <a:r>
              <a:rPr lang="en" sz="2000" kern="0" dirty="0">
                <a:ea typeface="Calibri"/>
                <a:cs typeface="Calibri"/>
                <a:sym typeface="Calibri"/>
              </a:rPr>
              <a:t>Animal Shelter Support was voted as the focus for Global Youth Service Day. Items were made and collected, then donated to Young Williams Animal Shelter and a virtual tour was provided so all the SHADES sites could be part of donation day.</a:t>
            </a:r>
            <a:endParaRPr sz="2000" kern="0" dirty="0">
              <a:ea typeface="Calibri"/>
              <a:cs typeface="Calibri"/>
              <a:sym typeface="Calibri"/>
            </a:endParaRPr>
          </a:p>
        </p:txBody>
      </p:sp>
      <p:sp>
        <p:nvSpPr>
          <p:cNvPr id="10" name="Google Shape;179;p19">
            <a:extLst>
              <a:ext uri="{FF2B5EF4-FFF2-40B4-BE49-F238E27FC236}">
                <a16:creationId xmlns:a16="http://schemas.microsoft.com/office/drawing/2014/main" id="{0F68AEC4-4430-DBD5-C01B-A03C38592130}"/>
              </a:ext>
            </a:extLst>
          </p:cNvPr>
          <p:cNvSpPr txBox="1"/>
          <p:nvPr/>
        </p:nvSpPr>
        <p:spPr>
          <a:xfrm>
            <a:off x="3397716" y="531213"/>
            <a:ext cx="5076900" cy="631200"/>
          </a:xfrm>
          <a:prstGeom prst="rect">
            <a:avLst/>
          </a:prstGeom>
          <a:noFill/>
          <a:ln>
            <a:noFill/>
          </a:ln>
        </p:spPr>
        <p:txBody>
          <a:bodyPr spcFirstLastPara="1" wrap="square" lIns="91425" tIns="91425" rIns="91425" bIns="91425" anchor="t" anchorCtr="0">
            <a:spAutoFit/>
          </a:bodyPr>
          <a:lstStyle/>
          <a:p>
            <a:pPr algn="ctr">
              <a:buClr>
                <a:srgbClr val="000000"/>
              </a:buClr>
              <a:buFont typeface="Arial"/>
              <a:buNone/>
            </a:pPr>
            <a:r>
              <a:rPr lang="en" sz="2900" b="1" kern="0" dirty="0">
                <a:solidFill>
                  <a:srgbClr val="FFFFFF"/>
                </a:solidFill>
                <a:ea typeface="Calibri"/>
                <a:cs typeface="Calibri"/>
                <a:sym typeface="Calibri"/>
              </a:rPr>
              <a:t>Global Youth Service Day</a:t>
            </a:r>
            <a:endParaRPr sz="2900" b="1" kern="0" dirty="0">
              <a:solidFill>
                <a:srgbClr val="FFFFFF"/>
              </a:solidFill>
              <a:ea typeface="Calibri"/>
              <a:cs typeface="Calibri"/>
              <a:sym typeface="Calibri"/>
            </a:endParaRPr>
          </a:p>
        </p:txBody>
      </p:sp>
    </p:spTree>
    <p:extLst>
      <p:ext uri="{BB962C8B-B14F-4D97-AF65-F5344CB8AC3E}">
        <p14:creationId xmlns:p14="http://schemas.microsoft.com/office/powerpoint/2010/main" val="23329672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CA688DE-73BE-629D-D0E6-00F458F5D289}"/>
              </a:ext>
            </a:extLst>
          </p:cNvPr>
          <p:cNvGrpSpPr/>
          <p:nvPr/>
        </p:nvGrpSpPr>
        <p:grpSpPr>
          <a:xfrm>
            <a:off x="0" y="130629"/>
            <a:ext cx="12192000" cy="939888"/>
            <a:chOff x="0" y="130629"/>
            <a:chExt cx="12192000" cy="939888"/>
          </a:xfrm>
        </p:grpSpPr>
        <p:sp>
          <p:nvSpPr>
            <p:cNvPr id="3" name="Flowchart: Process 2">
              <a:extLst>
                <a:ext uri="{FF2B5EF4-FFF2-40B4-BE49-F238E27FC236}">
                  <a16:creationId xmlns:a16="http://schemas.microsoft.com/office/drawing/2014/main" id="{B0B9C361-32DD-7ECD-4CF8-8FCE6C291B14}"/>
                </a:ext>
              </a:extLst>
            </p:cNvPr>
            <p:cNvSpPr/>
            <p:nvPr/>
          </p:nvSpPr>
          <p:spPr>
            <a:xfrm>
              <a:off x="0" y="130629"/>
              <a:ext cx="12192000" cy="939888"/>
            </a:xfrm>
            <a:prstGeom prst="flowChart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689F44D-6946-8361-023A-DF5213D8F104}"/>
                </a:ext>
              </a:extLst>
            </p:cNvPr>
            <p:cNvSpPr/>
            <p:nvPr/>
          </p:nvSpPr>
          <p:spPr>
            <a:xfrm>
              <a:off x="680224" y="200722"/>
              <a:ext cx="836342" cy="79173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5" name="Google Shape;184;p20">
            <a:extLst>
              <a:ext uri="{FF2B5EF4-FFF2-40B4-BE49-F238E27FC236}">
                <a16:creationId xmlns:a16="http://schemas.microsoft.com/office/drawing/2014/main" id="{2779D2D6-2204-1251-A5AC-EF6F2E6938E6}"/>
              </a:ext>
            </a:extLst>
          </p:cNvPr>
          <p:cNvPicPr preferRelativeResize="0"/>
          <p:nvPr/>
        </p:nvPicPr>
        <p:blipFill>
          <a:blip r:embed="rId3">
            <a:alphaModFix/>
          </a:blip>
          <a:stretch>
            <a:fillRect/>
          </a:stretch>
        </p:blipFill>
        <p:spPr>
          <a:xfrm>
            <a:off x="1004358" y="2350981"/>
            <a:ext cx="4707000" cy="3781595"/>
          </a:xfrm>
          <a:prstGeom prst="rect">
            <a:avLst/>
          </a:prstGeom>
          <a:noFill/>
          <a:ln w="9525" cap="flat" cmpd="sng">
            <a:solidFill>
              <a:srgbClr val="00803A"/>
            </a:solidFill>
            <a:prstDash val="solid"/>
            <a:round/>
            <a:headEnd type="none" w="sm" len="sm"/>
            <a:tailEnd type="none" w="sm" len="sm"/>
          </a:ln>
        </p:spPr>
      </p:pic>
      <p:pic>
        <p:nvPicPr>
          <p:cNvPr id="6" name="Google Shape;185;p20">
            <a:extLst>
              <a:ext uri="{FF2B5EF4-FFF2-40B4-BE49-F238E27FC236}">
                <a16:creationId xmlns:a16="http://schemas.microsoft.com/office/drawing/2014/main" id="{BDE7207D-67E3-D684-64AA-3EA547322AFF}"/>
              </a:ext>
            </a:extLst>
          </p:cNvPr>
          <p:cNvPicPr preferRelativeResize="0"/>
          <p:nvPr/>
        </p:nvPicPr>
        <p:blipFill>
          <a:blip r:embed="rId4">
            <a:alphaModFix/>
          </a:blip>
          <a:stretch>
            <a:fillRect/>
          </a:stretch>
        </p:blipFill>
        <p:spPr>
          <a:xfrm>
            <a:off x="6599656" y="1475930"/>
            <a:ext cx="4100161" cy="4656645"/>
          </a:xfrm>
          <a:prstGeom prst="rect">
            <a:avLst/>
          </a:prstGeom>
          <a:noFill/>
          <a:ln w="9525" cap="flat" cmpd="sng">
            <a:solidFill>
              <a:srgbClr val="00803A"/>
            </a:solidFill>
            <a:prstDash val="solid"/>
            <a:round/>
            <a:headEnd type="none" w="sm" len="sm"/>
            <a:tailEnd type="none" w="sm" len="sm"/>
          </a:ln>
        </p:spPr>
      </p:pic>
      <p:sp>
        <p:nvSpPr>
          <p:cNvPr id="7" name="Google Shape;186;p20">
            <a:extLst>
              <a:ext uri="{FF2B5EF4-FFF2-40B4-BE49-F238E27FC236}">
                <a16:creationId xmlns:a16="http://schemas.microsoft.com/office/drawing/2014/main" id="{C1F1153C-2509-DE31-CE8D-6673F67D2E36}"/>
              </a:ext>
            </a:extLst>
          </p:cNvPr>
          <p:cNvSpPr txBox="1"/>
          <p:nvPr/>
        </p:nvSpPr>
        <p:spPr>
          <a:xfrm>
            <a:off x="2187507" y="263968"/>
            <a:ext cx="7545300" cy="738633"/>
          </a:xfrm>
          <a:prstGeom prst="rect">
            <a:avLst/>
          </a:prstGeom>
          <a:noFill/>
          <a:ln>
            <a:noFill/>
          </a:ln>
        </p:spPr>
        <p:txBody>
          <a:bodyPr spcFirstLastPara="1" wrap="square" lIns="91425" tIns="91425" rIns="91425" bIns="91425" anchor="t" anchorCtr="0">
            <a:spAutoFit/>
          </a:bodyPr>
          <a:lstStyle/>
          <a:p>
            <a:pPr algn="ctr">
              <a:buClr>
                <a:srgbClr val="000000"/>
              </a:buClr>
              <a:buFont typeface="Arial"/>
              <a:buNone/>
            </a:pPr>
            <a:r>
              <a:rPr lang="en" sz="3600" b="1" kern="0" dirty="0">
                <a:solidFill>
                  <a:srgbClr val="FFFFFF"/>
                </a:solidFill>
                <a:ea typeface="Calibri"/>
                <a:cs typeface="Calibri"/>
                <a:sym typeface="Calibri"/>
              </a:rPr>
              <a:t>Months in the Making </a:t>
            </a:r>
            <a:endParaRPr sz="3600" b="1" kern="0" dirty="0">
              <a:solidFill>
                <a:srgbClr val="FFFFFF"/>
              </a:solidFill>
              <a:ea typeface="Calibri"/>
              <a:cs typeface="Calibri"/>
              <a:sym typeface="Calibri"/>
            </a:endParaRPr>
          </a:p>
        </p:txBody>
      </p:sp>
      <p:sp>
        <p:nvSpPr>
          <p:cNvPr id="8" name="Google Shape;187;p20">
            <a:extLst>
              <a:ext uri="{FF2B5EF4-FFF2-40B4-BE49-F238E27FC236}">
                <a16:creationId xmlns:a16="http://schemas.microsoft.com/office/drawing/2014/main" id="{82576B07-B339-42B7-D477-734866BEEF2B}"/>
              </a:ext>
            </a:extLst>
          </p:cNvPr>
          <p:cNvSpPr txBox="1"/>
          <p:nvPr/>
        </p:nvSpPr>
        <p:spPr>
          <a:xfrm>
            <a:off x="992310" y="1238185"/>
            <a:ext cx="4707000" cy="954300"/>
          </a:xfrm>
          <a:prstGeom prst="rect">
            <a:avLst/>
          </a:prstGeom>
          <a:noFill/>
          <a:ln>
            <a:noFill/>
          </a:ln>
        </p:spPr>
        <p:txBody>
          <a:bodyPr spcFirstLastPara="1" wrap="square" lIns="91425" tIns="91425" rIns="91425" bIns="91425" anchor="t" anchorCtr="0">
            <a:spAutoFit/>
          </a:bodyPr>
          <a:lstStyle/>
          <a:p>
            <a:pPr>
              <a:buClr>
                <a:srgbClr val="000000"/>
              </a:buClr>
              <a:buFont typeface="Arial"/>
              <a:buNone/>
            </a:pPr>
            <a:r>
              <a:rPr lang="en" sz="2500" kern="0" dirty="0">
                <a:solidFill>
                  <a:srgbClr val="000000"/>
                </a:solidFill>
                <a:ea typeface="Calibri"/>
                <a:cs typeface="Calibri"/>
                <a:sym typeface="Calibri"/>
              </a:rPr>
              <a:t>SHADES Students made blankets and dog treats.</a:t>
            </a:r>
            <a:endParaRPr sz="2500" kern="0" dirty="0">
              <a:solidFill>
                <a:srgbClr val="000000"/>
              </a:solidFill>
              <a:ea typeface="Calibri"/>
              <a:cs typeface="Calibri"/>
              <a:sym typeface="Calibri"/>
            </a:endParaRPr>
          </a:p>
        </p:txBody>
      </p:sp>
    </p:spTree>
    <p:extLst>
      <p:ext uri="{BB962C8B-B14F-4D97-AF65-F5344CB8AC3E}">
        <p14:creationId xmlns:p14="http://schemas.microsoft.com/office/powerpoint/2010/main" val="7480635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rocess 4">
            <a:extLst>
              <a:ext uri="{FF2B5EF4-FFF2-40B4-BE49-F238E27FC236}">
                <a16:creationId xmlns:a16="http://schemas.microsoft.com/office/drawing/2014/main" id="{19688C81-B814-95EF-B4EC-B54198D5C4E6}"/>
              </a:ext>
            </a:extLst>
          </p:cNvPr>
          <p:cNvSpPr/>
          <p:nvPr/>
        </p:nvSpPr>
        <p:spPr>
          <a:xfrm>
            <a:off x="0" y="0"/>
            <a:ext cx="12192000" cy="6858000"/>
          </a:xfrm>
          <a:prstGeom prst="flowChartProcess">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3FB60074-368F-A5BF-DC10-8452D535FE86}"/>
              </a:ext>
            </a:extLst>
          </p:cNvPr>
          <p:cNvGrpSpPr/>
          <p:nvPr/>
        </p:nvGrpSpPr>
        <p:grpSpPr>
          <a:xfrm>
            <a:off x="0" y="411045"/>
            <a:ext cx="12192000" cy="939888"/>
            <a:chOff x="0" y="130629"/>
            <a:chExt cx="12192000" cy="939888"/>
          </a:xfrm>
        </p:grpSpPr>
        <p:sp>
          <p:nvSpPr>
            <p:cNvPr id="3" name="Flowchart: Process 2">
              <a:extLst>
                <a:ext uri="{FF2B5EF4-FFF2-40B4-BE49-F238E27FC236}">
                  <a16:creationId xmlns:a16="http://schemas.microsoft.com/office/drawing/2014/main" id="{579CB997-53AE-3EC0-63BB-9110E5A6FAD6}"/>
                </a:ext>
              </a:extLst>
            </p:cNvPr>
            <p:cNvSpPr/>
            <p:nvPr/>
          </p:nvSpPr>
          <p:spPr>
            <a:xfrm>
              <a:off x="0" y="130629"/>
              <a:ext cx="12192000" cy="939888"/>
            </a:xfrm>
            <a:prstGeom prst="flowChart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EE098BF9-ABB5-D3EA-DDDA-F752AE362E8C}"/>
                </a:ext>
              </a:extLst>
            </p:cNvPr>
            <p:cNvSpPr/>
            <p:nvPr/>
          </p:nvSpPr>
          <p:spPr>
            <a:xfrm>
              <a:off x="680224" y="200722"/>
              <a:ext cx="836342" cy="79173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6" name="Google Shape;192;p21">
            <a:extLst>
              <a:ext uri="{FF2B5EF4-FFF2-40B4-BE49-F238E27FC236}">
                <a16:creationId xmlns:a16="http://schemas.microsoft.com/office/drawing/2014/main" id="{0273E90F-3176-5353-9734-D00527B1ED18}"/>
              </a:ext>
            </a:extLst>
          </p:cNvPr>
          <p:cNvPicPr preferRelativeResize="0"/>
          <p:nvPr/>
        </p:nvPicPr>
        <p:blipFill>
          <a:blip r:embed="rId3">
            <a:alphaModFix/>
          </a:blip>
          <a:stretch>
            <a:fillRect/>
          </a:stretch>
        </p:blipFill>
        <p:spPr>
          <a:xfrm>
            <a:off x="4436552" y="2298192"/>
            <a:ext cx="3584447" cy="2938272"/>
          </a:xfrm>
          <a:prstGeom prst="rect">
            <a:avLst/>
          </a:prstGeom>
          <a:noFill/>
          <a:ln w="9525" cap="flat" cmpd="sng">
            <a:solidFill>
              <a:srgbClr val="FFFFFF"/>
            </a:solidFill>
            <a:prstDash val="solid"/>
            <a:round/>
            <a:headEnd type="none" w="sm" len="sm"/>
            <a:tailEnd type="none" w="sm" len="sm"/>
          </a:ln>
        </p:spPr>
      </p:pic>
      <p:pic>
        <p:nvPicPr>
          <p:cNvPr id="7" name="Google Shape;193;p21">
            <a:extLst>
              <a:ext uri="{FF2B5EF4-FFF2-40B4-BE49-F238E27FC236}">
                <a16:creationId xmlns:a16="http://schemas.microsoft.com/office/drawing/2014/main" id="{A9C5E61D-9762-4E9B-EA72-B1ABD913CC5A}"/>
              </a:ext>
            </a:extLst>
          </p:cNvPr>
          <p:cNvPicPr preferRelativeResize="0"/>
          <p:nvPr/>
        </p:nvPicPr>
        <p:blipFill>
          <a:blip r:embed="rId4">
            <a:alphaModFix/>
          </a:blip>
          <a:stretch>
            <a:fillRect/>
          </a:stretch>
        </p:blipFill>
        <p:spPr>
          <a:xfrm>
            <a:off x="8197781" y="1761978"/>
            <a:ext cx="3713802" cy="4187717"/>
          </a:xfrm>
          <a:prstGeom prst="rect">
            <a:avLst/>
          </a:prstGeom>
          <a:noFill/>
          <a:ln w="9525" cap="flat" cmpd="sng">
            <a:solidFill>
              <a:srgbClr val="FFFFFF"/>
            </a:solidFill>
            <a:prstDash val="solid"/>
            <a:round/>
            <a:headEnd type="none" w="sm" len="sm"/>
            <a:tailEnd type="none" w="sm" len="sm"/>
          </a:ln>
        </p:spPr>
      </p:pic>
      <p:pic>
        <p:nvPicPr>
          <p:cNvPr id="8" name="Google Shape;194;p21">
            <a:extLst>
              <a:ext uri="{FF2B5EF4-FFF2-40B4-BE49-F238E27FC236}">
                <a16:creationId xmlns:a16="http://schemas.microsoft.com/office/drawing/2014/main" id="{13360B6C-1B85-4C16-C000-00AC41C58337}"/>
              </a:ext>
            </a:extLst>
          </p:cNvPr>
          <p:cNvPicPr preferRelativeResize="0"/>
          <p:nvPr/>
        </p:nvPicPr>
        <p:blipFill>
          <a:blip r:embed="rId5">
            <a:alphaModFix/>
          </a:blip>
          <a:stretch>
            <a:fillRect/>
          </a:stretch>
        </p:blipFill>
        <p:spPr>
          <a:xfrm>
            <a:off x="280417" y="2036064"/>
            <a:ext cx="3979354" cy="3803904"/>
          </a:xfrm>
          <a:prstGeom prst="rect">
            <a:avLst/>
          </a:prstGeom>
          <a:noFill/>
          <a:ln w="9525" cap="flat" cmpd="sng">
            <a:solidFill>
              <a:srgbClr val="FFFFFF"/>
            </a:solidFill>
            <a:prstDash val="solid"/>
            <a:round/>
            <a:headEnd type="none" w="sm" len="sm"/>
            <a:tailEnd type="none" w="sm" len="sm"/>
          </a:ln>
        </p:spPr>
      </p:pic>
    </p:spTree>
    <p:extLst>
      <p:ext uri="{BB962C8B-B14F-4D97-AF65-F5344CB8AC3E}">
        <p14:creationId xmlns:p14="http://schemas.microsoft.com/office/powerpoint/2010/main" val="22950195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8" name="Flowchart: Process 7">
            <a:extLst>
              <a:ext uri="{FF2B5EF4-FFF2-40B4-BE49-F238E27FC236}">
                <a16:creationId xmlns:a16="http://schemas.microsoft.com/office/drawing/2014/main" id="{C93FF23F-15BB-A59E-737D-C44F732EB268}"/>
              </a:ext>
            </a:extLst>
          </p:cNvPr>
          <p:cNvSpPr/>
          <p:nvPr/>
        </p:nvSpPr>
        <p:spPr>
          <a:xfrm>
            <a:off x="0" y="-2379"/>
            <a:ext cx="12192000" cy="6858000"/>
          </a:xfrm>
          <a:prstGeom prst="flowChartProcess">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9FB85628-CBF8-82CB-EBB6-08321392C26B}"/>
              </a:ext>
            </a:extLst>
          </p:cNvPr>
          <p:cNvGrpSpPr/>
          <p:nvPr/>
        </p:nvGrpSpPr>
        <p:grpSpPr>
          <a:xfrm>
            <a:off x="0" y="252549"/>
            <a:ext cx="12192000" cy="939888"/>
            <a:chOff x="0" y="130629"/>
            <a:chExt cx="12192000" cy="939888"/>
          </a:xfrm>
        </p:grpSpPr>
        <p:sp>
          <p:nvSpPr>
            <p:cNvPr id="3" name="Flowchart: Process 2">
              <a:extLst>
                <a:ext uri="{FF2B5EF4-FFF2-40B4-BE49-F238E27FC236}">
                  <a16:creationId xmlns:a16="http://schemas.microsoft.com/office/drawing/2014/main" id="{FF4AD750-423D-F0C4-B93F-6F90634AEE1B}"/>
                </a:ext>
              </a:extLst>
            </p:cNvPr>
            <p:cNvSpPr/>
            <p:nvPr/>
          </p:nvSpPr>
          <p:spPr>
            <a:xfrm>
              <a:off x="0" y="130629"/>
              <a:ext cx="12192000" cy="939888"/>
            </a:xfrm>
            <a:prstGeom prst="flowChart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CDBCDFCA-8829-1FD6-94D9-DE2995E44D6A}"/>
                </a:ext>
              </a:extLst>
            </p:cNvPr>
            <p:cNvSpPr/>
            <p:nvPr/>
          </p:nvSpPr>
          <p:spPr>
            <a:xfrm>
              <a:off x="460768" y="200722"/>
              <a:ext cx="836342" cy="791737"/>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5" name="Google Shape;199;p22">
            <a:extLst>
              <a:ext uri="{FF2B5EF4-FFF2-40B4-BE49-F238E27FC236}">
                <a16:creationId xmlns:a16="http://schemas.microsoft.com/office/drawing/2014/main" id="{0EA75CB0-19E6-30E3-A2E3-865BEA8ACC46}"/>
              </a:ext>
            </a:extLst>
          </p:cNvPr>
          <p:cNvPicPr preferRelativeResize="0"/>
          <p:nvPr/>
        </p:nvPicPr>
        <p:blipFill>
          <a:blip r:embed="rId4">
            <a:alphaModFix/>
          </a:blip>
          <a:stretch>
            <a:fillRect/>
          </a:stretch>
        </p:blipFill>
        <p:spPr>
          <a:xfrm>
            <a:off x="2840736" y="1801166"/>
            <a:ext cx="6254495" cy="473374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Google Shape;200;p22">
            <a:extLst>
              <a:ext uri="{FF2B5EF4-FFF2-40B4-BE49-F238E27FC236}">
                <a16:creationId xmlns:a16="http://schemas.microsoft.com/office/drawing/2014/main" id="{88886D26-D1CE-0FFD-D55F-982B9B095661}"/>
              </a:ext>
            </a:extLst>
          </p:cNvPr>
          <p:cNvSpPr txBox="1"/>
          <p:nvPr/>
        </p:nvSpPr>
        <p:spPr>
          <a:xfrm>
            <a:off x="1401269" y="456915"/>
            <a:ext cx="10686572" cy="523190"/>
          </a:xfrm>
          <a:prstGeom prst="rect">
            <a:avLst/>
          </a:prstGeom>
          <a:noFill/>
          <a:ln>
            <a:noFill/>
          </a:ln>
        </p:spPr>
        <p:txBody>
          <a:bodyPr spcFirstLastPara="1" wrap="square" lIns="91425" tIns="91425" rIns="91425" bIns="91425" anchor="t" anchorCtr="0">
            <a:spAutoFit/>
          </a:bodyPr>
          <a:lstStyle/>
          <a:p>
            <a:pPr>
              <a:buClr>
                <a:srgbClr val="000000"/>
              </a:buClr>
              <a:buFont typeface="Arial"/>
              <a:buNone/>
            </a:pPr>
            <a:r>
              <a:rPr lang="en" sz="2200" kern="0" dirty="0">
                <a:solidFill>
                  <a:srgbClr val="000000"/>
                </a:solidFill>
                <a:ea typeface="Calibri"/>
                <a:cs typeface="Calibri"/>
                <a:sym typeface="Calibri"/>
              </a:rPr>
              <a:t>SHADES students made dog treats from scratch to donate to Young Williams Animal Shelter. </a:t>
            </a:r>
            <a:endParaRPr sz="2200" kern="0" dirty="0">
              <a:solidFill>
                <a:srgbClr val="000000"/>
              </a:solidFill>
              <a:ea typeface="Calibri"/>
              <a:cs typeface="Calibri"/>
              <a:sym typeface="Calibri"/>
            </a:endParaRPr>
          </a:p>
        </p:txBody>
      </p:sp>
    </p:spTree>
    <p:extLst>
      <p:ext uri="{BB962C8B-B14F-4D97-AF65-F5344CB8AC3E}">
        <p14:creationId xmlns:p14="http://schemas.microsoft.com/office/powerpoint/2010/main" val="23184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620D5-2881-56C4-7C0D-E09E8E72FB23}"/>
              </a:ext>
            </a:extLst>
          </p:cNvPr>
          <p:cNvSpPr>
            <a:spLocks noGrp="1"/>
          </p:cNvSpPr>
          <p:nvPr>
            <p:ph type="title"/>
          </p:nvPr>
        </p:nvSpPr>
        <p:spPr/>
        <p:txBody>
          <a:bodyPr/>
          <a:lstStyle/>
          <a:p>
            <a:r>
              <a:rPr lang="en-US" dirty="0"/>
              <a:t>For more information or to join us</a:t>
            </a:r>
          </a:p>
        </p:txBody>
      </p:sp>
      <p:sp>
        <p:nvSpPr>
          <p:cNvPr id="3" name="Content Placeholder 2">
            <a:extLst>
              <a:ext uri="{FF2B5EF4-FFF2-40B4-BE49-F238E27FC236}">
                <a16:creationId xmlns:a16="http://schemas.microsoft.com/office/drawing/2014/main" id="{94DC62DF-7C4D-3CA5-196B-E47A56B8BDD9}"/>
              </a:ext>
            </a:extLst>
          </p:cNvPr>
          <p:cNvSpPr>
            <a:spLocks noGrp="1"/>
          </p:cNvSpPr>
          <p:nvPr>
            <p:ph idx="1"/>
          </p:nvPr>
        </p:nvSpPr>
        <p:spPr/>
        <p:txBody>
          <a:bodyPr/>
          <a:lstStyle/>
          <a:p>
            <a:r>
              <a:rPr lang="en-US" dirty="0">
                <a:hlinkClick r:id="rId2"/>
              </a:rPr>
              <a:t>www.tnafterschool.org</a:t>
            </a:r>
            <a:endParaRPr lang="en-US" dirty="0"/>
          </a:p>
          <a:p>
            <a:endParaRPr lang="en-US" dirty="0"/>
          </a:p>
          <a:p>
            <a:r>
              <a:rPr lang="en-US" dirty="0">
                <a:hlinkClick r:id="rId3"/>
              </a:rPr>
              <a:t>Afterschool Serves TN - Tennessee Afterschool Network (tnafterschool.org)</a:t>
            </a:r>
            <a:endParaRPr lang="en-US" dirty="0"/>
          </a:p>
          <a:p>
            <a:endParaRPr lang="en-US" dirty="0"/>
          </a:p>
          <a:p>
            <a:r>
              <a:rPr lang="en-US" dirty="0">
                <a:hlinkClick r:id="rId4"/>
              </a:rPr>
              <a:t>Mary.graham@uwtn.org</a:t>
            </a:r>
            <a:endParaRPr lang="en-US" dirty="0"/>
          </a:p>
          <a:p>
            <a:endParaRPr lang="en-US" dirty="0"/>
          </a:p>
        </p:txBody>
      </p:sp>
    </p:spTree>
    <p:extLst>
      <p:ext uri="{BB962C8B-B14F-4D97-AF65-F5344CB8AC3E}">
        <p14:creationId xmlns:p14="http://schemas.microsoft.com/office/powerpoint/2010/main" val="95787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7675929-AC1A-9CCA-FEDF-9327A8D1C18B}"/>
              </a:ext>
            </a:extLst>
          </p:cNvPr>
          <p:cNvPicPr>
            <a:picLocks noChangeAspect="1"/>
          </p:cNvPicPr>
          <p:nvPr/>
        </p:nvPicPr>
        <p:blipFill>
          <a:blip r:embed="rId2"/>
          <a:stretch>
            <a:fillRect/>
          </a:stretch>
        </p:blipFill>
        <p:spPr>
          <a:xfrm>
            <a:off x="0" y="4516818"/>
            <a:ext cx="12192000" cy="2364066"/>
          </a:xfrm>
          <a:prstGeom prst="rect">
            <a:avLst/>
          </a:prstGeom>
        </p:spPr>
      </p:pic>
      <p:pic>
        <p:nvPicPr>
          <p:cNvPr id="13" name="Picture 12">
            <a:extLst>
              <a:ext uri="{FF2B5EF4-FFF2-40B4-BE49-F238E27FC236}">
                <a16:creationId xmlns:a16="http://schemas.microsoft.com/office/drawing/2014/main" id="{2CBEF208-1F70-8CE6-E77F-A6080EC989B9}"/>
              </a:ext>
            </a:extLst>
          </p:cNvPr>
          <p:cNvPicPr>
            <a:picLocks noChangeAspect="1"/>
          </p:cNvPicPr>
          <p:nvPr/>
        </p:nvPicPr>
        <p:blipFill>
          <a:blip r:embed="rId2"/>
          <a:stretch>
            <a:fillRect/>
          </a:stretch>
        </p:blipFill>
        <p:spPr>
          <a:xfrm>
            <a:off x="0" y="2246967"/>
            <a:ext cx="12192000" cy="2364066"/>
          </a:xfrm>
          <a:prstGeom prst="rect">
            <a:avLst/>
          </a:prstGeom>
        </p:spPr>
      </p:pic>
      <p:grpSp>
        <p:nvGrpSpPr>
          <p:cNvPr id="12" name="Group 11">
            <a:extLst>
              <a:ext uri="{FF2B5EF4-FFF2-40B4-BE49-F238E27FC236}">
                <a16:creationId xmlns:a16="http://schemas.microsoft.com/office/drawing/2014/main" id="{8B49B0E4-7E4D-B941-10C2-54F1F714A782}"/>
              </a:ext>
            </a:extLst>
          </p:cNvPr>
          <p:cNvGrpSpPr/>
          <p:nvPr/>
        </p:nvGrpSpPr>
        <p:grpSpPr>
          <a:xfrm>
            <a:off x="-1680" y="-16441"/>
            <a:ext cx="12193680" cy="2357624"/>
            <a:chOff x="-1680" y="-16441"/>
            <a:chExt cx="12193680" cy="2357624"/>
          </a:xfrm>
        </p:grpSpPr>
        <p:sp>
          <p:nvSpPr>
            <p:cNvPr id="9" name="Flowchart: Process 8" descr="Paw prints with solid fill">
              <a:extLst>
                <a:ext uri="{FF2B5EF4-FFF2-40B4-BE49-F238E27FC236}">
                  <a16:creationId xmlns:a16="http://schemas.microsoft.com/office/drawing/2014/main" id="{04695E04-46BA-37E7-FE50-660B24865722}"/>
                </a:ext>
              </a:extLst>
            </p:cNvPr>
            <p:cNvSpPr/>
            <p:nvPr/>
          </p:nvSpPr>
          <p:spPr>
            <a:xfrm>
              <a:off x="-1680" y="-16441"/>
              <a:ext cx="4059935" cy="2341183"/>
            </a:xfrm>
            <a:prstGeom prst="flowChartProcess">
              <a:avLst/>
            </a:prstGeom>
            <a:blipFill dpi="0"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4E1E746-8520-1230-B2F7-932211E56021}"/>
                </a:ext>
              </a:extLst>
            </p:cNvPr>
            <p:cNvPicPr>
              <a:picLocks noChangeAspect="1"/>
            </p:cNvPicPr>
            <p:nvPr/>
          </p:nvPicPr>
          <p:blipFill>
            <a:blip r:embed="rId5"/>
            <a:stretch>
              <a:fillRect/>
            </a:stretch>
          </p:blipFill>
          <p:spPr>
            <a:xfrm>
              <a:off x="4071289" y="0"/>
              <a:ext cx="4059936" cy="2341183"/>
            </a:xfrm>
            <a:prstGeom prst="rect">
              <a:avLst/>
            </a:prstGeom>
          </p:spPr>
        </p:pic>
        <p:pic>
          <p:nvPicPr>
            <p:cNvPr id="11" name="Picture 10">
              <a:extLst>
                <a:ext uri="{FF2B5EF4-FFF2-40B4-BE49-F238E27FC236}">
                  <a16:creationId xmlns:a16="http://schemas.microsoft.com/office/drawing/2014/main" id="{50CA4D62-3BD1-9320-B3BC-79D6E1F01161}"/>
                </a:ext>
              </a:extLst>
            </p:cNvPr>
            <p:cNvPicPr>
              <a:picLocks noChangeAspect="1"/>
            </p:cNvPicPr>
            <p:nvPr/>
          </p:nvPicPr>
          <p:blipFill>
            <a:blip r:embed="rId5"/>
            <a:stretch>
              <a:fillRect/>
            </a:stretch>
          </p:blipFill>
          <p:spPr>
            <a:xfrm>
              <a:off x="8132064" y="0"/>
              <a:ext cx="4059936" cy="2341183"/>
            </a:xfrm>
            <a:prstGeom prst="rect">
              <a:avLst/>
            </a:prstGeom>
          </p:spPr>
        </p:pic>
      </p:grpSp>
      <p:grpSp>
        <p:nvGrpSpPr>
          <p:cNvPr id="2" name="Group 1">
            <a:extLst>
              <a:ext uri="{FF2B5EF4-FFF2-40B4-BE49-F238E27FC236}">
                <a16:creationId xmlns:a16="http://schemas.microsoft.com/office/drawing/2014/main" id="{7F9A75B2-7DBE-99A3-13E0-4EBE1F43875B}"/>
              </a:ext>
            </a:extLst>
          </p:cNvPr>
          <p:cNvGrpSpPr/>
          <p:nvPr/>
        </p:nvGrpSpPr>
        <p:grpSpPr>
          <a:xfrm>
            <a:off x="0" y="313509"/>
            <a:ext cx="12192000" cy="939888"/>
            <a:chOff x="0" y="130629"/>
            <a:chExt cx="12192000" cy="939888"/>
          </a:xfrm>
        </p:grpSpPr>
        <p:sp>
          <p:nvSpPr>
            <p:cNvPr id="3" name="Flowchart: Process 2">
              <a:extLst>
                <a:ext uri="{FF2B5EF4-FFF2-40B4-BE49-F238E27FC236}">
                  <a16:creationId xmlns:a16="http://schemas.microsoft.com/office/drawing/2014/main" id="{E4D52364-ABB9-1586-2887-95B0A4C76435}"/>
                </a:ext>
              </a:extLst>
            </p:cNvPr>
            <p:cNvSpPr/>
            <p:nvPr/>
          </p:nvSpPr>
          <p:spPr>
            <a:xfrm>
              <a:off x="0" y="130629"/>
              <a:ext cx="12192000" cy="939888"/>
            </a:xfrm>
            <a:prstGeom prst="flowChart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A7EED083-C924-F127-0915-13CB8BC37EED}"/>
                </a:ext>
              </a:extLst>
            </p:cNvPr>
            <p:cNvSpPr/>
            <p:nvPr/>
          </p:nvSpPr>
          <p:spPr>
            <a:xfrm>
              <a:off x="680224" y="200722"/>
              <a:ext cx="836342" cy="791737"/>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6" name="Google Shape;206;p23">
            <a:extLst>
              <a:ext uri="{FF2B5EF4-FFF2-40B4-BE49-F238E27FC236}">
                <a16:creationId xmlns:a16="http://schemas.microsoft.com/office/drawing/2014/main" id="{08D60623-9044-C65F-4486-A936658C094F}"/>
              </a:ext>
            </a:extLst>
          </p:cNvPr>
          <p:cNvPicPr preferRelativeResize="0"/>
          <p:nvPr/>
        </p:nvPicPr>
        <p:blipFill>
          <a:blip r:embed="rId7">
            <a:alphaModFix/>
          </a:blip>
          <a:stretch>
            <a:fillRect/>
          </a:stretch>
        </p:blipFill>
        <p:spPr>
          <a:xfrm>
            <a:off x="7900416" y="2950464"/>
            <a:ext cx="3718560" cy="3285666"/>
          </a:xfrm>
          <a:prstGeom prst="rect">
            <a:avLst/>
          </a:prstGeom>
          <a:noFill/>
          <a:ln>
            <a:noFill/>
          </a:ln>
        </p:spPr>
      </p:pic>
      <p:sp>
        <p:nvSpPr>
          <p:cNvPr id="7" name="Google Shape;207;p23">
            <a:extLst>
              <a:ext uri="{FF2B5EF4-FFF2-40B4-BE49-F238E27FC236}">
                <a16:creationId xmlns:a16="http://schemas.microsoft.com/office/drawing/2014/main" id="{F2A459C5-960B-B264-4210-D6912B5F3C36}"/>
              </a:ext>
            </a:extLst>
          </p:cNvPr>
          <p:cNvSpPr txBox="1"/>
          <p:nvPr/>
        </p:nvSpPr>
        <p:spPr>
          <a:xfrm>
            <a:off x="731529" y="5421938"/>
            <a:ext cx="6753254" cy="1169521"/>
          </a:xfrm>
          <a:prstGeom prst="rect">
            <a:avLst/>
          </a:prstGeom>
          <a:solidFill>
            <a:srgbClr val="00B050"/>
          </a:solidFill>
          <a:ln>
            <a:noFill/>
          </a:ln>
        </p:spPr>
        <p:txBody>
          <a:bodyPr spcFirstLastPara="1" wrap="square" lIns="91425" tIns="91425" rIns="91425" bIns="91425" anchor="t" anchorCtr="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 sz="3200" b="0" i="0" u="none" strike="noStrike" kern="0" cap="none" spc="0" normalizeH="0" baseline="0" noProof="0" dirty="0">
                <a:ln>
                  <a:noFill/>
                </a:ln>
                <a:solidFill>
                  <a:srgbClr val="000000"/>
                </a:solidFill>
                <a:effectLst/>
                <a:uLnTx/>
                <a:uFillTx/>
                <a:ea typeface="Calibri"/>
                <a:cs typeface="Calibri"/>
                <a:sym typeface="Calibri"/>
              </a:rPr>
              <a:t>More homemade dog treats for a local animal shelter.</a:t>
            </a:r>
            <a:endParaRPr kumimoji="0" sz="3200" b="0" i="0" u="none" strike="noStrike" kern="0" cap="none" spc="0" normalizeH="0" baseline="0" noProof="0" dirty="0">
              <a:ln>
                <a:noFill/>
              </a:ln>
              <a:solidFill>
                <a:srgbClr val="000000"/>
              </a:solidFill>
              <a:effectLst/>
              <a:uLnTx/>
              <a:uFillTx/>
              <a:ea typeface="Calibri"/>
              <a:cs typeface="Calibri"/>
              <a:sym typeface="Calibri"/>
            </a:endParaRPr>
          </a:p>
        </p:txBody>
      </p:sp>
      <p:pic>
        <p:nvPicPr>
          <p:cNvPr id="5" name="Google Shape;205;p23">
            <a:extLst>
              <a:ext uri="{FF2B5EF4-FFF2-40B4-BE49-F238E27FC236}">
                <a16:creationId xmlns:a16="http://schemas.microsoft.com/office/drawing/2014/main" id="{05BDD846-68E2-B1B4-D220-E8ACC7C11957}"/>
              </a:ext>
            </a:extLst>
          </p:cNvPr>
          <p:cNvPicPr preferRelativeResize="0"/>
          <p:nvPr/>
        </p:nvPicPr>
        <p:blipFill>
          <a:blip r:embed="rId8">
            <a:alphaModFix/>
          </a:blip>
          <a:stretch>
            <a:fillRect/>
          </a:stretch>
        </p:blipFill>
        <p:spPr>
          <a:xfrm>
            <a:off x="731529" y="1552286"/>
            <a:ext cx="7449306" cy="3659213"/>
          </a:xfrm>
          <a:prstGeom prst="rect">
            <a:avLst/>
          </a:prstGeom>
          <a:noFill/>
          <a:ln>
            <a:noFill/>
          </a:ln>
        </p:spPr>
      </p:pic>
    </p:spTree>
    <p:extLst>
      <p:ext uri="{BB962C8B-B14F-4D97-AF65-F5344CB8AC3E}">
        <p14:creationId xmlns:p14="http://schemas.microsoft.com/office/powerpoint/2010/main" val="10135858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owchart: Process 9">
            <a:extLst>
              <a:ext uri="{FF2B5EF4-FFF2-40B4-BE49-F238E27FC236}">
                <a16:creationId xmlns:a16="http://schemas.microsoft.com/office/drawing/2014/main" id="{04555F96-CDEB-AE81-DDA8-6A55AA42445A}"/>
              </a:ext>
            </a:extLst>
          </p:cNvPr>
          <p:cNvSpPr/>
          <p:nvPr/>
        </p:nvSpPr>
        <p:spPr>
          <a:xfrm>
            <a:off x="0" y="0"/>
            <a:ext cx="12192000" cy="6949440"/>
          </a:xfrm>
          <a:prstGeom prst="flowChartProcess">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249038B0-311F-BD04-F98E-E1DED4F14182}"/>
              </a:ext>
            </a:extLst>
          </p:cNvPr>
          <p:cNvGrpSpPr/>
          <p:nvPr/>
        </p:nvGrpSpPr>
        <p:grpSpPr>
          <a:xfrm>
            <a:off x="0" y="264741"/>
            <a:ext cx="12192000" cy="939888"/>
            <a:chOff x="0" y="130629"/>
            <a:chExt cx="12192000" cy="939888"/>
          </a:xfrm>
        </p:grpSpPr>
        <p:sp>
          <p:nvSpPr>
            <p:cNvPr id="3" name="Flowchart: Process 2">
              <a:extLst>
                <a:ext uri="{FF2B5EF4-FFF2-40B4-BE49-F238E27FC236}">
                  <a16:creationId xmlns:a16="http://schemas.microsoft.com/office/drawing/2014/main" id="{C0BE548D-4734-B339-2A92-BF4AB770983E}"/>
                </a:ext>
              </a:extLst>
            </p:cNvPr>
            <p:cNvSpPr/>
            <p:nvPr/>
          </p:nvSpPr>
          <p:spPr>
            <a:xfrm>
              <a:off x="0" y="130629"/>
              <a:ext cx="12192000" cy="939888"/>
            </a:xfrm>
            <a:prstGeom prst="flowChart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F86505C5-BDD2-116E-33FF-6209BD01FD92}"/>
                </a:ext>
              </a:extLst>
            </p:cNvPr>
            <p:cNvSpPr/>
            <p:nvPr/>
          </p:nvSpPr>
          <p:spPr>
            <a:xfrm>
              <a:off x="680224" y="200722"/>
              <a:ext cx="836342" cy="791737"/>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5" name="Google Shape;212;p24">
            <a:extLst>
              <a:ext uri="{FF2B5EF4-FFF2-40B4-BE49-F238E27FC236}">
                <a16:creationId xmlns:a16="http://schemas.microsoft.com/office/drawing/2014/main" id="{CDEC5237-1261-20AF-0A8A-2160C7534753}"/>
              </a:ext>
            </a:extLst>
          </p:cNvPr>
          <p:cNvPicPr preferRelativeResize="0"/>
          <p:nvPr/>
        </p:nvPicPr>
        <p:blipFill>
          <a:blip r:embed="rId4">
            <a:alphaModFix/>
          </a:blip>
          <a:stretch>
            <a:fillRect/>
          </a:stretch>
        </p:blipFill>
        <p:spPr>
          <a:xfrm>
            <a:off x="371856" y="4267200"/>
            <a:ext cx="2737104" cy="2247899"/>
          </a:xfrm>
          <a:prstGeom prst="rect">
            <a:avLst/>
          </a:prstGeom>
          <a:noFill/>
          <a:ln w="9525" cap="flat" cmpd="sng">
            <a:solidFill>
              <a:srgbClr val="00B050"/>
            </a:solidFill>
            <a:prstDash val="solid"/>
            <a:round/>
            <a:headEnd type="none" w="sm" len="sm"/>
            <a:tailEnd type="none" w="sm" len="sm"/>
          </a:ln>
        </p:spPr>
      </p:pic>
      <p:pic>
        <p:nvPicPr>
          <p:cNvPr id="6" name="Google Shape;213;p24">
            <a:extLst>
              <a:ext uri="{FF2B5EF4-FFF2-40B4-BE49-F238E27FC236}">
                <a16:creationId xmlns:a16="http://schemas.microsoft.com/office/drawing/2014/main" id="{270EE2D4-81D2-BDC3-E3AC-93B1CBEEA088}"/>
              </a:ext>
            </a:extLst>
          </p:cNvPr>
          <p:cNvPicPr preferRelativeResize="0"/>
          <p:nvPr/>
        </p:nvPicPr>
        <p:blipFill>
          <a:blip r:embed="rId5">
            <a:alphaModFix/>
          </a:blip>
          <a:stretch>
            <a:fillRect/>
          </a:stretch>
        </p:blipFill>
        <p:spPr>
          <a:xfrm>
            <a:off x="3108960" y="4267200"/>
            <a:ext cx="2737104" cy="2247899"/>
          </a:xfrm>
          <a:prstGeom prst="rect">
            <a:avLst/>
          </a:prstGeom>
          <a:noFill/>
          <a:ln w="9525" cap="flat" cmpd="sng">
            <a:solidFill>
              <a:srgbClr val="00B050"/>
            </a:solidFill>
            <a:prstDash val="solid"/>
            <a:round/>
            <a:headEnd type="none" w="sm" len="sm"/>
            <a:tailEnd type="none" w="sm" len="sm"/>
          </a:ln>
        </p:spPr>
      </p:pic>
      <p:pic>
        <p:nvPicPr>
          <p:cNvPr id="7" name="Google Shape;214;p24">
            <a:extLst>
              <a:ext uri="{FF2B5EF4-FFF2-40B4-BE49-F238E27FC236}">
                <a16:creationId xmlns:a16="http://schemas.microsoft.com/office/drawing/2014/main" id="{2F12B2B6-523F-98F3-857A-61BE811FFF0A}"/>
              </a:ext>
            </a:extLst>
          </p:cNvPr>
          <p:cNvPicPr preferRelativeResize="0"/>
          <p:nvPr/>
        </p:nvPicPr>
        <p:blipFill>
          <a:blip r:embed="rId6">
            <a:alphaModFix/>
          </a:blip>
          <a:stretch>
            <a:fillRect/>
          </a:stretch>
        </p:blipFill>
        <p:spPr>
          <a:xfrm>
            <a:off x="5846063" y="4267200"/>
            <a:ext cx="3063435" cy="2247899"/>
          </a:xfrm>
          <a:prstGeom prst="rect">
            <a:avLst/>
          </a:prstGeom>
          <a:noFill/>
          <a:ln w="9525" cap="flat" cmpd="sng">
            <a:solidFill>
              <a:srgbClr val="00B050"/>
            </a:solidFill>
            <a:prstDash val="solid"/>
            <a:round/>
            <a:headEnd type="none" w="sm" len="sm"/>
            <a:tailEnd type="none" w="sm" len="sm"/>
          </a:ln>
        </p:spPr>
      </p:pic>
      <p:pic>
        <p:nvPicPr>
          <p:cNvPr id="8" name="Google Shape;215;p24">
            <a:extLst>
              <a:ext uri="{FF2B5EF4-FFF2-40B4-BE49-F238E27FC236}">
                <a16:creationId xmlns:a16="http://schemas.microsoft.com/office/drawing/2014/main" id="{972E557F-337E-834B-EDFE-121C67809545}"/>
              </a:ext>
            </a:extLst>
          </p:cNvPr>
          <p:cNvPicPr preferRelativeResize="0"/>
          <p:nvPr/>
        </p:nvPicPr>
        <p:blipFill>
          <a:blip r:embed="rId7">
            <a:alphaModFix/>
          </a:blip>
          <a:stretch>
            <a:fillRect/>
          </a:stretch>
        </p:blipFill>
        <p:spPr>
          <a:xfrm>
            <a:off x="8909499" y="4267200"/>
            <a:ext cx="2910645" cy="2247899"/>
          </a:xfrm>
          <a:prstGeom prst="rect">
            <a:avLst/>
          </a:prstGeom>
          <a:noFill/>
          <a:ln w="9525" cap="flat" cmpd="sng">
            <a:solidFill>
              <a:srgbClr val="00B050"/>
            </a:solidFill>
            <a:prstDash val="solid"/>
            <a:round/>
            <a:headEnd type="none" w="sm" len="sm"/>
            <a:tailEnd type="none" w="sm" len="sm"/>
          </a:ln>
        </p:spPr>
      </p:pic>
      <p:sp>
        <p:nvSpPr>
          <p:cNvPr id="9" name="Google Shape;216;p24">
            <a:extLst>
              <a:ext uri="{FF2B5EF4-FFF2-40B4-BE49-F238E27FC236}">
                <a16:creationId xmlns:a16="http://schemas.microsoft.com/office/drawing/2014/main" id="{60352831-942B-C13E-1E91-07BBA188C190}"/>
              </a:ext>
            </a:extLst>
          </p:cNvPr>
          <p:cNvSpPr txBox="1"/>
          <p:nvPr/>
        </p:nvSpPr>
        <p:spPr>
          <a:xfrm>
            <a:off x="158496" y="2346085"/>
            <a:ext cx="11862816" cy="677078"/>
          </a:xfrm>
          <a:prstGeom prst="rect">
            <a:avLst/>
          </a:prstGeom>
          <a:solidFill>
            <a:srgbClr val="000000"/>
          </a:solidFill>
          <a:ln>
            <a:noFill/>
          </a:ln>
        </p:spPr>
        <p:txBody>
          <a:bodyPr spcFirstLastPara="1" wrap="square" lIns="91425" tIns="91425" rIns="91425" bIns="91425" anchor="t" anchorCtr="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 sz="3200" b="0" i="0" u="none" strike="noStrike" kern="0" cap="none" spc="0" normalizeH="0" baseline="0" noProof="0" dirty="0">
                <a:ln>
                  <a:noFill/>
                </a:ln>
                <a:solidFill>
                  <a:srgbClr val="00B050"/>
                </a:solidFill>
                <a:effectLst/>
                <a:uLnTx/>
                <a:uFillTx/>
                <a:ea typeface="Calibri"/>
                <a:cs typeface="Calibri"/>
                <a:sym typeface="Calibri"/>
              </a:rPr>
              <a:t>SHADES students made dog toys to distribute at a local animal shelter. </a:t>
            </a:r>
            <a:endParaRPr kumimoji="0" sz="3200" b="0" i="0" u="none" strike="noStrike" kern="0" cap="none" spc="0" normalizeH="0" baseline="0" noProof="0" dirty="0">
              <a:ln>
                <a:noFill/>
              </a:ln>
              <a:solidFill>
                <a:srgbClr val="00B050"/>
              </a:solidFill>
              <a:effectLst/>
              <a:uLnTx/>
              <a:uFillTx/>
              <a:ea typeface="Calibri"/>
              <a:cs typeface="Calibri"/>
              <a:sym typeface="Calibri"/>
            </a:endParaRPr>
          </a:p>
        </p:txBody>
      </p:sp>
    </p:spTree>
    <p:extLst>
      <p:ext uri="{BB962C8B-B14F-4D97-AF65-F5344CB8AC3E}">
        <p14:creationId xmlns:p14="http://schemas.microsoft.com/office/powerpoint/2010/main" val="17719931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Process 8" descr="Various colors of dahlia flowers">
            <a:extLst>
              <a:ext uri="{FF2B5EF4-FFF2-40B4-BE49-F238E27FC236}">
                <a16:creationId xmlns:a16="http://schemas.microsoft.com/office/drawing/2014/main" id="{7BA017A5-20D2-C53B-992B-AC0D37CEC3B7}"/>
              </a:ext>
            </a:extLst>
          </p:cNvPr>
          <p:cNvSpPr/>
          <p:nvPr/>
        </p:nvSpPr>
        <p:spPr>
          <a:xfrm>
            <a:off x="-1121664" y="-341376"/>
            <a:ext cx="14801088" cy="7522464"/>
          </a:xfrm>
          <a:prstGeom prst="flowChartProcess">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2EEF0746-5EEA-4F30-4831-68B28DFC4726}"/>
              </a:ext>
            </a:extLst>
          </p:cNvPr>
          <p:cNvGrpSpPr/>
          <p:nvPr/>
        </p:nvGrpSpPr>
        <p:grpSpPr>
          <a:xfrm>
            <a:off x="0" y="289125"/>
            <a:ext cx="12192000" cy="939888"/>
            <a:chOff x="0" y="130629"/>
            <a:chExt cx="12192000" cy="939888"/>
          </a:xfrm>
        </p:grpSpPr>
        <p:sp>
          <p:nvSpPr>
            <p:cNvPr id="3" name="Flowchart: Process 2">
              <a:extLst>
                <a:ext uri="{FF2B5EF4-FFF2-40B4-BE49-F238E27FC236}">
                  <a16:creationId xmlns:a16="http://schemas.microsoft.com/office/drawing/2014/main" id="{5B9208EF-F48F-FD5F-FFA5-2DF895E268A6}"/>
                </a:ext>
              </a:extLst>
            </p:cNvPr>
            <p:cNvSpPr/>
            <p:nvPr/>
          </p:nvSpPr>
          <p:spPr>
            <a:xfrm>
              <a:off x="0" y="130629"/>
              <a:ext cx="12192000" cy="939888"/>
            </a:xfrm>
            <a:prstGeom prst="flowChart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4D60B2BA-CD59-A41A-D446-20E89EE79111}"/>
                </a:ext>
              </a:extLst>
            </p:cNvPr>
            <p:cNvSpPr/>
            <p:nvPr/>
          </p:nvSpPr>
          <p:spPr>
            <a:xfrm>
              <a:off x="680224" y="200722"/>
              <a:ext cx="836342" cy="791737"/>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5" name="Google Shape;221;p25">
            <a:extLst>
              <a:ext uri="{FF2B5EF4-FFF2-40B4-BE49-F238E27FC236}">
                <a16:creationId xmlns:a16="http://schemas.microsoft.com/office/drawing/2014/main" id="{7860C70F-F0F1-1A9C-CA95-40E30AD4B88C}"/>
              </a:ext>
            </a:extLst>
          </p:cNvPr>
          <p:cNvPicPr preferRelativeResize="0"/>
          <p:nvPr/>
        </p:nvPicPr>
        <p:blipFill>
          <a:blip r:embed="rId4">
            <a:alphaModFix/>
          </a:blip>
          <a:stretch>
            <a:fillRect/>
          </a:stretch>
        </p:blipFill>
        <p:spPr>
          <a:xfrm>
            <a:off x="1688592" y="2970906"/>
            <a:ext cx="2364375" cy="3154050"/>
          </a:xfrm>
          <a:prstGeom prst="rect">
            <a:avLst/>
          </a:prstGeom>
          <a:noFill/>
          <a:ln>
            <a:noFill/>
          </a:ln>
        </p:spPr>
      </p:pic>
      <p:pic>
        <p:nvPicPr>
          <p:cNvPr id="6" name="Google Shape;222;p25">
            <a:extLst>
              <a:ext uri="{FF2B5EF4-FFF2-40B4-BE49-F238E27FC236}">
                <a16:creationId xmlns:a16="http://schemas.microsoft.com/office/drawing/2014/main" id="{8E61DAFF-B648-F87F-7BD0-ABE366A44C9C}"/>
              </a:ext>
            </a:extLst>
          </p:cNvPr>
          <p:cNvPicPr preferRelativeResize="0"/>
          <p:nvPr/>
        </p:nvPicPr>
        <p:blipFill>
          <a:blip r:embed="rId5">
            <a:alphaModFix/>
          </a:blip>
          <a:stretch>
            <a:fillRect/>
          </a:stretch>
        </p:blipFill>
        <p:spPr>
          <a:xfrm>
            <a:off x="7993592" y="2970913"/>
            <a:ext cx="2364375" cy="3154043"/>
          </a:xfrm>
          <a:prstGeom prst="rect">
            <a:avLst/>
          </a:prstGeom>
          <a:noFill/>
          <a:ln>
            <a:noFill/>
          </a:ln>
        </p:spPr>
      </p:pic>
      <p:pic>
        <p:nvPicPr>
          <p:cNvPr id="7" name="Google Shape;223;p25">
            <a:extLst>
              <a:ext uri="{FF2B5EF4-FFF2-40B4-BE49-F238E27FC236}">
                <a16:creationId xmlns:a16="http://schemas.microsoft.com/office/drawing/2014/main" id="{EA08EE85-3090-2E28-14A8-81C6FC76886C}"/>
              </a:ext>
            </a:extLst>
          </p:cNvPr>
          <p:cNvPicPr preferRelativeResize="0"/>
          <p:nvPr/>
        </p:nvPicPr>
        <p:blipFill rotWithShape="1">
          <a:blip r:embed="rId6">
            <a:alphaModFix/>
          </a:blip>
          <a:srcRect/>
          <a:stretch/>
        </p:blipFill>
        <p:spPr>
          <a:xfrm>
            <a:off x="4751792" y="2970913"/>
            <a:ext cx="2364375" cy="3154043"/>
          </a:xfrm>
          <a:prstGeom prst="rect">
            <a:avLst/>
          </a:prstGeom>
          <a:noFill/>
          <a:ln>
            <a:noFill/>
          </a:ln>
        </p:spPr>
      </p:pic>
      <p:sp>
        <p:nvSpPr>
          <p:cNvPr id="8" name="Google Shape;224;p25">
            <a:extLst>
              <a:ext uri="{FF2B5EF4-FFF2-40B4-BE49-F238E27FC236}">
                <a16:creationId xmlns:a16="http://schemas.microsoft.com/office/drawing/2014/main" id="{C05B881D-893F-D600-9212-44DFAA107DEA}"/>
              </a:ext>
            </a:extLst>
          </p:cNvPr>
          <p:cNvSpPr/>
          <p:nvPr/>
        </p:nvSpPr>
        <p:spPr>
          <a:xfrm>
            <a:off x="1756092" y="2085256"/>
            <a:ext cx="8459007" cy="664024"/>
          </a:xfrm>
          <a:prstGeom prst="rect">
            <a:avLst/>
          </a:prstGeom>
        </p:spPr>
        <p:txBody>
          <a:bodyPr>
            <a:prstTxWarp prst="textPlain">
              <a:avLst/>
            </a:prstTxWarp>
          </a:bodyPr>
          <a:lstStyle/>
          <a:p>
            <a:pPr algn="ctr">
              <a:buClr>
                <a:srgbClr val="000000"/>
              </a:buClr>
              <a:buFont typeface="Arial"/>
              <a:buNone/>
            </a:pPr>
            <a:r>
              <a:rPr sz="1400" b="1" kern="0" dirty="0" err="1">
                <a:ln w="9525" cap="flat" cmpd="sng">
                  <a:solidFill>
                    <a:srgbClr val="00FFFF"/>
                  </a:solidFill>
                  <a:prstDash val="solid"/>
                  <a:round/>
                  <a:headEnd type="none" w="sm" len="sm"/>
                  <a:tailEnd type="none" w="sm" len="sm"/>
                </a:ln>
                <a:solidFill>
                  <a:srgbClr val="000000"/>
                </a:solidFill>
                <a:latin typeface="Arial"/>
                <a:cs typeface="Arial"/>
                <a:sym typeface="Arial"/>
              </a:rPr>
              <a:t>Karns</a:t>
            </a:r>
            <a:r>
              <a:rPr sz="1400" b="1" kern="0" dirty="0">
                <a:ln w="9525" cap="flat" cmpd="sng">
                  <a:solidFill>
                    <a:srgbClr val="00FFFF"/>
                  </a:solidFill>
                  <a:prstDash val="solid"/>
                  <a:round/>
                  <a:headEnd type="none" w="sm" len="sm"/>
                  <a:tailEnd type="none" w="sm" len="sm"/>
                </a:ln>
                <a:solidFill>
                  <a:srgbClr val="000000"/>
                </a:solidFill>
                <a:latin typeface="Arial"/>
                <a:cs typeface="Arial"/>
                <a:sym typeface="Arial"/>
              </a:rPr>
              <a:t> SHADES grounds beautification project.</a:t>
            </a:r>
          </a:p>
        </p:txBody>
      </p:sp>
    </p:spTree>
    <p:extLst>
      <p:ext uri="{BB962C8B-B14F-4D97-AF65-F5344CB8AC3E}">
        <p14:creationId xmlns:p14="http://schemas.microsoft.com/office/powerpoint/2010/main" val="2691301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Process 6">
            <a:extLst>
              <a:ext uri="{FF2B5EF4-FFF2-40B4-BE49-F238E27FC236}">
                <a16:creationId xmlns:a16="http://schemas.microsoft.com/office/drawing/2014/main" id="{68FFE71D-9D07-BCCE-D96A-8E5F45252FF9}"/>
              </a:ext>
            </a:extLst>
          </p:cNvPr>
          <p:cNvSpPr/>
          <p:nvPr/>
        </p:nvSpPr>
        <p:spPr>
          <a:xfrm>
            <a:off x="0" y="0"/>
            <a:ext cx="12192000" cy="68580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3A53007C-2C4B-E874-FDA7-988015B210A0}"/>
              </a:ext>
            </a:extLst>
          </p:cNvPr>
          <p:cNvGrpSpPr/>
          <p:nvPr/>
        </p:nvGrpSpPr>
        <p:grpSpPr>
          <a:xfrm>
            <a:off x="0" y="276933"/>
            <a:ext cx="12192000" cy="939888"/>
            <a:chOff x="0" y="130629"/>
            <a:chExt cx="12192000" cy="939888"/>
          </a:xfrm>
        </p:grpSpPr>
        <p:sp>
          <p:nvSpPr>
            <p:cNvPr id="3" name="Flowchart: Process 2">
              <a:extLst>
                <a:ext uri="{FF2B5EF4-FFF2-40B4-BE49-F238E27FC236}">
                  <a16:creationId xmlns:a16="http://schemas.microsoft.com/office/drawing/2014/main" id="{D0C1AB4B-379E-A918-6463-234AF45C8B4F}"/>
                </a:ext>
              </a:extLst>
            </p:cNvPr>
            <p:cNvSpPr/>
            <p:nvPr/>
          </p:nvSpPr>
          <p:spPr>
            <a:xfrm>
              <a:off x="0" y="130629"/>
              <a:ext cx="12192000" cy="939888"/>
            </a:xfrm>
            <a:prstGeom prst="flowChart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2BD98C01-800A-E5FC-C430-A3D0286E5780}"/>
                </a:ext>
              </a:extLst>
            </p:cNvPr>
            <p:cNvSpPr/>
            <p:nvPr/>
          </p:nvSpPr>
          <p:spPr>
            <a:xfrm>
              <a:off x="680224" y="200722"/>
              <a:ext cx="836342" cy="79173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5" name="Google Shape;229;p26">
            <a:extLst>
              <a:ext uri="{FF2B5EF4-FFF2-40B4-BE49-F238E27FC236}">
                <a16:creationId xmlns:a16="http://schemas.microsoft.com/office/drawing/2014/main" id="{46295A3A-261D-97FE-F020-80B26BD8BC63}"/>
              </a:ext>
            </a:extLst>
          </p:cNvPr>
          <p:cNvPicPr preferRelativeResize="0"/>
          <p:nvPr/>
        </p:nvPicPr>
        <p:blipFill>
          <a:blip r:embed="rId3">
            <a:alphaModFix/>
          </a:blip>
          <a:stretch>
            <a:fillRect/>
          </a:stretch>
        </p:blipFill>
        <p:spPr>
          <a:xfrm>
            <a:off x="1805233" y="2801190"/>
            <a:ext cx="8918351" cy="3555825"/>
          </a:xfrm>
          <a:prstGeom prst="rect">
            <a:avLst/>
          </a:prstGeom>
          <a:noFill/>
          <a:ln>
            <a:noFill/>
          </a:ln>
        </p:spPr>
      </p:pic>
      <p:sp>
        <p:nvSpPr>
          <p:cNvPr id="6" name="Google Shape;230;p26">
            <a:extLst>
              <a:ext uri="{FF2B5EF4-FFF2-40B4-BE49-F238E27FC236}">
                <a16:creationId xmlns:a16="http://schemas.microsoft.com/office/drawing/2014/main" id="{3A7D87B6-D6E1-4CA4-F4EF-6E42A1CAC077}"/>
              </a:ext>
            </a:extLst>
          </p:cNvPr>
          <p:cNvSpPr txBox="1"/>
          <p:nvPr/>
        </p:nvSpPr>
        <p:spPr>
          <a:xfrm>
            <a:off x="1700784" y="1530705"/>
            <a:ext cx="9022800" cy="769500"/>
          </a:xfrm>
          <a:prstGeom prst="rect">
            <a:avLst/>
          </a:prstGeom>
          <a:noFill/>
          <a:ln>
            <a:noFill/>
          </a:ln>
        </p:spPr>
        <p:txBody>
          <a:bodyPr spcFirstLastPara="1" wrap="square" lIns="91425" tIns="91425" rIns="91425" bIns="91425" anchor="t" anchorCtr="0">
            <a:spAutoFit/>
          </a:bodyPr>
          <a:lstStyle/>
          <a:p>
            <a:pPr>
              <a:buClr>
                <a:srgbClr val="000000"/>
              </a:buClr>
              <a:buFont typeface="Arial"/>
              <a:buNone/>
            </a:pPr>
            <a:r>
              <a:rPr lang="en" sz="1900" kern="0" dirty="0">
                <a:solidFill>
                  <a:srgbClr val="FFFFFF"/>
                </a:solidFill>
                <a:ea typeface="Calibri"/>
                <a:cs typeface="Calibri"/>
                <a:sym typeface="Calibri"/>
              </a:rPr>
              <a:t>Fair Garden’s lending library project partnered with Regions Bank Day of Service for a collaborative service/beautification project.  </a:t>
            </a:r>
            <a:endParaRPr sz="1900" kern="0" dirty="0">
              <a:solidFill>
                <a:srgbClr val="FFFFFF"/>
              </a:solidFill>
              <a:ea typeface="Calibri"/>
              <a:cs typeface="Calibri"/>
              <a:sym typeface="Calibri"/>
            </a:endParaRPr>
          </a:p>
        </p:txBody>
      </p:sp>
    </p:spTree>
    <p:extLst>
      <p:ext uri="{BB962C8B-B14F-4D97-AF65-F5344CB8AC3E}">
        <p14:creationId xmlns:p14="http://schemas.microsoft.com/office/powerpoint/2010/main" val="3658341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owchart: Process 9" descr="Hand painted stones">
            <a:extLst>
              <a:ext uri="{FF2B5EF4-FFF2-40B4-BE49-F238E27FC236}">
                <a16:creationId xmlns:a16="http://schemas.microsoft.com/office/drawing/2014/main" id="{9B9C77EE-82F1-09AC-67A7-B1944523E1F6}"/>
              </a:ext>
            </a:extLst>
          </p:cNvPr>
          <p:cNvSpPr/>
          <p:nvPr/>
        </p:nvSpPr>
        <p:spPr>
          <a:xfrm>
            <a:off x="-377952" y="-890016"/>
            <a:ext cx="14606016" cy="8278368"/>
          </a:xfrm>
          <a:prstGeom prst="flowChartProcess">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52516C97-99C3-085D-2072-5BBFE85A9A29}"/>
              </a:ext>
            </a:extLst>
          </p:cNvPr>
          <p:cNvGrpSpPr/>
          <p:nvPr/>
        </p:nvGrpSpPr>
        <p:grpSpPr>
          <a:xfrm>
            <a:off x="0" y="240357"/>
            <a:ext cx="12192000" cy="939888"/>
            <a:chOff x="0" y="130629"/>
            <a:chExt cx="12192000" cy="939888"/>
          </a:xfrm>
        </p:grpSpPr>
        <p:sp>
          <p:nvSpPr>
            <p:cNvPr id="3" name="Flowchart: Process 2">
              <a:extLst>
                <a:ext uri="{FF2B5EF4-FFF2-40B4-BE49-F238E27FC236}">
                  <a16:creationId xmlns:a16="http://schemas.microsoft.com/office/drawing/2014/main" id="{6407B912-6E20-AE3F-D8CB-494933C9FB97}"/>
                </a:ext>
              </a:extLst>
            </p:cNvPr>
            <p:cNvSpPr/>
            <p:nvPr/>
          </p:nvSpPr>
          <p:spPr>
            <a:xfrm>
              <a:off x="0" y="130629"/>
              <a:ext cx="12192000" cy="939888"/>
            </a:xfrm>
            <a:prstGeom prst="flowChart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B6545E48-FF9E-2466-3013-24C8DA5FB1B3}"/>
                </a:ext>
              </a:extLst>
            </p:cNvPr>
            <p:cNvSpPr/>
            <p:nvPr/>
          </p:nvSpPr>
          <p:spPr>
            <a:xfrm>
              <a:off x="680224" y="200722"/>
              <a:ext cx="836342" cy="791737"/>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5" name="Google Shape;235;p27">
            <a:extLst>
              <a:ext uri="{FF2B5EF4-FFF2-40B4-BE49-F238E27FC236}">
                <a16:creationId xmlns:a16="http://schemas.microsoft.com/office/drawing/2014/main" id="{E2B18820-8574-9449-3227-F8E0FE9A2B8F}"/>
              </a:ext>
            </a:extLst>
          </p:cNvPr>
          <p:cNvPicPr preferRelativeResize="0"/>
          <p:nvPr/>
        </p:nvPicPr>
        <p:blipFill>
          <a:blip r:embed="rId4">
            <a:alphaModFix/>
          </a:blip>
          <a:stretch>
            <a:fillRect/>
          </a:stretch>
        </p:blipFill>
        <p:spPr>
          <a:xfrm>
            <a:off x="1383792" y="4057705"/>
            <a:ext cx="2615701" cy="2030675"/>
          </a:xfrm>
          <a:prstGeom prst="rect">
            <a:avLst/>
          </a:prstGeom>
          <a:noFill/>
          <a:ln w="9525" cap="flat" cmpd="sng">
            <a:solidFill>
              <a:srgbClr val="FFFFFF"/>
            </a:solidFill>
            <a:prstDash val="solid"/>
            <a:round/>
            <a:headEnd type="none" w="sm" len="sm"/>
            <a:tailEnd type="none" w="sm" len="sm"/>
          </a:ln>
        </p:spPr>
      </p:pic>
      <p:pic>
        <p:nvPicPr>
          <p:cNvPr id="6" name="Google Shape;236;p27">
            <a:extLst>
              <a:ext uri="{FF2B5EF4-FFF2-40B4-BE49-F238E27FC236}">
                <a16:creationId xmlns:a16="http://schemas.microsoft.com/office/drawing/2014/main" id="{9277994E-D8EF-DDC8-9C53-5E175F6CE815}"/>
              </a:ext>
            </a:extLst>
          </p:cNvPr>
          <p:cNvPicPr preferRelativeResize="0"/>
          <p:nvPr/>
        </p:nvPicPr>
        <p:blipFill>
          <a:blip r:embed="rId5">
            <a:alphaModFix/>
          </a:blip>
          <a:stretch>
            <a:fillRect/>
          </a:stretch>
        </p:blipFill>
        <p:spPr>
          <a:xfrm>
            <a:off x="1383792" y="2031855"/>
            <a:ext cx="2615701" cy="1637175"/>
          </a:xfrm>
          <a:prstGeom prst="rect">
            <a:avLst/>
          </a:prstGeom>
          <a:noFill/>
          <a:ln w="9525" cap="flat" cmpd="sng">
            <a:solidFill>
              <a:srgbClr val="FFFFFF"/>
            </a:solidFill>
            <a:prstDash val="solid"/>
            <a:round/>
            <a:headEnd type="none" w="sm" len="sm"/>
            <a:tailEnd type="none" w="sm" len="sm"/>
          </a:ln>
        </p:spPr>
      </p:pic>
      <p:pic>
        <p:nvPicPr>
          <p:cNvPr id="7" name="Google Shape;237;p27">
            <a:extLst>
              <a:ext uri="{FF2B5EF4-FFF2-40B4-BE49-F238E27FC236}">
                <a16:creationId xmlns:a16="http://schemas.microsoft.com/office/drawing/2014/main" id="{131E11B1-3BBC-E7A8-A963-304F500D0410}"/>
              </a:ext>
            </a:extLst>
          </p:cNvPr>
          <p:cNvPicPr preferRelativeResize="0"/>
          <p:nvPr/>
        </p:nvPicPr>
        <p:blipFill>
          <a:blip r:embed="rId6">
            <a:alphaModFix/>
          </a:blip>
          <a:stretch>
            <a:fillRect/>
          </a:stretch>
        </p:blipFill>
        <p:spPr>
          <a:xfrm>
            <a:off x="7586267" y="4377780"/>
            <a:ext cx="2615700" cy="1637174"/>
          </a:xfrm>
          <a:prstGeom prst="rect">
            <a:avLst/>
          </a:prstGeom>
          <a:noFill/>
          <a:ln w="9525" cap="flat" cmpd="sng">
            <a:solidFill>
              <a:srgbClr val="FFFFFF"/>
            </a:solidFill>
            <a:prstDash val="solid"/>
            <a:round/>
            <a:headEnd type="none" w="sm" len="sm"/>
            <a:tailEnd type="none" w="sm" len="sm"/>
          </a:ln>
        </p:spPr>
      </p:pic>
      <p:pic>
        <p:nvPicPr>
          <p:cNvPr id="8" name="Google Shape;238;p27">
            <a:extLst>
              <a:ext uri="{FF2B5EF4-FFF2-40B4-BE49-F238E27FC236}">
                <a16:creationId xmlns:a16="http://schemas.microsoft.com/office/drawing/2014/main" id="{90D3A16C-249D-25D3-6C32-7C60FA22FFB6}"/>
              </a:ext>
            </a:extLst>
          </p:cNvPr>
          <p:cNvPicPr preferRelativeResize="0"/>
          <p:nvPr/>
        </p:nvPicPr>
        <p:blipFill>
          <a:blip r:embed="rId7">
            <a:alphaModFix/>
          </a:blip>
          <a:stretch>
            <a:fillRect/>
          </a:stretch>
        </p:blipFill>
        <p:spPr>
          <a:xfrm>
            <a:off x="4265742" y="2031855"/>
            <a:ext cx="3059925" cy="4076700"/>
          </a:xfrm>
          <a:prstGeom prst="rect">
            <a:avLst/>
          </a:prstGeom>
          <a:noFill/>
          <a:ln w="9525" cap="flat" cmpd="sng">
            <a:solidFill>
              <a:srgbClr val="FFFFFF"/>
            </a:solidFill>
            <a:prstDash val="solid"/>
            <a:round/>
            <a:headEnd type="none" w="sm" len="sm"/>
            <a:tailEnd type="none" w="sm" len="sm"/>
          </a:ln>
        </p:spPr>
      </p:pic>
      <p:pic>
        <p:nvPicPr>
          <p:cNvPr id="9" name="Google Shape;239;p27">
            <a:extLst>
              <a:ext uri="{FF2B5EF4-FFF2-40B4-BE49-F238E27FC236}">
                <a16:creationId xmlns:a16="http://schemas.microsoft.com/office/drawing/2014/main" id="{574B28B4-A4D5-9EDD-0649-866BE7067F45}"/>
              </a:ext>
            </a:extLst>
          </p:cNvPr>
          <p:cNvPicPr preferRelativeResize="0"/>
          <p:nvPr/>
        </p:nvPicPr>
        <p:blipFill>
          <a:blip r:embed="rId8">
            <a:alphaModFix/>
          </a:blip>
          <a:stretch>
            <a:fillRect/>
          </a:stretch>
        </p:blipFill>
        <p:spPr>
          <a:xfrm>
            <a:off x="7591917" y="2011680"/>
            <a:ext cx="2615699" cy="2165250"/>
          </a:xfrm>
          <a:prstGeom prst="rect">
            <a:avLst/>
          </a:prstGeom>
          <a:noFill/>
          <a:ln w="9525" cap="flat" cmpd="sng">
            <a:solidFill>
              <a:srgbClr val="FFFFFF"/>
            </a:solidFill>
            <a:prstDash val="solid"/>
            <a:round/>
            <a:headEnd type="none" w="sm" len="sm"/>
            <a:tailEnd type="none" w="sm" len="sm"/>
          </a:ln>
        </p:spPr>
      </p:pic>
    </p:spTree>
    <p:extLst>
      <p:ext uri="{BB962C8B-B14F-4D97-AF65-F5344CB8AC3E}">
        <p14:creationId xmlns:p14="http://schemas.microsoft.com/office/powerpoint/2010/main" val="14385086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071C22-F83F-32E7-237B-01A1223E5065}"/>
              </a:ext>
            </a:extLst>
          </p:cNvPr>
          <p:cNvGrpSpPr/>
          <p:nvPr/>
        </p:nvGrpSpPr>
        <p:grpSpPr>
          <a:xfrm>
            <a:off x="0" y="276933"/>
            <a:ext cx="12192000" cy="939888"/>
            <a:chOff x="0" y="130629"/>
            <a:chExt cx="12192000" cy="939888"/>
          </a:xfrm>
        </p:grpSpPr>
        <p:sp>
          <p:nvSpPr>
            <p:cNvPr id="3" name="Flowchart: Process 2">
              <a:extLst>
                <a:ext uri="{FF2B5EF4-FFF2-40B4-BE49-F238E27FC236}">
                  <a16:creationId xmlns:a16="http://schemas.microsoft.com/office/drawing/2014/main" id="{D1C00584-CF3E-8BDE-04BF-D3D606959319}"/>
                </a:ext>
              </a:extLst>
            </p:cNvPr>
            <p:cNvSpPr/>
            <p:nvPr/>
          </p:nvSpPr>
          <p:spPr>
            <a:xfrm>
              <a:off x="0" y="130629"/>
              <a:ext cx="12192000" cy="939888"/>
            </a:xfrm>
            <a:prstGeom prst="flowChart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674F876-508A-4783-FA48-016FBC57C337}"/>
                </a:ext>
              </a:extLst>
            </p:cNvPr>
            <p:cNvSpPr/>
            <p:nvPr/>
          </p:nvSpPr>
          <p:spPr>
            <a:xfrm>
              <a:off x="680224" y="200722"/>
              <a:ext cx="836342" cy="79173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5" name="Google Shape;244;p28">
            <a:extLst>
              <a:ext uri="{FF2B5EF4-FFF2-40B4-BE49-F238E27FC236}">
                <a16:creationId xmlns:a16="http://schemas.microsoft.com/office/drawing/2014/main" id="{0A8D4B44-B62C-CB54-484B-09E4712BCD47}"/>
              </a:ext>
            </a:extLst>
          </p:cNvPr>
          <p:cNvPicPr preferRelativeResize="0"/>
          <p:nvPr/>
        </p:nvPicPr>
        <p:blipFill>
          <a:blip r:embed="rId3">
            <a:alphaModFix/>
          </a:blip>
          <a:stretch>
            <a:fillRect/>
          </a:stretch>
        </p:blipFill>
        <p:spPr>
          <a:xfrm>
            <a:off x="6322678" y="1552775"/>
            <a:ext cx="4223402" cy="5028292"/>
          </a:xfrm>
          <a:prstGeom prst="rect">
            <a:avLst/>
          </a:prstGeom>
          <a:noFill/>
          <a:ln>
            <a:noFill/>
          </a:ln>
        </p:spPr>
      </p:pic>
      <p:sp>
        <p:nvSpPr>
          <p:cNvPr id="6" name="Google Shape;245;p28">
            <a:extLst>
              <a:ext uri="{FF2B5EF4-FFF2-40B4-BE49-F238E27FC236}">
                <a16:creationId xmlns:a16="http://schemas.microsoft.com/office/drawing/2014/main" id="{D4C12106-8E1E-9357-A3F7-3399650922B6}"/>
              </a:ext>
            </a:extLst>
          </p:cNvPr>
          <p:cNvSpPr txBox="1"/>
          <p:nvPr/>
        </p:nvSpPr>
        <p:spPr>
          <a:xfrm>
            <a:off x="680224" y="2204063"/>
            <a:ext cx="5189100" cy="2832300"/>
          </a:xfrm>
          <a:prstGeom prst="rect">
            <a:avLst/>
          </a:prstGeom>
          <a:noFill/>
          <a:ln>
            <a:noFill/>
          </a:ln>
        </p:spPr>
        <p:txBody>
          <a:bodyPr spcFirstLastPara="1" wrap="square" lIns="91425" tIns="91425" rIns="91425" bIns="91425" anchor="t" anchorCtr="0">
            <a:spAutoFit/>
          </a:bodyPr>
          <a:lstStyle/>
          <a:p>
            <a:pPr>
              <a:buClr>
                <a:srgbClr val="000000"/>
              </a:buClr>
              <a:buFont typeface="Arial"/>
              <a:buNone/>
            </a:pPr>
            <a:r>
              <a:rPr lang="en" sz="4300" kern="0" dirty="0">
                <a:solidFill>
                  <a:srgbClr val="000000"/>
                </a:solidFill>
                <a:latin typeface="Impact"/>
                <a:ea typeface="Impact"/>
                <a:cs typeface="Impact"/>
                <a:sym typeface="Impact"/>
              </a:rPr>
              <a:t>SHADES Brickey Bears made a wreath of thanks for Resource Officer Jones.</a:t>
            </a:r>
            <a:endParaRPr sz="4300" kern="0" dirty="0">
              <a:solidFill>
                <a:srgbClr val="000000"/>
              </a:solidFill>
              <a:latin typeface="Impact"/>
              <a:ea typeface="Impact"/>
              <a:cs typeface="Impact"/>
              <a:sym typeface="Impact"/>
            </a:endParaRPr>
          </a:p>
        </p:txBody>
      </p:sp>
    </p:spTree>
    <p:extLst>
      <p:ext uri="{BB962C8B-B14F-4D97-AF65-F5344CB8AC3E}">
        <p14:creationId xmlns:p14="http://schemas.microsoft.com/office/powerpoint/2010/main" val="38699412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pattFill prst="smCheck">
          <a:fgClr>
            <a:schemeClr val="accent1"/>
          </a:fgClr>
          <a:bgClr>
            <a:schemeClr val="bg1"/>
          </a:bgClr>
        </a:pattFill>
        <a:effectLst/>
      </p:bgPr>
    </p:bg>
    <p:spTree>
      <p:nvGrpSpPr>
        <p:cNvPr id="1" name=""/>
        <p:cNvGrpSpPr/>
        <p:nvPr/>
      </p:nvGrpSpPr>
      <p:grpSpPr>
        <a:xfrm>
          <a:off x="0" y="0"/>
          <a:ext cx="0" cy="0"/>
          <a:chOff x="0" y="0"/>
          <a:chExt cx="0" cy="0"/>
        </a:xfrm>
      </p:grpSpPr>
      <p:sp>
        <p:nvSpPr>
          <p:cNvPr id="8" name="Flowchart: Process 7">
            <a:extLst>
              <a:ext uri="{FF2B5EF4-FFF2-40B4-BE49-F238E27FC236}">
                <a16:creationId xmlns:a16="http://schemas.microsoft.com/office/drawing/2014/main" id="{B4AF520B-B277-0A33-0502-BAA95D645E51}"/>
              </a:ext>
            </a:extLst>
          </p:cNvPr>
          <p:cNvSpPr/>
          <p:nvPr/>
        </p:nvSpPr>
        <p:spPr>
          <a:xfrm>
            <a:off x="0" y="0"/>
            <a:ext cx="6096000" cy="6858000"/>
          </a:xfrm>
          <a:prstGeom prst="flowChartProcess">
            <a:avLst/>
          </a:prstGeom>
          <a:pattFill prst="dkVert">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Process 9">
            <a:extLst>
              <a:ext uri="{FF2B5EF4-FFF2-40B4-BE49-F238E27FC236}">
                <a16:creationId xmlns:a16="http://schemas.microsoft.com/office/drawing/2014/main" id="{DFAE1DB9-3177-25D1-5732-5B496A965FB1}"/>
              </a:ext>
            </a:extLst>
          </p:cNvPr>
          <p:cNvSpPr/>
          <p:nvPr/>
        </p:nvSpPr>
        <p:spPr>
          <a:xfrm>
            <a:off x="6096000" y="0"/>
            <a:ext cx="6096000" cy="6858000"/>
          </a:xfrm>
          <a:prstGeom prst="flowChartProcess">
            <a:avLst/>
          </a:prstGeom>
          <a:pattFill prst="dkHorz">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91863AF0-BCA1-B2A4-0B76-52679DD7A560}"/>
              </a:ext>
            </a:extLst>
          </p:cNvPr>
          <p:cNvGrpSpPr/>
          <p:nvPr/>
        </p:nvGrpSpPr>
        <p:grpSpPr>
          <a:xfrm>
            <a:off x="0" y="252549"/>
            <a:ext cx="12192000" cy="939888"/>
            <a:chOff x="0" y="130629"/>
            <a:chExt cx="12192000" cy="939888"/>
          </a:xfrm>
        </p:grpSpPr>
        <p:sp>
          <p:nvSpPr>
            <p:cNvPr id="3" name="Flowchart: Process 2">
              <a:extLst>
                <a:ext uri="{FF2B5EF4-FFF2-40B4-BE49-F238E27FC236}">
                  <a16:creationId xmlns:a16="http://schemas.microsoft.com/office/drawing/2014/main" id="{4096AFDB-88E4-DAD4-984C-8AD40F23B2DC}"/>
                </a:ext>
              </a:extLst>
            </p:cNvPr>
            <p:cNvSpPr/>
            <p:nvPr/>
          </p:nvSpPr>
          <p:spPr>
            <a:xfrm>
              <a:off x="0" y="130629"/>
              <a:ext cx="12192000" cy="939888"/>
            </a:xfrm>
            <a:prstGeom prst="flowChart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53EF7F90-51FE-A26E-D366-77B53D66EAB8}"/>
                </a:ext>
              </a:extLst>
            </p:cNvPr>
            <p:cNvSpPr/>
            <p:nvPr/>
          </p:nvSpPr>
          <p:spPr>
            <a:xfrm>
              <a:off x="680224" y="200722"/>
              <a:ext cx="836342" cy="79173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5" name="Google Shape;250;p29">
            <a:extLst>
              <a:ext uri="{FF2B5EF4-FFF2-40B4-BE49-F238E27FC236}">
                <a16:creationId xmlns:a16="http://schemas.microsoft.com/office/drawing/2014/main" id="{47A45129-D308-F44D-48FA-7B4DFCA6BAA4}"/>
              </a:ext>
            </a:extLst>
          </p:cNvPr>
          <p:cNvPicPr preferRelativeResize="0"/>
          <p:nvPr/>
        </p:nvPicPr>
        <p:blipFill>
          <a:blip r:embed="rId3">
            <a:alphaModFix/>
          </a:blip>
          <a:stretch>
            <a:fillRect/>
          </a:stretch>
        </p:blipFill>
        <p:spPr>
          <a:xfrm>
            <a:off x="4071859" y="1969711"/>
            <a:ext cx="4048282" cy="3884545"/>
          </a:xfrm>
          <a:prstGeom prst="rect">
            <a:avLst/>
          </a:prstGeom>
          <a:noFill/>
          <a:ln>
            <a:noFill/>
          </a:ln>
        </p:spPr>
      </p:pic>
      <p:pic>
        <p:nvPicPr>
          <p:cNvPr id="6" name="Google Shape;251;p29">
            <a:extLst>
              <a:ext uri="{FF2B5EF4-FFF2-40B4-BE49-F238E27FC236}">
                <a16:creationId xmlns:a16="http://schemas.microsoft.com/office/drawing/2014/main" id="{E4B30783-46D0-D359-B19E-F9680D17EE99}"/>
              </a:ext>
            </a:extLst>
          </p:cNvPr>
          <p:cNvPicPr preferRelativeResize="0"/>
          <p:nvPr/>
        </p:nvPicPr>
        <p:blipFill>
          <a:blip r:embed="rId4">
            <a:alphaModFix/>
          </a:blip>
          <a:stretch>
            <a:fillRect/>
          </a:stretch>
        </p:blipFill>
        <p:spPr>
          <a:xfrm>
            <a:off x="8525290" y="2487168"/>
            <a:ext cx="3130262" cy="3884545"/>
          </a:xfrm>
          <a:prstGeom prst="rect">
            <a:avLst/>
          </a:prstGeom>
          <a:noFill/>
          <a:ln>
            <a:noFill/>
          </a:ln>
        </p:spPr>
      </p:pic>
      <p:pic>
        <p:nvPicPr>
          <p:cNvPr id="7" name="Google Shape;252;p29">
            <a:extLst>
              <a:ext uri="{FF2B5EF4-FFF2-40B4-BE49-F238E27FC236}">
                <a16:creationId xmlns:a16="http://schemas.microsoft.com/office/drawing/2014/main" id="{C2220862-6727-D47C-9751-22E0D61592D2}"/>
              </a:ext>
            </a:extLst>
          </p:cNvPr>
          <p:cNvPicPr preferRelativeResize="0"/>
          <p:nvPr/>
        </p:nvPicPr>
        <p:blipFill>
          <a:blip r:embed="rId5">
            <a:alphaModFix/>
          </a:blip>
          <a:stretch>
            <a:fillRect/>
          </a:stretch>
        </p:blipFill>
        <p:spPr>
          <a:xfrm>
            <a:off x="536448" y="1528705"/>
            <a:ext cx="3194304" cy="3884544"/>
          </a:xfrm>
          <a:prstGeom prst="rect">
            <a:avLst/>
          </a:prstGeom>
          <a:noFill/>
          <a:ln>
            <a:noFill/>
          </a:ln>
        </p:spPr>
      </p:pic>
    </p:spTree>
    <p:extLst>
      <p:ext uri="{BB962C8B-B14F-4D97-AF65-F5344CB8AC3E}">
        <p14:creationId xmlns:p14="http://schemas.microsoft.com/office/powerpoint/2010/main" val="14864080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FBC3A15-DC3C-437D-2248-17F1EE1A31FC}"/>
              </a:ext>
            </a:extLst>
          </p:cNvPr>
          <p:cNvGrpSpPr/>
          <p:nvPr/>
        </p:nvGrpSpPr>
        <p:grpSpPr>
          <a:xfrm>
            <a:off x="0" y="362277"/>
            <a:ext cx="12192000" cy="939888"/>
            <a:chOff x="0" y="130629"/>
            <a:chExt cx="12192000" cy="939888"/>
          </a:xfrm>
        </p:grpSpPr>
        <p:sp>
          <p:nvSpPr>
            <p:cNvPr id="3" name="Flowchart: Process 2">
              <a:extLst>
                <a:ext uri="{FF2B5EF4-FFF2-40B4-BE49-F238E27FC236}">
                  <a16:creationId xmlns:a16="http://schemas.microsoft.com/office/drawing/2014/main" id="{762223E2-7A17-C9FB-A4E0-59D59A4402A7}"/>
                </a:ext>
              </a:extLst>
            </p:cNvPr>
            <p:cNvSpPr/>
            <p:nvPr/>
          </p:nvSpPr>
          <p:spPr>
            <a:xfrm>
              <a:off x="0" y="130629"/>
              <a:ext cx="12192000" cy="939888"/>
            </a:xfrm>
            <a:prstGeom prst="flowChart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4559189C-1739-A9C7-73FB-A816FF2E6267}"/>
                </a:ext>
              </a:extLst>
            </p:cNvPr>
            <p:cNvSpPr/>
            <p:nvPr/>
          </p:nvSpPr>
          <p:spPr>
            <a:xfrm>
              <a:off x="680224" y="200722"/>
              <a:ext cx="836342" cy="79173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5" name="Google Shape;257;p30">
            <a:extLst>
              <a:ext uri="{FF2B5EF4-FFF2-40B4-BE49-F238E27FC236}">
                <a16:creationId xmlns:a16="http://schemas.microsoft.com/office/drawing/2014/main" id="{41A8FA12-C966-16BE-9313-3A915F296721}"/>
              </a:ext>
            </a:extLst>
          </p:cNvPr>
          <p:cNvPicPr preferRelativeResize="0"/>
          <p:nvPr/>
        </p:nvPicPr>
        <p:blipFill>
          <a:blip r:embed="rId3">
            <a:alphaModFix/>
          </a:blip>
          <a:stretch>
            <a:fillRect/>
          </a:stretch>
        </p:blipFill>
        <p:spPr>
          <a:xfrm>
            <a:off x="1786128" y="2187425"/>
            <a:ext cx="3842749" cy="4022876"/>
          </a:xfrm>
          <a:prstGeom prst="rect">
            <a:avLst/>
          </a:prstGeom>
          <a:noFill/>
          <a:ln>
            <a:noFill/>
          </a:ln>
        </p:spPr>
      </p:pic>
      <p:sp>
        <p:nvSpPr>
          <p:cNvPr id="6" name="Google Shape;258;p30">
            <a:extLst>
              <a:ext uri="{FF2B5EF4-FFF2-40B4-BE49-F238E27FC236}">
                <a16:creationId xmlns:a16="http://schemas.microsoft.com/office/drawing/2014/main" id="{7E10EED8-6CFE-3681-CA87-F6131323E677}"/>
              </a:ext>
            </a:extLst>
          </p:cNvPr>
          <p:cNvSpPr txBox="1"/>
          <p:nvPr/>
        </p:nvSpPr>
        <p:spPr>
          <a:xfrm>
            <a:off x="6044528" y="2622300"/>
            <a:ext cx="4204200" cy="2878200"/>
          </a:xfrm>
          <a:prstGeom prst="rect">
            <a:avLst/>
          </a:prstGeom>
          <a:solidFill>
            <a:srgbClr val="4A86E8"/>
          </a:solidFill>
          <a:ln>
            <a:noFill/>
          </a:ln>
        </p:spPr>
        <p:txBody>
          <a:bodyPr spcFirstLastPara="1" wrap="square" lIns="91425" tIns="91425" rIns="91425" bIns="91425" anchor="t" anchorCtr="0">
            <a:spAutoFit/>
          </a:bodyPr>
          <a:lstStyle/>
          <a:p>
            <a:pPr>
              <a:buClr>
                <a:srgbClr val="000000"/>
              </a:buClr>
              <a:buFont typeface="Arial"/>
              <a:buNone/>
            </a:pPr>
            <a:r>
              <a:rPr lang="en" sz="3500" kern="0" dirty="0">
                <a:solidFill>
                  <a:srgbClr val="000000"/>
                </a:solidFill>
                <a:ea typeface="Calibri"/>
                <a:cs typeface="Calibri"/>
                <a:sym typeface="Calibri"/>
              </a:rPr>
              <a:t>Karns Pink Room made a sign of appreciation for our officers at Knoxville Police Department. </a:t>
            </a:r>
            <a:endParaRPr sz="3500" kern="0" dirty="0">
              <a:solidFill>
                <a:srgbClr val="000000"/>
              </a:solidFill>
              <a:ea typeface="Calibri"/>
              <a:cs typeface="Calibri"/>
              <a:sym typeface="Calibri"/>
            </a:endParaRPr>
          </a:p>
        </p:txBody>
      </p:sp>
    </p:spTree>
    <p:extLst>
      <p:ext uri="{BB962C8B-B14F-4D97-AF65-F5344CB8AC3E}">
        <p14:creationId xmlns:p14="http://schemas.microsoft.com/office/powerpoint/2010/main" val="5265958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288E5AA-063C-387B-1880-C731247AFEBF}"/>
              </a:ext>
            </a:extLst>
          </p:cNvPr>
          <p:cNvGrpSpPr/>
          <p:nvPr/>
        </p:nvGrpSpPr>
        <p:grpSpPr>
          <a:xfrm>
            <a:off x="0" y="130629"/>
            <a:ext cx="12192000" cy="939888"/>
            <a:chOff x="0" y="130629"/>
            <a:chExt cx="12192000" cy="939888"/>
          </a:xfrm>
        </p:grpSpPr>
        <p:sp>
          <p:nvSpPr>
            <p:cNvPr id="3" name="Flowchart: Process 2">
              <a:extLst>
                <a:ext uri="{FF2B5EF4-FFF2-40B4-BE49-F238E27FC236}">
                  <a16:creationId xmlns:a16="http://schemas.microsoft.com/office/drawing/2014/main" id="{CE544E7A-F3EB-C2F6-972B-133A4F310C32}"/>
                </a:ext>
              </a:extLst>
            </p:cNvPr>
            <p:cNvSpPr/>
            <p:nvPr/>
          </p:nvSpPr>
          <p:spPr>
            <a:xfrm>
              <a:off x="0" y="130629"/>
              <a:ext cx="12192000" cy="939888"/>
            </a:xfrm>
            <a:prstGeom prst="flowChart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370D0F5-A8E7-06A6-DABE-5E0E483E04CB}"/>
                </a:ext>
              </a:extLst>
            </p:cNvPr>
            <p:cNvSpPr/>
            <p:nvPr/>
          </p:nvSpPr>
          <p:spPr>
            <a:xfrm>
              <a:off x="680224" y="200722"/>
              <a:ext cx="836342" cy="79173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5" name="Google Shape;263;p31">
            <a:extLst>
              <a:ext uri="{FF2B5EF4-FFF2-40B4-BE49-F238E27FC236}">
                <a16:creationId xmlns:a16="http://schemas.microsoft.com/office/drawing/2014/main" id="{B424FEDF-4F32-95A3-C5F0-CE22074B3F29}"/>
              </a:ext>
            </a:extLst>
          </p:cNvPr>
          <p:cNvPicPr preferRelativeResize="0"/>
          <p:nvPr/>
        </p:nvPicPr>
        <p:blipFill>
          <a:blip r:embed="rId3">
            <a:alphaModFix/>
          </a:blip>
          <a:stretch>
            <a:fillRect/>
          </a:stretch>
        </p:blipFill>
        <p:spPr>
          <a:xfrm>
            <a:off x="4285080" y="1936411"/>
            <a:ext cx="3048774" cy="4066626"/>
          </a:xfrm>
          <a:prstGeom prst="rect">
            <a:avLst/>
          </a:prstGeom>
          <a:noFill/>
          <a:ln w="9525" cap="flat" cmpd="sng">
            <a:solidFill>
              <a:srgbClr val="00803A"/>
            </a:solidFill>
            <a:prstDash val="solid"/>
            <a:round/>
            <a:headEnd type="none" w="sm" len="sm"/>
            <a:tailEnd type="none" w="sm" len="sm"/>
          </a:ln>
        </p:spPr>
      </p:pic>
      <p:pic>
        <p:nvPicPr>
          <p:cNvPr id="6" name="Google Shape;264;p31">
            <a:extLst>
              <a:ext uri="{FF2B5EF4-FFF2-40B4-BE49-F238E27FC236}">
                <a16:creationId xmlns:a16="http://schemas.microsoft.com/office/drawing/2014/main" id="{F5E5FC0F-B612-3546-9E80-1364456BAC6D}"/>
              </a:ext>
            </a:extLst>
          </p:cNvPr>
          <p:cNvPicPr preferRelativeResize="0"/>
          <p:nvPr/>
        </p:nvPicPr>
        <p:blipFill>
          <a:blip r:embed="rId4">
            <a:alphaModFix/>
          </a:blip>
          <a:stretch>
            <a:fillRect/>
          </a:stretch>
        </p:blipFill>
        <p:spPr>
          <a:xfrm>
            <a:off x="8202130" y="1936412"/>
            <a:ext cx="1613425" cy="1725524"/>
          </a:xfrm>
          <a:prstGeom prst="rect">
            <a:avLst/>
          </a:prstGeom>
          <a:noFill/>
          <a:ln w="9525" cap="flat" cmpd="sng">
            <a:solidFill>
              <a:srgbClr val="00803A"/>
            </a:solidFill>
            <a:prstDash val="solid"/>
            <a:round/>
            <a:headEnd type="none" w="sm" len="sm"/>
            <a:tailEnd type="none" w="sm" len="sm"/>
          </a:ln>
        </p:spPr>
      </p:pic>
      <p:pic>
        <p:nvPicPr>
          <p:cNvPr id="7" name="Google Shape;265;p31">
            <a:extLst>
              <a:ext uri="{FF2B5EF4-FFF2-40B4-BE49-F238E27FC236}">
                <a16:creationId xmlns:a16="http://schemas.microsoft.com/office/drawing/2014/main" id="{7F2B4AA3-A3E2-819B-7775-6258611CF7AC}"/>
              </a:ext>
            </a:extLst>
          </p:cNvPr>
          <p:cNvPicPr preferRelativeResize="0"/>
          <p:nvPr/>
        </p:nvPicPr>
        <p:blipFill rotWithShape="1">
          <a:blip r:embed="rId5">
            <a:alphaModFix/>
          </a:blip>
          <a:srcRect t="8583" r="8583"/>
          <a:stretch/>
        </p:blipFill>
        <p:spPr>
          <a:xfrm>
            <a:off x="8271405" y="3884629"/>
            <a:ext cx="1474875" cy="1967282"/>
          </a:xfrm>
          <a:prstGeom prst="rect">
            <a:avLst/>
          </a:prstGeom>
          <a:noFill/>
          <a:ln w="9525" cap="flat" cmpd="sng">
            <a:solidFill>
              <a:srgbClr val="00803A"/>
            </a:solidFill>
            <a:prstDash val="solid"/>
            <a:round/>
            <a:headEnd type="none" w="sm" len="sm"/>
            <a:tailEnd type="none" w="sm" len="sm"/>
          </a:ln>
        </p:spPr>
      </p:pic>
      <p:sp>
        <p:nvSpPr>
          <p:cNvPr id="8" name="Google Shape;266;p31">
            <a:extLst>
              <a:ext uri="{FF2B5EF4-FFF2-40B4-BE49-F238E27FC236}">
                <a16:creationId xmlns:a16="http://schemas.microsoft.com/office/drawing/2014/main" id="{B4B04EE7-0DD5-D241-D1BE-CC32BD979D02}"/>
              </a:ext>
            </a:extLst>
          </p:cNvPr>
          <p:cNvSpPr txBox="1"/>
          <p:nvPr/>
        </p:nvSpPr>
        <p:spPr>
          <a:xfrm>
            <a:off x="1326505" y="2107324"/>
            <a:ext cx="2821200" cy="3724800"/>
          </a:xfrm>
          <a:prstGeom prst="rect">
            <a:avLst/>
          </a:prstGeom>
          <a:noFill/>
          <a:ln>
            <a:noFill/>
          </a:ln>
        </p:spPr>
        <p:txBody>
          <a:bodyPr spcFirstLastPara="1" wrap="square" lIns="91425" tIns="91425" rIns="91425" bIns="91425" anchor="t" anchorCtr="0">
            <a:spAutoFit/>
          </a:bodyPr>
          <a:lstStyle/>
          <a:p>
            <a:pPr>
              <a:buClr>
                <a:srgbClr val="000000"/>
              </a:buClr>
              <a:buFont typeface="Arial"/>
              <a:buNone/>
            </a:pPr>
            <a:r>
              <a:rPr lang="en" sz="2300" kern="0" dirty="0">
                <a:solidFill>
                  <a:srgbClr val="000000"/>
                </a:solidFill>
                <a:ea typeface="Calibri"/>
                <a:cs typeface="Calibri"/>
                <a:sym typeface="Calibri"/>
              </a:rPr>
              <a:t>Sunnyview SHADES decorated this tree to auction. They used money they raised from the auctioned tree to buy and donate items to the homeless, the elderly and The Ronald McDonald House.</a:t>
            </a:r>
            <a:endParaRPr sz="2300" kern="0" dirty="0">
              <a:solidFill>
                <a:srgbClr val="000000"/>
              </a:solidFill>
              <a:ea typeface="Calibri"/>
              <a:cs typeface="Calibri"/>
              <a:sym typeface="Calibri"/>
            </a:endParaRPr>
          </a:p>
        </p:txBody>
      </p:sp>
    </p:spTree>
    <p:extLst>
      <p:ext uri="{BB962C8B-B14F-4D97-AF65-F5344CB8AC3E}">
        <p14:creationId xmlns:p14="http://schemas.microsoft.com/office/powerpoint/2010/main" val="21825527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85B862-B304-820D-8A85-9C1EE1813B0A}"/>
              </a:ext>
            </a:extLst>
          </p:cNvPr>
          <p:cNvGrpSpPr/>
          <p:nvPr/>
        </p:nvGrpSpPr>
        <p:grpSpPr>
          <a:xfrm>
            <a:off x="0" y="130629"/>
            <a:ext cx="12192000" cy="939888"/>
            <a:chOff x="0" y="130629"/>
            <a:chExt cx="12192000" cy="939888"/>
          </a:xfrm>
        </p:grpSpPr>
        <p:sp>
          <p:nvSpPr>
            <p:cNvPr id="3" name="Flowchart: Process 2">
              <a:extLst>
                <a:ext uri="{FF2B5EF4-FFF2-40B4-BE49-F238E27FC236}">
                  <a16:creationId xmlns:a16="http://schemas.microsoft.com/office/drawing/2014/main" id="{88747580-4BEB-2B65-5178-DFE6EDE7D36A}"/>
                </a:ext>
              </a:extLst>
            </p:cNvPr>
            <p:cNvSpPr/>
            <p:nvPr/>
          </p:nvSpPr>
          <p:spPr>
            <a:xfrm>
              <a:off x="0" y="130629"/>
              <a:ext cx="12192000" cy="939888"/>
            </a:xfrm>
            <a:prstGeom prst="flowChart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B134035D-995F-FF19-3158-002D7416B17C}"/>
                </a:ext>
              </a:extLst>
            </p:cNvPr>
            <p:cNvSpPr/>
            <p:nvPr/>
          </p:nvSpPr>
          <p:spPr>
            <a:xfrm>
              <a:off x="680224" y="200722"/>
              <a:ext cx="836342" cy="79173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5" name="Google Shape;271;p32">
            <a:extLst>
              <a:ext uri="{FF2B5EF4-FFF2-40B4-BE49-F238E27FC236}">
                <a16:creationId xmlns:a16="http://schemas.microsoft.com/office/drawing/2014/main" id="{A6016302-29CB-674E-7F82-FC275C54591B}"/>
              </a:ext>
            </a:extLst>
          </p:cNvPr>
          <p:cNvPicPr preferRelativeResize="0"/>
          <p:nvPr/>
        </p:nvPicPr>
        <p:blipFill>
          <a:blip r:embed="rId3">
            <a:alphaModFix/>
          </a:blip>
          <a:stretch>
            <a:fillRect/>
          </a:stretch>
        </p:blipFill>
        <p:spPr>
          <a:xfrm>
            <a:off x="2072640" y="1426464"/>
            <a:ext cx="7863839" cy="4901184"/>
          </a:xfrm>
          <a:prstGeom prst="rect">
            <a:avLst/>
          </a:prstGeom>
          <a:noFill/>
          <a:ln>
            <a:noFill/>
          </a:ln>
        </p:spPr>
      </p:pic>
    </p:spTree>
    <p:extLst>
      <p:ext uri="{BB962C8B-B14F-4D97-AF65-F5344CB8AC3E}">
        <p14:creationId xmlns:p14="http://schemas.microsoft.com/office/powerpoint/2010/main" val="360963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3EE9E0-16EE-767A-283F-90EB3769C945}"/>
              </a:ext>
            </a:extLst>
          </p:cNvPr>
          <p:cNvPicPr>
            <a:picLocks noChangeAspect="1"/>
          </p:cNvPicPr>
          <p:nvPr/>
        </p:nvPicPr>
        <p:blipFill>
          <a:blip r:embed="rId2"/>
          <a:stretch>
            <a:fillRect/>
          </a:stretch>
        </p:blipFill>
        <p:spPr>
          <a:xfrm>
            <a:off x="1151713" y="867469"/>
            <a:ext cx="9888569" cy="3292125"/>
          </a:xfrm>
          <a:prstGeom prst="rect">
            <a:avLst/>
          </a:prstGeom>
        </p:spPr>
      </p:pic>
      <p:sp>
        <p:nvSpPr>
          <p:cNvPr id="3" name="TextBox 2">
            <a:extLst>
              <a:ext uri="{FF2B5EF4-FFF2-40B4-BE49-F238E27FC236}">
                <a16:creationId xmlns:a16="http://schemas.microsoft.com/office/drawing/2014/main" id="{522F18FE-1B4A-2496-53EB-CB00630E45B4}"/>
              </a:ext>
            </a:extLst>
          </p:cNvPr>
          <p:cNvSpPr txBox="1"/>
          <p:nvPr/>
        </p:nvSpPr>
        <p:spPr>
          <a:xfrm>
            <a:off x="2870885" y="3744096"/>
            <a:ext cx="6450227" cy="830997"/>
          </a:xfrm>
          <a:prstGeom prst="rect">
            <a:avLst/>
          </a:prstGeom>
          <a:noFill/>
        </p:spPr>
        <p:txBody>
          <a:bodyPr wrap="square" rtlCol="0">
            <a:spAutoFit/>
          </a:bodyPr>
          <a:lstStyle/>
          <a:p>
            <a:pPr algn="ctr"/>
            <a:r>
              <a:rPr lang="en-US" sz="2400" b="1" dirty="0"/>
              <a:t>Jennifer Gregory</a:t>
            </a:r>
          </a:p>
          <a:p>
            <a:pPr algn="ctr"/>
            <a:r>
              <a:rPr lang="en-US" sz="2400" b="1" dirty="0"/>
              <a:t>State Manager</a:t>
            </a:r>
          </a:p>
        </p:txBody>
      </p:sp>
    </p:spTree>
    <p:extLst>
      <p:ext uri="{BB962C8B-B14F-4D97-AF65-F5344CB8AC3E}">
        <p14:creationId xmlns:p14="http://schemas.microsoft.com/office/powerpoint/2010/main" val="42493740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9836B6E-641B-1F54-A021-F6084102C4E1}"/>
              </a:ext>
            </a:extLst>
          </p:cNvPr>
          <p:cNvGrpSpPr/>
          <p:nvPr/>
        </p:nvGrpSpPr>
        <p:grpSpPr>
          <a:xfrm>
            <a:off x="0" y="301317"/>
            <a:ext cx="12192000" cy="939888"/>
            <a:chOff x="0" y="130629"/>
            <a:chExt cx="12192000" cy="939888"/>
          </a:xfrm>
        </p:grpSpPr>
        <p:sp>
          <p:nvSpPr>
            <p:cNvPr id="3" name="Flowchart: Process 2">
              <a:extLst>
                <a:ext uri="{FF2B5EF4-FFF2-40B4-BE49-F238E27FC236}">
                  <a16:creationId xmlns:a16="http://schemas.microsoft.com/office/drawing/2014/main" id="{110E7C43-AB6C-DE1B-2710-F5C2CBC78F90}"/>
                </a:ext>
              </a:extLst>
            </p:cNvPr>
            <p:cNvSpPr/>
            <p:nvPr/>
          </p:nvSpPr>
          <p:spPr>
            <a:xfrm>
              <a:off x="0" y="130629"/>
              <a:ext cx="12192000" cy="939888"/>
            </a:xfrm>
            <a:prstGeom prst="flowChart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CECCFC92-4BB0-4329-C71E-7A2E689907CA}"/>
                </a:ext>
              </a:extLst>
            </p:cNvPr>
            <p:cNvSpPr/>
            <p:nvPr/>
          </p:nvSpPr>
          <p:spPr>
            <a:xfrm>
              <a:off x="680224" y="200722"/>
              <a:ext cx="836342" cy="79173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5" name="Google Shape;277;p33">
            <a:extLst>
              <a:ext uri="{FF2B5EF4-FFF2-40B4-BE49-F238E27FC236}">
                <a16:creationId xmlns:a16="http://schemas.microsoft.com/office/drawing/2014/main" id="{E6705F31-18D1-9334-75A6-8874A11C866A}"/>
              </a:ext>
            </a:extLst>
          </p:cNvPr>
          <p:cNvPicPr preferRelativeResize="0"/>
          <p:nvPr/>
        </p:nvPicPr>
        <p:blipFill>
          <a:blip r:embed="rId3">
            <a:alphaModFix/>
          </a:blip>
          <a:stretch>
            <a:fillRect/>
          </a:stretch>
        </p:blipFill>
        <p:spPr>
          <a:xfrm>
            <a:off x="1749552" y="2033118"/>
            <a:ext cx="5228199" cy="3921149"/>
          </a:xfrm>
          <a:prstGeom prst="rect">
            <a:avLst/>
          </a:prstGeom>
          <a:noFill/>
          <a:ln>
            <a:noFill/>
          </a:ln>
        </p:spPr>
      </p:pic>
      <p:sp>
        <p:nvSpPr>
          <p:cNvPr id="6" name="Google Shape;278;p33">
            <a:extLst>
              <a:ext uri="{FF2B5EF4-FFF2-40B4-BE49-F238E27FC236}">
                <a16:creationId xmlns:a16="http://schemas.microsoft.com/office/drawing/2014/main" id="{BD2838AC-4D81-0A26-510E-D217FB45F1F7}"/>
              </a:ext>
            </a:extLst>
          </p:cNvPr>
          <p:cNvSpPr txBox="1"/>
          <p:nvPr/>
        </p:nvSpPr>
        <p:spPr>
          <a:xfrm>
            <a:off x="7166677" y="2492193"/>
            <a:ext cx="3284700" cy="2770500"/>
          </a:xfrm>
          <a:prstGeom prst="rect">
            <a:avLst/>
          </a:prstGeom>
          <a:solidFill>
            <a:srgbClr val="CBECB0"/>
          </a:solidFill>
          <a:ln>
            <a:noFill/>
          </a:ln>
        </p:spPr>
        <p:txBody>
          <a:bodyPr spcFirstLastPara="1" wrap="square" lIns="91425" tIns="91425" rIns="91425" bIns="91425" anchor="t" anchorCtr="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 sz="2800" b="0" i="0" u="none" strike="noStrike" kern="0" cap="none" spc="0" normalizeH="0" baseline="0" noProof="0">
                <a:ln>
                  <a:noFill/>
                </a:ln>
                <a:solidFill>
                  <a:srgbClr val="00B050"/>
                </a:solidFill>
                <a:effectLst/>
                <a:uLnTx/>
                <a:uFillTx/>
                <a:ea typeface="Calibri"/>
                <a:cs typeface="Calibri"/>
                <a:sym typeface="Calibri"/>
              </a:rPr>
              <a:t>SHADES Brickey conducted a playground cleanup day for one of their service learning projects.  </a:t>
            </a:r>
            <a:endParaRPr kumimoji="0" sz="2800" b="0" i="0" u="none" strike="noStrike" kern="0" cap="none" spc="0" normalizeH="0" baseline="0" noProof="0">
              <a:ln>
                <a:noFill/>
              </a:ln>
              <a:solidFill>
                <a:srgbClr val="00B050"/>
              </a:solidFill>
              <a:effectLst/>
              <a:uLnTx/>
              <a:uFillTx/>
              <a:ea typeface="Calibri"/>
              <a:cs typeface="Calibri"/>
              <a:sym typeface="Calibri"/>
            </a:endParaRPr>
          </a:p>
        </p:txBody>
      </p:sp>
    </p:spTree>
    <p:extLst>
      <p:ext uri="{BB962C8B-B14F-4D97-AF65-F5344CB8AC3E}">
        <p14:creationId xmlns:p14="http://schemas.microsoft.com/office/powerpoint/2010/main" val="27639745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Process 8">
            <a:extLst>
              <a:ext uri="{FF2B5EF4-FFF2-40B4-BE49-F238E27FC236}">
                <a16:creationId xmlns:a16="http://schemas.microsoft.com/office/drawing/2014/main" id="{3FCC5225-484F-6FCD-ECF5-8E2715061A67}"/>
              </a:ext>
            </a:extLst>
          </p:cNvPr>
          <p:cNvSpPr/>
          <p:nvPr/>
        </p:nvSpPr>
        <p:spPr>
          <a:xfrm>
            <a:off x="0" y="0"/>
            <a:ext cx="12192000" cy="6858000"/>
          </a:xfrm>
          <a:prstGeom prst="flowChartProcess">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4AE8DCAD-D90B-B4DA-7BD5-C5B2CC9E70DB}"/>
              </a:ext>
            </a:extLst>
          </p:cNvPr>
          <p:cNvGrpSpPr/>
          <p:nvPr/>
        </p:nvGrpSpPr>
        <p:grpSpPr>
          <a:xfrm>
            <a:off x="0" y="240357"/>
            <a:ext cx="12192000" cy="939888"/>
            <a:chOff x="0" y="130629"/>
            <a:chExt cx="12192000" cy="939888"/>
          </a:xfrm>
        </p:grpSpPr>
        <p:sp>
          <p:nvSpPr>
            <p:cNvPr id="3" name="Flowchart: Process 2">
              <a:extLst>
                <a:ext uri="{FF2B5EF4-FFF2-40B4-BE49-F238E27FC236}">
                  <a16:creationId xmlns:a16="http://schemas.microsoft.com/office/drawing/2014/main" id="{2FC769F7-E49C-D362-2FB7-3B8FD1C8EC90}"/>
                </a:ext>
              </a:extLst>
            </p:cNvPr>
            <p:cNvSpPr/>
            <p:nvPr/>
          </p:nvSpPr>
          <p:spPr>
            <a:xfrm>
              <a:off x="0" y="130629"/>
              <a:ext cx="12192000" cy="939888"/>
            </a:xfrm>
            <a:prstGeom prst="flowChart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FEBF9683-4021-1FF1-B381-647A14B41267}"/>
                </a:ext>
              </a:extLst>
            </p:cNvPr>
            <p:cNvSpPr/>
            <p:nvPr/>
          </p:nvSpPr>
          <p:spPr>
            <a:xfrm>
              <a:off x="680224" y="200722"/>
              <a:ext cx="836342" cy="79173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5" name="Google Shape;283;p34">
            <a:extLst>
              <a:ext uri="{FF2B5EF4-FFF2-40B4-BE49-F238E27FC236}">
                <a16:creationId xmlns:a16="http://schemas.microsoft.com/office/drawing/2014/main" id="{4338B785-286E-DD6B-CDA4-C806FC00CC34}"/>
              </a:ext>
            </a:extLst>
          </p:cNvPr>
          <p:cNvPicPr preferRelativeResize="0"/>
          <p:nvPr/>
        </p:nvPicPr>
        <p:blipFill>
          <a:blip r:embed="rId3">
            <a:alphaModFix/>
          </a:blip>
          <a:stretch>
            <a:fillRect/>
          </a:stretch>
        </p:blipFill>
        <p:spPr>
          <a:xfrm>
            <a:off x="1834896" y="2756209"/>
            <a:ext cx="2369125" cy="3160074"/>
          </a:xfrm>
          <a:prstGeom prst="rect">
            <a:avLst/>
          </a:prstGeom>
          <a:noFill/>
          <a:ln w="9525" cap="flat" cmpd="sng">
            <a:solidFill>
              <a:srgbClr val="FFFFFF"/>
            </a:solidFill>
            <a:prstDash val="solid"/>
            <a:round/>
            <a:headEnd type="none" w="sm" len="sm"/>
            <a:tailEnd type="none" w="sm" len="sm"/>
          </a:ln>
        </p:spPr>
      </p:pic>
      <p:pic>
        <p:nvPicPr>
          <p:cNvPr id="6" name="Google Shape;284;p34">
            <a:extLst>
              <a:ext uri="{FF2B5EF4-FFF2-40B4-BE49-F238E27FC236}">
                <a16:creationId xmlns:a16="http://schemas.microsoft.com/office/drawing/2014/main" id="{A14D63F4-AF25-9558-0857-636B68969C71}"/>
              </a:ext>
            </a:extLst>
          </p:cNvPr>
          <p:cNvPicPr preferRelativeResize="0"/>
          <p:nvPr/>
        </p:nvPicPr>
        <p:blipFill>
          <a:blip r:embed="rId4">
            <a:alphaModFix/>
          </a:blip>
          <a:stretch>
            <a:fillRect/>
          </a:stretch>
        </p:blipFill>
        <p:spPr>
          <a:xfrm>
            <a:off x="8235671" y="2756210"/>
            <a:ext cx="2369125" cy="3160074"/>
          </a:xfrm>
          <a:prstGeom prst="rect">
            <a:avLst/>
          </a:prstGeom>
          <a:noFill/>
          <a:ln w="9525" cap="flat" cmpd="sng">
            <a:solidFill>
              <a:srgbClr val="FFFFFF"/>
            </a:solidFill>
            <a:prstDash val="solid"/>
            <a:round/>
            <a:headEnd type="none" w="sm" len="sm"/>
            <a:tailEnd type="none" w="sm" len="sm"/>
          </a:ln>
        </p:spPr>
      </p:pic>
      <p:pic>
        <p:nvPicPr>
          <p:cNvPr id="7" name="Google Shape;285;p34">
            <a:extLst>
              <a:ext uri="{FF2B5EF4-FFF2-40B4-BE49-F238E27FC236}">
                <a16:creationId xmlns:a16="http://schemas.microsoft.com/office/drawing/2014/main" id="{5EC8FFC1-D5C0-E853-1C33-1E989263FC8C}"/>
              </a:ext>
            </a:extLst>
          </p:cNvPr>
          <p:cNvPicPr preferRelativeResize="0"/>
          <p:nvPr/>
        </p:nvPicPr>
        <p:blipFill>
          <a:blip r:embed="rId5">
            <a:alphaModFix/>
          </a:blip>
          <a:stretch>
            <a:fillRect/>
          </a:stretch>
        </p:blipFill>
        <p:spPr>
          <a:xfrm>
            <a:off x="4948371" y="2754933"/>
            <a:ext cx="2542950" cy="2542950"/>
          </a:xfrm>
          <a:prstGeom prst="rect">
            <a:avLst/>
          </a:prstGeom>
          <a:noFill/>
          <a:ln>
            <a:noFill/>
          </a:ln>
        </p:spPr>
      </p:pic>
      <p:sp>
        <p:nvSpPr>
          <p:cNvPr id="8" name="Google Shape;287;p34">
            <a:extLst>
              <a:ext uri="{FF2B5EF4-FFF2-40B4-BE49-F238E27FC236}">
                <a16:creationId xmlns:a16="http://schemas.microsoft.com/office/drawing/2014/main" id="{F36DDD02-B104-D99B-7D65-806E53EA7914}"/>
              </a:ext>
            </a:extLst>
          </p:cNvPr>
          <p:cNvSpPr/>
          <p:nvPr/>
        </p:nvSpPr>
        <p:spPr>
          <a:xfrm>
            <a:off x="2028121" y="1894880"/>
            <a:ext cx="8191305" cy="656666"/>
          </a:xfrm>
          <a:prstGeom prst="rect">
            <a:avLst/>
          </a:prstGeom>
        </p:spPr>
        <p:txBody>
          <a:bodyPr>
            <a:prstTxWarp prst="textPlain">
              <a:avLst/>
            </a:prstTxWarp>
          </a:bodyPr>
          <a:lstStyle/>
          <a:p>
            <a:pPr algn="ctr">
              <a:buClr>
                <a:srgbClr val="000000"/>
              </a:buClr>
              <a:buFont typeface="Arial"/>
              <a:buNone/>
            </a:pPr>
            <a:r>
              <a:rPr sz="1400" kern="0" dirty="0">
                <a:ln w="12700" cap="flat" cmpd="sng">
                  <a:solidFill>
                    <a:schemeClr val="tx1"/>
                  </a:solidFill>
                  <a:prstDash val="solid"/>
                  <a:round/>
                  <a:headEnd type="none" w="sm" len="sm"/>
                  <a:tailEnd type="none" w="sm" len="sm"/>
                </a:ln>
                <a:solidFill>
                  <a:schemeClr val="bg1"/>
                </a:solidFill>
                <a:latin typeface="Arial"/>
                <a:cs typeface="Arial"/>
                <a:sym typeface="Arial"/>
              </a:rPr>
              <a:t>Reduce - Reuse - Recycle</a:t>
            </a:r>
          </a:p>
        </p:txBody>
      </p:sp>
    </p:spTree>
    <p:extLst>
      <p:ext uri="{BB962C8B-B14F-4D97-AF65-F5344CB8AC3E}">
        <p14:creationId xmlns:p14="http://schemas.microsoft.com/office/powerpoint/2010/main" val="28640060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Process 5" descr="Rows of American flags in twilight">
            <a:extLst>
              <a:ext uri="{FF2B5EF4-FFF2-40B4-BE49-F238E27FC236}">
                <a16:creationId xmlns:a16="http://schemas.microsoft.com/office/drawing/2014/main" id="{CBC33BA5-5106-361D-9FDF-4B6921735C8F}"/>
              </a:ext>
            </a:extLst>
          </p:cNvPr>
          <p:cNvSpPr/>
          <p:nvPr/>
        </p:nvSpPr>
        <p:spPr>
          <a:xfrm>
            <a:off x="-121920" y="0"/>
            <a:ext cx="12192000" cy="6858000"/>
          </a:xfrm>
          <a:prstGeom prst="flowChartProcess">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20F36CDB-6909-FF14-B4D1-F9A3D6A75290}"/>
              </a:ext>
            </a:extLst>
          </p:cNvPr>
          <p:cNvGrpSpPr/>
          <p:nvPr/>
        </p:nvGrpSpPr>
        <p:grpSpPr>
          <a:xfrm>
            <a:off x="0" y="301317"/>
            <a:ext cx="12192000" cy="939888"/>
            <a:chOff x="0" y="130629"/>
            <a:chExt cx="12192000" cy="939888"/>
          </a:xfrm>
        </p:grpSpPr>
        <p:sp>
          <p:nvSpPr>
            <p:cNvPr id="3" name="Flowchart: Process 2">
              <a:extLst>
                <a:ext uri="{FF2B5EF4-FFF2-40B4-BE49-F238E27FC236}">
                  <a16:creationId xmlns:a16="http://schemas.microsoft.com/office/drawing/2014/main" id="{CCD28A72-342D-588E-D870-AAF4CC020E63}"/>
                </a:ext>
              </a:extLst>
            </p:cNvPr>
            <p:cNvSpPr/>
            <p:nvPr/>
          </p:nvSpPr>
          <p:spPr>
            <a:xfrm>
              <a:off x="0" y="130629"/>
              <a:ext cx="12192000" cy="939888"/>
            </a:xfrm>
            <a:prstGeom prst="flowChart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51E5584B-DE93-882A-8671-6B798CEB5E7D}"/>
                </a:ext>
              </a:extLst>
            </p:cNvPr>
            <p:cNvSpPr/>
            <p:nvPr/>
          </p:nvSpPr>
          <p:spPr>
            <a:xfrm>
              <a:off x="680224" y="200722"/>
              <a:ext cx="836342" cy="791737"/>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7" name="Google Shape;292;p35">
            <a:extLst>
              <a:ext uri="{FF2B5EF4-FFF2-40B4-BE49-F238E27FC236}">
                <a16:creationId xmlns:a16="http://schemas.microsoft.com/office/drawing/2014/main" id="{54B7FF1D-5249-8567-89B9-E46FEF8D7C3D}"/>
              </a:ext>
            </a:extLst>
          </p:cNvPr>
          <p:cNvPicPr preferRelativeResize="0"/>
          <p:nvPr/>
        </p:nvPicPr>
        <p:blipFill>
          <a:blip r:embed="rId4">
            <a:alphaModFix/>
          </a:blip>
          <a:stretch>
            <a:fillRect/>
          </a:stretch>
        </p:blipFill>
        <p:spPr>
          <a:xfrm>
            <a:off x="542544" y="1542522"/>
            <a:ext cx="3822192" cy="4804563"/>
          </a:xfrm>
          <a:prstGeom prst="rect">
            <a:avLst/>
          </a:prstGeom>
          <a:noFill/>
          <a:ln>
            <a:noFill/>
          </a:ln>
        </p:spPr>
      </p:pic>
      <p:sp>
        <p:nvSpPr>
          <p:cNvPr id="8" name="Google Shape;293;p35">
            <a:extLst>
              <a:ext uri="{FF2B5EF4-FFF2-40B4-BE49-F238E27FC236}">
                <a16:creationId xmlns:a16="http://schemas.microsoft.com/office/drawing/2014/main" id="{CC24D7C7-8093-43D3-0086-D47DD0B2055D}"/>
              </a:ext>
            </a:extLst>
          </p:cNvPr>
          <p:cNvSpPr txBox="1"/>
          <p:nvPr/>
        </p:nvSpPr>
        <p:spPr>
          <a:xfrm>
            <a:off x="5866775" y="4364148"/>
            <a:ext cx="5237100" cy="2077800"/>
          </a:xfrm>
          <a:prstGeom prst="rect">
            <a:avLst/>
          </a:prstGeom>
          <a:noFill/>
          <a:ln>
            <a:noFill/>
          </a:ln>
        </p:spPr>
        <p:txBody>
          <a:bodyPr spcFirstLastPara="1" wrap="square" lIns="91425" tIns="91425" rIns="91425" bIns="91425" anchor="t" anchorCtr="0">
            <a:spAutoFit/>
          </a:bodyPr>
          <a:lstStyle/>
          <a:p>
            <a:pPr>
              <a:buClr>
                <a:srgbClr val="000000"/>
              </a:buClr>
              <a:buFont typeface="Arial"/>
              <a:buNone/>
            </a:pPr>
            <a:r>
              <a:rPr lang="en" sz="4100" kern="0" dirty="0">
                <a:solidFill>
                  <a:srgbClr val="FFFFFF"/>
                </a:solidFill>
                <a:ea typeface="Calibri"/>
                <a:cs typeface="Calibri"/>
                <a:sym typeface="Calibri"/>
              </a:rPr>
              <a:t>Karns made letters to veterans thanking them for their service.</a:t>
            </a:r>
            <a:endParaRPr sz="4100" kern="0" dirty="0">
              <a:solidFill>
                <a:srgbClr val="FFFFFF"/>
              </a:solidFill>
              <a:ea typeface="Calibri"/>
              <a:cs typeface="Calibri"/>
              <a:sym typeface="Calibri"/>
            </a:endParaRPr>
          </a:p>
        </p:txBody>
      </p:sp>
      <p:pic>
        <p:nvPicPr>
          <p:cNvPr id="9" name="Google Shape;294;p35">
            <a:extLst>
              <a:ext uri="{FF2B5EF4-FFF2-40B4-BE49-F238E27FC236}">
                <a16:creationId xmlns:a16="http://schemas.microsoft.com/office/drawing/2014/main" id="{2DBB11DE-F736-17B2-3231-8690A14C62EA}"/>
              </a:ext>
            </a:extLst>
          </p:cNvPr>
          <p:cNvPicPr preferRelativeResize="0"/>
          <p:nvPr/>
        </p:nvPicPr>
        <p:blipFill>
          <a:blip r:embed="rId5">
            <a:alphaModFix/>
          </a:blip>
          <a:stretch>
            <a:fillRect/>
          </a:stretch>
        </p:blipFill>
        <p:spPr>
          <a:xfrm>
            <a:off x="8766048" y="1542522"/>
            <a:ext cx="2511552" cy="2821626"/>
          </a:xfrm>
          <a:prstGeom prst="rect">
            <a:avLst/>
          </a:prstGeom>
          <a:noFill/>
          <a:ln w="9525" cap="flat" cmpd="sng">
            <a:solidFill>
              <a:srgbClr val="FFFFFF"/>
            </a:solidFill>
            <a:prstDash val="solid"/>
            <a:round/>
            <a:headEnd type="none" w="sm" len="sm"/>
            <a:tailEnd type="none" w="sm" len="sm"/>
          </a:ln>
        </p:spPr>
      </p:pic>
    </p:spTree>
    <p:extLst>
      <p:ext uri="{BB962C8B-B14F-4D97-AF65-F5344CB8AC3E}">
        <p14:creationId xmlns:p14="http://schemas.microsoft.com/office/powerpoint/2010/main" val="33627646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descr="Mistletoe and holly">
            <a:extLst>
              <a:ext uri="{FF2B5EF4-FFF2-40B4-BE49-F238E27FC236}">
                <a16:creationId xmlns:a16="http://schemas.microsoft.com/office/drawing/2014/main" id="{32592F2F-AE3B-C403-080D-9330DF43DBF8}"/>
              </a:ext>
            </a:extLst>
          </p:cNvPr>
          <p:cNvSpPr/>
          <p:nvPr/>
        </p:nvSpPr>
        <p:spPr>
          <a:xfrm>
            <a:off x="0" y="0"/>
            <a:ext cx="12192000" cy="6858000"/>
          </a:xfrm>
          <a:prstGeom prst="flowChartProcess">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A08A0541-6C74-98A9-0A9E-217C543410A6}"/>
              </a:ext>
            </a:extLst>
          </p:cNvPr>
          <p:cNvGrpSpPr/>
          <p:nvPr/>
        </p:nvGrpSpPr>
        <p:grpSpPr>
          <a:xfrm>
            <a:off x="0" y="264741"/>
            <a:ext cx="12192000" cy="939888"/>
            <a:chOff x="0" y="130629"/>
            <a:chExt cx="12192000" cy="939888"/>
          </a:xfrm>
        </p:grpSpPr>
        <p:sp>
          <p:nvSpPr>
            <p:cNvPr id="3" name="Flowchart: Process 2">
              <a:extLst>
                <a:ext uri="{FF2B5EF4-FFF2-40B4-BE49-F238E27FC236}">
                  <a16:creationId xmlns:a16="http://schemas.microsoft.com/office/drawing/2014/main" id="{8CB6D123-95CF-444C-C6A7-12F514FCE10B}"/>
                </a:ext>
              </a:extLst>
            </p:cNvPr>
            <p:cNvSpPr/>
            <p:nvPr/>
          </p:nvSpPr>
          <p:spPr>
            <a:xfrm>
              <a:off x="0" y="130629"/>
              <a:ext cx="12192000" cy="939888"/>
            </a:xfrm>
            <a:prstGeom prst="flowChart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454B2A68-2FC2-C819-F2BE-128747B9F862}"/>
                </a:ext>
              </a:extLst>
            </p:cNvPr>
            <p:cNvSpPr/>
            <p:nvPr/>
          </p:nvSpPr>
          <p:spPr>
            <a:xfrm>
              <a:off x="680224" y="200722"/>
              <a:ext cx="836342" cy="791737"/>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5" name="Google Shape;299;p36">
            <a:extLst>
              <a:ext uri="{FF2B5EF4-FFF2-40B4-BE49-F238E27FC236}">
                <a16:creationId xmlns:a16="http://schemas.microsoft.com/office/drawing/2014/main" id="{79394C0E-B27C-21B7-6E2D-F05506CEE183}"/>
              </a:ext>
            </a:extLst>
          </p:cNvPr>
          <p:cNvPicPr preferRelativeResize="0"/>
          <p:nvPr/>
        </p:nvPicPr>
        <p:blipFill>
          <a:blip r:embed="rId4">
            <a:alphaModFix/>
          </a:blip>
          <a:stretch>
            <a:fillRect/>
          </a:stretch>
        </p:blipFill>
        <p:spPr>
          <a:xfrm>
            <a:off x="2014373" y="2669185"/>
            <a:ext cx="3919450" cy="3297274"/>
          </a:xfrm>
          <a:prstGeom prst="rect">
            <a:avLst/>
          </a:prstGeom>
          <a:noFill/>
          <a:ln>
            <a:noFill/>
          </a:ln>
        </p:spPr>
      </p:pic>
      <p:sp>
        <p:nvSpPr>
          <p:cNvPr id="6" name="Google Shape;301;p36">
            <a:extLst>
              <a:ext uri="{FF2B5EF4-FFF2-40B4-BE49-F238E27FC236}">
                <a16:creationId xmlns:a16="http://schemas.microsoft.com/office/drawing/2014/main" id="{351300D2-A62B-0BB5-A403-C881080F1631}"/>
              </a:ext>
            </a:extLst>
          </p:cNvPr>
          <p:cNvSpPr txBox="1"/>
          <p:nvPr/>
        </p:nvSpPr>
        <p:spPr>
          <a:xfrm>
            <a:off x="3130448" y="1928460"/>
            <a:ext cx="6262800" cy="892800"/>
          </a:xfrm>
          <a:prstGeom prst="rect">
            <a:avLst/>
          </a:prstGeom>
          <a:solidFill>
            <a:srgbClr val="FFFFFF"/>
          </a:solidFill>
          <a:ln>
            <a:noFill/>
          </a:ln>
        </p:spPr>
        <p:txBody>
          <a:bodyPr spcFirstLastPara="1" wrap="square" lIns="91425" tIns="91425" rIns="91425" bIns="91425" anchor="t" anchorCtr="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 sz="2300" b="0" i="0" u="none" strike="noStrike" kern="0" cap="none" spc="0" normalizeH="0" baseline="0" noProof="0" dirty="0">
                <a:ln>
                  <a:noFill/>
                </a:ln>
                <a:solidFill>
                  <a:srgbClr val="000000"/>
                </a:solidFill>
                <a:effectLst/>
                <a:uLnTx/>
                <a:uFillTx/>
                <a:latin typeface="Oswald"/>
                <a:ea typeface="Oswald"/>
                <a:cs typeface="Oswald"/>
                <a:sym typeface="Oswald"/>
              </a:rPr>
              <a:t>SHADES Sunnyview made Christmas cards to brighten up the days of some residents in an assisted living facility.</a:t>
            </a:r>
            <a:endParaRPr kumimoji="0" sz="2300" b="0" i="0" u="none" strike="noStrike" kern="0" cap="none" spc="0" normalizeH="0" baseline="0" noProof="0" dirty="0">
              <a:ln>
                <a:noFill/>
              </a:ln>
              <a:solidFill>
                <a:srgbClr val="000000"/>
              </a:solidFill>
              <a:effectLst/>
              <a:uLnTx/>
              <a:uFillTx/>
              <a:latin typeface="Oswald"/>
              <a:ea typeface="Oswald"/>
              <a:cs typeface="Oswald"/>
              <a:sym typeface="Oswald"/>
            </a:endParaRPr>
          </a:p>
        </p:txBody>
      </p:sp>
      <p:pic>
        <p:nvPicPr>
          <p:cNvPr id="7" name="Google Shape;302;p36">
            <a:extLst>
              <a:ext uri="{FF2B5EF4-FFF2-40B4-BE49-F238E27FC236}">
                <a16:creationId xmlns:a16="http://schemas.microsoft.com/office/drawing/2014/main" id="{3D22491F-7D4E-8444-464A-AFE1D31FD924}"/>
              </a:ext>
            </a:extLst>
          </p:cNvPr>
          <p:cNvPicPr preferRelativeResize="0"/>
          <p:nvPr/>
        </p:nvPicPr>
        <p:blipFill>
          <a:blip r:embed="rId5">
            <a:alphaModFix/>
          </a:blip>
          <a:stretch>
            <a:fillRect/>
          </a:stretch>
        </p:blipFill>
        <p:spPr>
          <a:xfrm>
            <a:off x="7184098" y="2934235"/>
            <a:ext cx="3032225" cy="3032225"/>
          </a:xfrm>
          <a:prstGeom prst="rect">
            <a:avLst/>
          </a:prstGeom>
          <a:noFill/>
          <a:ln>
            <a:noFill/>
          </a:ln>
        </p:spPr>
      </p:pic>
    </p:spTree>
    <p:extLst>
      <p:ext uri="{BB962C8B-B14F-4D97-AF65-F5344CB8AC3E}">
        <p14:creationId xmlns:p14="http://schemas.microsoft.com/office/powerpoint/2010/main" val="3552580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39480B2-17D8-E856-771D-F83599FFEA45}"/>
              </a:ext>
            </a:extLst>
          </p:cNvPr>
          <p:cNvGrpSpPr/>
          <p:nvPr/>
        </p:nvGrpSpPr>
        <p:grpSpPr>
          <a:xfrm>
            <a:off x="0" y="276933"/>
            <a:ext cx="12192000" cy="939888"/>
            <a:chOff x="0" y="130629"/>
            <a:chExt cx="12192000" cy="939888"/>
          </a:xfrm>
        </p:grpSpPr>
        <p:sp>
          <p:nvSpPr>
            <p:cNvPr id="3" name="Flowchart: Process 2">
              <a:extLst>
                <a:ext uri="{FF2B5EF4-FFF2-40B4-BE49-F238E27FC236}">
                  <a16:creationId xmlns:a16="http://schemas.microsoft.com/office/drawing/2014/main" id="{F6D8EFF5-D9AD-BE24-5523-5FED80E70FC4}"/>
                </a:ext>
              </a:extLst>
            </p:cNvPr>
            <p:cNvSpPr/>
            <p:nvPr/>
          </p:nvSpPr>
          <p:spPr>
            <a:xfrm>
              <a:off x="0" y="130629"/>
              <a:ext cx="12192000" cy="939888"/>
            </a:xfrm>
            <a:prstGeom prst="flowChart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5181445F-B972-44DF-4B13-12EB9E6795F5}"/>
                </a:ext>
              </a:extLst>
            </p:cNvPr>
            <p:cNvSpPr/>
            <p:nvPr/>
          </p:nvSpPr>
          <p:spPr>
            <a:xfrm>
              <a:off x="680224" y="200722"/>
              <a:ext cx="836342" cy="79173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5" name="Google Shape;308;p37">
            <a:extLst>
              <a:ext uri="{FF2B5EF4-FFF2-40B4-BE49-F238E27FC236}">
                <a16:creationId xmlns:a16="http://schemas.microsoft.com/office/drawing/2014/main" id="{F936B4C5-2FD9-F1BD-FD2B-8875E1266C4A}"/>
              </a:ext>
            </a:extLst>
          </p:cNvPr>
          <p:cNvPicPr preferRelativeResize="0"/>
          <p:nvPr/>
        </p:nvPicPr>
        <p:blipFill>
          <a:blip r:embed="rId3">
            <a:alphaModFix/>
          </a:blip>
          <a:stretch>
            <a:fillRect/>
          </a:stretch>
        </p:blipFill>
        <p:spPr>
          <a:xfrm>
            <a:off x="5779322" y="707136"/>
            <a:ext cx="6254182" cy="6150865"/>
          </a:xfrm>
          <a:prstGeom prst="rect">
            <a:avLst/>
          </a:prstGeom>
          <a:noFill/>
          <a:ln>
            <a:noFill/>
          </a:ln>
        </p:spPr>
      </p:pic>
      <p:pic>
        <p:nvPicPr>
          <p:cNvPr id="6" name="Google Shape;309;p37">
            <a:extLst>
              <a:ext uri="{FF2B5EF4-FFF2-40B4-BE49-F238E27FC236}">
                <a16:creationId xmlns:a16="http://schemas.microsoft.com/office/drawing/2014/main" id="{30A8DE3D-E68F-FD8E-063A-279D96E578B8}"/>
              </a:ext>
            </a:extLst>
          </p:cNvPr>
          <p:cNvPicPr preferRelativeResize="0"/>
          <p:nvPr/>
        </p:nvPicPr>
        <p:blipFill>
          <a:blip r:embed="rId4">
            <a:alphaModFix/>
          </a:blip>
          <a:stretch>
            <a:fillRect/>
          </a:stretch>
        </p:blipFill>
        <p:spPr>
          <a:xfrm>
            <a:off x="1219200" y="1511808"/>
            <a:ext cx="4560122" cy="4961274"/>
          </a:xfrm>
          <a:prstGeom prst="rect">
            <a:avLst/>
          </a:prstGeom>
          <a:noFill/>
          <a:ln>
            <a:noFill/>
          </a:ln>
        </p:spPr>
      </p:pic>
      <p:sp>
        <p:nvSpPr>
          <p:cNvPr id="10" name="TextBox 9">
            <a:extLst>
              <a:ext uri="{FF2B5EF4-FFF2-40B4-BE49-F238E27FC236}">
                <a16:creationId xmlns:a16="http://schemas.microsoft.com/office/drawing/2014/main" id="{84083617-A352-69F3-FA21-BE46BF58C2A0}"/>
              </a:ext>
            </a:extLst>
          </p:cNvPr>
          <p:cNvSpPr txBox="1"/>
          <p:nvPr/>
        </p:nvSpPr>
        <p:spPr>
          <a:xfrm>
            <a:off x="7548269" y="2185328"/>
            <a:ext cx="2682240" cy="32778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0" i="0" u="none" strike="noStrike" kern="0" cap="none" spc="0" normalizeH="0" baseline="0" noProof="0" dirty="0">
                <a:ln>
                  <a:noFill/>
                </a:ln>
                <a:solidFill>
                  <a:srgbClr val="000000"/>
                </a:solidFill>
                <a:effectLst/>
                <a:uLnTx/>
                <a:uFillTx/>
                <a:latin typeface="Calibri"/>
                <a:ea typeface="Calibri"/>
                <a:cs typeface="Calibri"/>
                <a:sym typeface="Calibri"/>
              </a:rPr>
              <a:t>Socks, lotions, treats and these beautiful         flowers were collected and delivered to   Holston Healthcare       	and                           St. John’s Assisted Living Facility.</a:t>
            </a:r>
          </a:p>
        </p:txBody>
      </p:sp>
    </p:spTree>
    <p:extLst>
      <p:ext uri="{BB962C8B-B14F-4D97-AF65-F5344CB8AC3E}">
        <p14:creationId xmlns:p14="http://schemas.microsoft.com/office/powerpoint/2010/main" val="17014448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2B80CA9-DD1E-FB74-42EA-FA2FC4494C9C}"/>
              </a:ext>
            </a:extLst>
          </p:cNvPr>
          <p:cNvGrpSpPr/>
          <p:nvPr/>
        </p:nvGrpSpPr>
        <p:grpSpPr>
          <a:xfrm>
            <a:off x="0" y="167205"/>
            <a:ext cx="12192000" cy="939888"/>
            <a:chOff x="0" y="130629"/>
            <a:chExt cx="12192000" cy="939888"/>
          </a:xfrm>
        </p:grpSpPr>
        <p:sp>
          <p:nvSpPr>
            <p:cNvPr id="3" name="Flowchart: Process 2">
              <a:extLst>
                <a:ext uri="{FF2B5EF4-FFF2-40B4-BE49-F238E27FC236}">
                  <a16:creationId xmlns:a16="http://schemas.microsoft.com/office/drawing/2014/main" id="{06BDBBD1-022A-E1EA-02E0-93BA3ADABB9B}"/>
                </a:ext>
              </a:extLst>
            </p:cNvPr>
            <p:cNvSpPr/>
            <p:nvPr/>
          </p:nvSpPr>
          <p:spPr>
            <a:xfrm>
              <a:off x="0" y="130629"/>
              <a:ext cx="12192000" cy="939888"/>
            </a:xfrm>
            <a:prstGeom prst="flowChart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9DE7C4D1-E05E-FEF3-8D24-22E372723911}"/>
                </a:ext>
              </a:extLst>
            </p:cNvPr>
            <p:cNvSpPr/>
            <p:nvPr/>
          </p:nvSpPr>
          <p:spPr>
            <a:xfrm>
              <a:off x="680224" y="200722"/>
              <a:ext cx="836342" cy="79173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5" name="Google Shape;314;p38">
            <a:extLst>
              <a:ext uri="{FF2B5EF4-FFF2-40B4-BE49-F238E27FC236}">
                <a16:creationId xmlns:a16="http://schemas.microsoft.com/office/drawing/2014/main" id="{5E973E00-40C7-2434-11EB-D55E61B33CA7}"/>
              </a:ext>
            </a:extLst>
          </p:cNvPr>
          <p:cNvPicPr preferRelativeResize="0"/>
          <p:nvPr/>
        </p:nvPicPr>
        <p:blipFill rotWithShape="1">
          <a:blip r:embed="rId3">
            <a:alphaModFix/>
          </a:blip>
          <a:srcRect t="25439"/>
          <a:stretch/>
        </p:blipFill>
        <p:spPr>
          <a:xfrm>
            <a:off x="4071510" y="2850976"/>
            <a:ext cx="3853289" cy="3464480"/>
          </a:xfrm>
          <a:prstGeom prst="rect">
            <a:avLst/>
          </a:prstGeom>
          <a:noFill/>
          <a:ln>
            <a:noFill/>
          </a:ln>
        </p:spPr>
      </p:pic>
      <p:pic>
        <p:nvPicPr>
          <p:cNvPr id="6" name="Google Shape;315;p38">
            <a:extLst>
              <a:ext uri="{FF2B5EF4-FFF2-40B4-BE49-F238E27FC236}">
                <a16:creationId xmlns:a16="http://schemas.microsoft.com/office/drawing/2014/main" id="{E5230116-AE5D-966D-9A07-440313AF39B5}"/>
              </a:ext>
            </a:extLst>
          </p:cNvPr>
          <p:cNvPicPr preferRelativeResize="0"/>
          <p:nvPr/>
        </p:nvPicPr>
        <p:blipFill>
          <a:blip r:embed="rId4">
            <a:alphaModFix/>
          </a:blip>
          <a:stretch>
            <a:fillRect/>
          </a:stretch>
        </p:blipFill>
        <p:spPr>
          <a:xfrm>
            <a:off x="7862605" y="2804568"/>
            <a:ext cx="4158090" cy="3510887"/>
          </a:xfrm>
          <a:prstGeom prst="rect">
            <a:avLst/>
          </a:prstGeom>
          <a:noFill/>
          <a:ln>
            <a:noFill/>
          </a:ln>
        </p:spPr>
      </p:pic>
      <p:pic>
        <p:nvPicPr>
          <p:cNvPr id="7" name="Google Shape;316;p38">
            <a:extLst>
              <a:ext uri="{FF2B5EF4-FFF2-40B4-BE49-F238E27FC236}">
                <a16:creationId xmlns:a16="http://schemas.microsoft.com/office/drawing/2014/main" id="{1B7FA5B5-3446-8EED-A5EA-1E34F1F9BBF1}"/>
              </a:ext>
            </a:extLst>
          </p:cNvPr>
          <p:cNvPicPr preferRelativeResize="0"/>
          <p:nvPr/>
        </p:nvPicPr>
        <p:blipFill>
          <a:blip r:embed="rId5">
            <a:alphaModFix/>
          </a:blip>
          <a:stretch>
            <a:fillRect/>
          </a:stretch>
        </p:blipFill>
        <p:spPr>
          <a:xfrm>
            <a:off x="280415" y="2804568"/>
            <a:ext cx="3950209" cy="3510887"/>
          </a:xfrm>
          <a:prstGeom prst="rect">
            <a:avLst/>
          </a:prstGeom>
          <a:noFill/>
          <a:ln>
            <a:noFill/>
          </a:ln>
        </p:spPr>
      </p:pic>
      <p:sp>
        <p:nvSpPr>
          <p:cNvPr id="8" name="Google Shape;317;p38">
            <a:extLst>
              <a:ext uri="{FF2B5EF4-FFF2-40B4-BE49-F238E27FC236}">
                <a16:creationId xmlns:a16="http://schemas.microsoft.com/office/drawing/2014/main" id="{C4EB2C5E-80E0-4A0F-0827-F4B0B6ACA69E}"/>
              </a:ext>
            </a:extLst>
          </p:cNvPr>
          <p:cNvSpPr txBox="1"/>
          <p:nvPr/>
        </p:nvSpPr>
        <p:spPr>
          <a:xfrm>
            <a:off x="1779415" y="1375986"/>
            <a:ext cx="8431881" cy="1169521"/>
          </a:xfrm>
          <a:prstGeom prst="rect">
            <a:avLst/>
          </a:prstGeom>
          <a:noFill/>
          <a:ln>
            <a:noFill/>
          </a:ln>
        </p:spPr>
        <p:txBody>
          <a:bodyPr spcFirstLastPara="1" wrap="square" lIns="91425" tIns="91425" rIns="91425" bIns="91425" anchor="t" anchorCtr="0">
            <a:spAutoFit/>
          </a:bodyPr>
          <a:lstStyle/>
          <a:p>
            <a:pPr>
              <a:buClr>
                <a:srgbClr val="000000"/>
              </a:buClr>
              <a:buFont typeface="Arial"/>
              <a:buNone/>
            </a:pPr>
            <a:r>
              <a:rPr lang="en" sz="3200" kern="0" dirty="0">
                <a:solidFill>
                  <a:srgbClr val="000000"/>
                </a:solidFill>
                <a:ea typeface="Calibri"/>
                <a:cs typeface="Calibri"/>
                <a:sym typeface="Calibri"/>
              </a:rPr>
              <a:t>Bullying Awareness posters made by our friends at SHADES Brickey.</a:t>
            </a:r>
            <a:endParaRPr sz="3200" kern="0" dirty="0">
              <a:solidFill>
                <a:srgbClr val="000000"/>
              </a:solidFill>
              <a:ea typeface="Calibri"/>
              <a:cs typeface="Calibri"/>
              <a:sym typeface="Calibri"/>
            </a:endParaRPr>
          </a:p>
        </p:txBody>
      </p:sp>
      <p:pic>
        <p:nvPicPr>
          <p:cNvPr id="9" name="Google Shape;318;p38">
            <a:extLst>
              <a:ext uri="{FF2B5EF4-FFF2-40B4-BE49-F238E27FC236}">
                <a16:creationId xmlns:a16="http://schemas.microsoft.com/office/drawing/2014/main" id="{7683EEDE-4C43-8848-36A2-AA8DBC340A0F}"/>
              </a:ext>
            </a:extLst>
          </p:cNvPr>
          <p:cNvPicPr preferRelativeResize="0"/>
          <p:nvPr/>
        </p:nvPicPr>
        <p:blipFill>
          <a:blip r:embed="rId6">
            <a:alphaModFix/>
          </a:blip>
          <a:stretch>
            <a:fillRect/>
          </a:stretch>
        </p:blipFill>
        <p:spPr>
          <a:xfrm>
            <a:off x="171305" y="1260758"/>
            <a:ext cx="1608110" cy="1269834"/>
          </a:xfrm>
          <a:prstGeom prst="rect">
            <a:avLst/>
          </a:prstGeom>
          <a:noFill/>
          <a:ln>
            <a:noFill/>
          </a:ln>
        </p:spPr>
      </p:pic>
      <p:pic>
        <p:nvPicPr>
          <p:cNvPr id="10" name="Google Shape;319;p38">
            <a:extLst>
              <a:ext uri="{FF2B5EF4-FFF2-40B4-BE49-F238E27FC236}">
                <a16:creationId xmlns:a16="http://schemas.microsoft.com/office/drawing/2014/main" id="{0F2DA7CD-56A3-3575-643A-1CAD06658677}"/>
              </a:ext>
            </a:extLst>
          </p:cNvPr>
          <p:cNvPicPr preferRelativeResize="0"/>
          <p:nvPr/>
        </p:nvPicPr>
        <p:blipFill>
          <a:blip r:embed="rId6">
            <a:alphaModFix/>
          </a:blip>
          <a:stretch>
            <a:fillRect/>
          </a:stretch>
        </p:blipFill>
        <p:spPr>
          <a:xfrm>
            <a:off x="10211296" y="1198272"/>
            <a:ext cx="1608110" cy="1300828"/>
          </a:xfrm>
          <a:prstGeom prst="rect">
            <a:avLst/>
          </a:prstGeom>
          <a:noFill/>
          <a:ln>
            <a:noFill/>
          </a:ln>
        </p:spPr>
      </p:pic>
    </p:spTree>
    <p:extLst>
      <p:ext uri="{BB962C8B-B14F-4D97-AF65-F5344CB8AC3E}">
        <p14:creationId xmlns:p14="http://schemas.microsoft.com/office/powerpoint/2010/main" val="34817328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421228-7DBD-7485-E7CC-659F63551075}"/>
              </a:ext>
            </a:extLst>
          </p:cNvPr>
          <p:cNvGrpSpPr/>
          <p:nvPr/>
        </p:nvGrpSpPr>
        <p:grpSpPr>
          <a:xfrm>
            <a:off x="0" y="130629"/>
            <a:ext cx="12192000" cy="939888"/>
            <a:chOff x="0" y="130629"/>
            <a:chExt cx="12192000" cy="939888"/>
          </a:xfrm>
        </p:grpSpPr>
        <p:sp>
          <p:nvSpPr>
            <p:cNvPr id="3" name="Flowchart: Process 2">
              <a:extLst>
                <a:ext uri="{FF2B5EF4-FFF2-40B4-BE49-F238E27FC236}">
                  <a16:creationId xmlns:a16="http://schemas.microsoft.com/office/drawing/2014/main" id="{80BB93AD-5208-A067-68F0-9BDF74244E55}"/>
                </a:ext>
              </a:extLst>
            </p:cNvPr>
            <p:cNvSpPr/>
            <p:nvPr/>
          </p:nvSpPr>
          <p:spPr>
            <a:xfrm>
              <a:off x="0" y="130629"/>
              <a:ext cx="12192000" cy="939888"/>
            </a:xfrm>
            <a:prstGeom prst="flowChart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7E35F95A-1B4D-19A4-2BC2-98250FA86FC8}"/>
                </a:ext>
              </a:extLst>
            </p:cNvPr>
            <p:cNvSpPr/>
            <p:nvPr/>
          </p:nvSpPr>
          <p:spPr>
            <a:xfrm>
              <a:off x="680224" y="200722"/>
              <a:ext cx="836342" cy="79173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5" name="Google Shape;324;p39">
            <a:extLst>
              <a:ext uri="{FF2B5EF4-FFF2-40B4-BE49-F238E27FC236}">
                <a16:creationId xmlns:a16="http://schemas.microsoft.com/office/drawing/2014/main" id="{441EC033-4B7E-4A19-DF3B-37EC9736B43D}"/>
              </a:ext>
            </a:extLst>
          </p:cNvPr>
          <p:cNvPicPr preferRelativeResize="0"/>
          <p:nvPr/>
        </p:nvPicPr>
        <p:blipFill>
          <a:blip r:embed="rId3">
            <a:alphaModFix/>
          </a:blip>
          <a:stretch>
            <a:fillRect/>
          </a:stretch>
        </p:blipFill>
        <p:spPr>
          <a:xfrm>
            <a:off x="7121476" y="1901863"/>
            <a:ext cx="4279224" cy="4069584"/>
          </a:xfrm>
          <a:prstGeom prst="rect">
            <a:avLst/>
          </a:prstGeom>
          <a:noFill/>
          <a:ln>
            <a:noFill/>
          </a:ln>
        </p:spPr>
      </p:pic>
      <p:pic>
        <p:nvPicPr>
          <p:cNvPr id="6" name="Google Shape;325;p39">
            <a:extLst>
              <a:ext uri="{FF2B5EF4-FFF2-40B4-BE49-F238E27FC236}">
                <a16:creationId xmlns:a16="http://schemas.microsoft.com/office/drawing/2014/main" id="{A8BF5BF8-3409-8D55-9883-9AE908D47E04}"/>
              </a:ext>
            </a:extLst>
          </p:cNvPr>
          <p:cNvPicPr preferRelativeResize="0"/>
          <p:nvPr/>
        </p:nvPicPr>
        <p:blipFill>
          <a:blip r:embed="rId4">
            <a:alphaModFix/>
          </a:blip>
          <a:stretch>
            <a:fillRect/>
          </a:stretch>
        </p:blipFill>
        <p:spPr>
          <a:xfrm>
            <a:off x="664356" y="1833697"/>
            <a:ext cx="3619676" cy="4137750"/>
          </a:xfrm>
          <a:prstGeom prst="rect">
            <a:avLst/>
          </a:prstGeom>
          <a:noFill/>
          <a:ln>
            <a:noFill/>
          </a:ln>
        </p:spPr>
      </p:pic>
      <p:sp>
        <p:nvSpPr>
          <p:cNvPr id="7" name="Google Shape;326;p39">
            <a:extLst>
              <a:ext uri="{FF2B5EF4-FFF2-40B4-BE49-F238E27FC236}">
                <a16:creationId xmlns:a16="http://schemas.microsoft.com/office/drawing/2014/main" id="{A0C6616E-E51E-498B-E6D4-7D9F4A1CC5E9}"/>
              </a:ext>
            </a:extLst>
          </p:cNvPr>
          <p:cNvSpPr txBox="1"/>
          <p:nvPr/>
        </p:nvSpPr>
        <p:spPr>
          <a:xfrm>
            <a:off x="4537713" y="2042846"/>
            <a:ext cx="2220354" cy="2492960"/>
          </a:xfrm>
          <a:prstGeom prst="rect">
            <a:avLst/>
          </a:prstGeom>
          <a:noFill/>
          <a:ln>
            <a:noFill/>
          </a:ln>
        </p:spPr>
        <p:txBody>
          <a:bodyPr spcFirstLastPara="1" wrap="square" lIns="91425" tIns="91425" rIns="91425" bIns="91425" anchor="t" anchorCtr="0">
            <a:spAutoFit/>
          </a:bodyPr>
          <a:lstStyle/>
          <a:p>
            <a:pPr algn="ctr">
              <a:buClr>
                <a:srgbClr val="000000"/>
              </a:buClr>
              <a:buFont typeface="Arial"/>
              <a:buNone/>
            </a:pPr>
            <a:r>
              <a:rPr lang="en" sz="2500" kern="0" dirty="0">
                <a:solidFill>
                  <a:srgbClr val="000000"/>
                </a:solidFill>
                <a:ea typeface="Calibri"/>
                <a:cs typeface="Calibri"/>
                <a:sym typeface="Calibri"/>
              </a:rPr>
              <a:t>Donations and cards hand delivered to Morning Pointe Assisted Living Facility.</a:t>
            </a:r>
            <a:endParaRPr sz="2500" kern="0" dirty="0">
              <a:solidFill>
                <a:srgbClr val="000000"/>
              </a:solidFill>
              <a:ea typeface="Calibri"/>
              <a:cs typeface="Calibri"/>
              <a:sym typeface="Calibri"/>
            </a:endParaRPr>
          </a:p>
        </p:txBody>
      </p:sp>
    </p:spTree>
    <p:extLst>
      <p:ext uri="{BB962C8B-B14F-4D97-AF65-F5344CB8AC3E}">
        <p14:creationId xmlns:p14="http://schemas.microsoft.com/office/powerpoint/2010/main" val="36575506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6314ED0-51BB-39B0-203E-9105FF3D45A5}"/>
              </a:ext>
            </a:extLst>
          </p:cNvPr>
          <p:cNvGrpSpPr/>
          <p:nvPr/>
        </p:nvGrpSpPr>
        <p:grpSpPr>
          <a:xfrm>
            <a:off x="0" y="252549"/>
            <a:ext cx="12192000" cy="939888"/>
            <a:chOff x="0" y="130629"/>
            <a:chExt cx="12192000" cy="939888"/>
          </a:xfrm>
        </p:grpSpPr>
        <p:sp>
          <p:nvSpPr>
            <p:cNvPr id="3" name="Flowchart: Process 2">
              <a:extLst>
                <a:ext uri="{FF2B5EF4-FFF2-40B4-BE49-F238E27FC236}">
                  <a16:creationId xmlns:a16="http://schemas.microsoft.com/office/drawing/2014/main" id="{10CA6861-894F-1DE2-6BB2-5541AD8DD45E}"/>
                </a:ext>
              </a:extLst>
            </p:cNvPr>
            <p:cNvSpPr/>
            <p:nvPr/>
          </p:nvSpPr>
          <p:spPr>
            <a:xfrm>
              <a:off x="0" y="130629"/>
              <a:ext cx="12192000" cy="939888"/>
            </a:xfrm>
            <a:prstGeom prst="flowChart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5B60AC84-57D1-0FCF-BA79-FF90C59B0F1F}"/>
                </a:ext>
              </a:extLst>
            </p:cNvPr>
            <p:cNvSpPr/>
            <p:nvPr/>
          </p:nvSpPr>
          <p:spPr>
            <a:xfrm>
              <a:off x="680224" y="200722"/>
              <a:ext cx="836342" cy="79173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5" name="Google Shape;331;p40">
            <a:extLst>
              <a:ext uri="{FF2B5EF4-FFF2-40B4-BE49-F238E27FC236}">
                <a16:creationId xmlns:a16="http://schemas.microsoft.com/office/drawing/2014/main" id="{1DB60970-68A9-9FF6-93BC-BE0C483E19B4}"/>
              </a:ext>
            </a:extLst>
          </p:cNvPr>
          <p:cNvPicPr preferRelativeResize="0"/>
          <p:nvPr/>
        </p:nvPicPr>
        <p:blipFill>
          <a:blip r:embed="rId3">
            <a:alphaModFix/>
          </a:blip>
          <a:stretch>
            <a:fillRect/>
          </a:stretch>
        </p:blipFill>
        <p:spPr>
          <a:xfrm rot="2">
            <a:off x="2030205" y="1700735"/>
            <a:ext cx="2353500" cy="3139526"/>
          </a:xfrm>
          <a:prstGeom prst="rect">
            <a:avLst/>
          </a:prstGeom>
          <a:noFill/>
          <a:ln w="9525" cap="flat" cmpd="sng">
            <a:solidFill>
              <a:srgbClr val="FF0000"/>
            </a:solidFill>
            <a:prstDash val="solid"/>
            <a:round/>
            <a:headEnd type="none" w="sm" len="sm"/>
            <a:tailEnd type="none" w="sm" len="sm"/>
          </a:ln>
        </p:spPr>
      </p:pic>
      <p:pic>
        <p:nvPicPr>
          <p:cNvPr id="6" name="Google Shape;332;p40">
            <a:extLst>
              <a:ext uri="{FF2B5EF4-FFF2-40B4-BE49-F238E27FC236}">
                <a16:creationId xmlns:a16="http://schemas.microsoft.com/office/drawing/2014/main" id="{AAD486CC-2B66-AC68-B666-91A8ED7A89A1}"/>
              </a:ext>
            </a:extLst>
          </p:cNvPr>
          <p:cNvPicPr preferRelativeResize="0"/>
          <p:nvPr/>
        </p:nvPicPr>
        <p:blipFill>
          <a:blip r:embed="rId4">
            <a:alphaModFix/>
          </a:blip>
          <a:stretch>
            <a:fillRect/>
          </a:stretch>
        </p:blipFill>
        <p:spPr>
          <a:xfrm rot="-2">
            <a:off x="8024192" y="1700723"/>
            <a:ext cx="2353499" cy="3139536"/>
          </a:xfrm>
          <a:prstGeom prst="rect">
            <a:avLst/>
          </a:prstGeom>
          <a:noFill/>
          <a:ln w="9525" cap="flat" cmpd="sng">
            <a:solidFill>
              <a:srgbClr val="0000FF"/>
            </a:solidFill>
            <a:prstDash val="solid"/>
            <a:round/>
            <a:headEnd type="none" w="sm" len="sm"/>
            <a:tailEnd type="none" w="sm" len="sm"/>
          </a:ln>
        </p:spPr>
      </p:pic>
      <p:pic>
        <p:nvPicPr>
          <p:cNvPr id="7" name="Google Shape;333;p40">
            <a:extLst>
              <a:ext uri="{FF2B5EF4-FFF2-40B4-BE49-F238E27FC236}">
                <a16:creationId xmlns:a16="http://schemas.microsoft.com/office/drawing/2014/main" id="{B227C525-BCE4-B876-BE1D-1414A38B1F38}"/>
              </a:ext>
            </a:extLst>
          </p:cNvPr>
          <p:cNvPicPr preferRelativeResize="0"/>
          <p:nvPr/>
        </p:nvPicPr>
        <p:blipFill>
          <a:blip r:embed="rId5">
            <a:alphaModFix/>
          </a:blip>
          <a:stretch>
            <a:fillRect/>
          </a:stretch>
        </p:blipFill>
        <p:spPr>
          <a:xfrm rot="2">
            <a:off x="5027193" y="1700737"/>
            <a:ext cx="2353499" cy="3139534"/>
          </a:xfrm>
          <a:prstGeom prst="rect">
            <a:avLst/>
          </a:prstGeom>
          <a:noFill/>
          <a:ln>
            <a:noFill/>
          </a:ln>
        </p:spPr>
      </p:pic>
      <p:sp>
        <p:nvSpPr>
          <p:cNvPr id="8" name="Google Shape;335;p40">
            <a:extLst>
              <a:ext uri="{FF2B5EF4-FFF2-40B4-BE49-F238E27FC236}">
                <a16:creationId xmlns:a16="http://schemas.microsoft.com/office/drawing/2014/main" id="{911F382C-6D83-6B37-C4D4-88413A071C94}"/>
              </a:ext>
            </a:extLst>
          </p:cNvPr>
          <p:cNvSpPr txBox="1"/>
          <p:nvPr/>
        </p:nvSpPr>
        <p:spPr>
          <a:xfrm>
            <a:off x="3564716" y="5210979"/>
            <a:ext cx="5473500" cy="1169700"/>
          </a:xfrm>
          <a:prstGeom prst="rect">
            <a:avLst/>
          </a:prstGeom>
          <a:noFill/>
          <a:ln>
            <a:noFill/>
          </a:ln>
        </p:spPr>
        <p:txBody>
          <a:bodyPr spcFirstLastPara="1" wrap="square" lIns="91425" tIns="91425" rIns="91425" bIns="91425" anchor="t" anchorCtr="0">
            <a:spAutoFit/>
          </a:bodyPr>
          <a:lstStyle/>
          <a:p>
            <a:pPr>
              <a:buClr>
                <a:srgbClr val="000000"/>
              </a:buClr>
              <a:buFont typeface="Arial"/>
              <a:buNone/>
            </a:pPr>
            <a:r>
              <a:rPr lang="en" sz="3200" kern="0">
                <a:solidFill>
                  <a:srgbClr val="000000"/>
                </a:solidFill>
                <a:ea typeface="Calibri"/>
                <a:cs typeface="Calibri"/>
                <a:sym typeface="Calibri"/>
              </a:rPr>
              <a:t>Karns SHADES made cards for firefighters and police officers.</a:t>
            </a:r>
            <a:endParaRPr sz="3200" kern="0">
              <a:solidFill>
                <a:srgbClr val="000000"/>
              </a:solidFill>
              <a:ea typeface="Calibri"/>
              <a:cs typeface="Calibri"/>
              <a:sym typeface="Calibri"/>
            </a:endParaRPr>
          </a:p>
        </p:txBody>
      </p:sp>
      <p:pic>
        <p:nvPicPr>
          <p:cNvPr id="9" name="Google Shape;336;p40">
            <a:extLst>
              <a:ext uri="{FF2B5EF4-FFF2-40B4-BE49-F238E27FC236}">
                <a16:creationId xmlns:a16="http://schemas.microsoft.com/office/drawing/2014/main" id="{3D545013-6E42-0FD4-A73F-D18A1639B244}"/>
              </a:ext>
            </a:extLst>
          </p:cNvPr>
          <p:cNvPicPr preferRelativeResize="0"/>
          <p:nvPr/>
        </p:nvPicPr>
        <p:blipFill>
          <a:blip r:embed="rId6">
            <a:alphaModFix/>
          </a:blip>
          <a:stretch>
            <a:fillRect/>
          </a:stretch>
        </p:blipFill>
        <p:spPr>
          <a:xfrm>
            <a:off x="2127742" y="5401104"/>
            <a:ext cx="1316944" cy="936675"/>
          </a:xfrm>
          <a:prstGeom prst="rect">
            <a:avLst/>
          </a:prstGeom>
          <a:noFill/>
          <a:ln>
            <a:noFill/>
          </a:ln>
        </p:spPr>
      </p:pic>
      <p:pic>
        <p:nvPicPr>
          <p:cNvPr id="10" name="Google Shape;337;p40">
            <a:extLst>
              <a:ext uri="{FF2B5EF4-FFF2-40B4-BE49-F238E27FC236}">
                <a16:creationId xmlns:a16="http://schemas.microsoft.com/office/drawing/2014/main" id="{A6DBE21B-616D-1B5C-B8C7-244BEA6B6615}"/>
              </a:ext>
            </a:extLst>
          </p:cNvPr>
          <p:cNvPicPr preferRelativeResize="0"/>
          <p:nvPr/>
        </p:nvPicPr>
        <p:blipFill>
          <a:blip r:embed="rId7">
            <a:alphaModFix/>
          </a:blip>
          <a:stretch>
            <a:fillRect/>
          </a:stretch>
        </p:blipFill>
        <p:spPr>
          <a:xfrm>
            <a:off x="8922591" y="5210967"/>
            <a:ext cx="1316951" cy="1316951"/>
          </a:xfrm>
          <a:prstGeom prst="rect">
            <a:avLst/>
          </a:prstGeom>
          <a:noFill/>
          <a:ln>
            <a:noFill/>
          </a:ln>
        </p:spPr>
      </p:pic>
    </p:spTree>
    <p:extLst>
      <p:ext uri="{BB962C8B-B14F-4D97-AF65-F5344CB8AC3E}">
        <p14:creationId xmlns:p14="http://schemas.microsoft.com/office/powerpoint/2010/main" val="14909515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9629A9-6C27-16E4-B30A-4BFB97EEE5A8}"/>
              </a:ext>
            </a:extLst>
          </p:cNvPr>
          <p:cNvGrpSpPr/>
          <p:nvPr/>
        </p:nvGrpSpPr>
        <p:grpSpPr>
          <a:xfrm>
            <a:off x="0" y="130629"/>
            <a:ext cx="12192000" cy="939888"/>
            <a:chOff x="0" y="130629"/>
            <a:chExt cx="12192000" cy="939888"/>
          </a:xfrm>
        </p:grpSpPr>
        <p:sp>
          <p:nvSpPr>
            <p:cNvPr id="3" name="Flowchart: Process 2">
              <a:extLst>
                <a:ext uri="{FF2B5EF4-FFF2-40B4-BE49-F238E27FC236}">
                  <a16:creationId xmlns:a16="http://schemas.microsoft.com/office/drawing/2014/main" id="{A5BDE575-4A2E-45F5-2B82-3CBE9EE7D1D8}"/>
                </a:ext>
              </a:extLst>
            </p:cNvPr>
            <p:cNvSpPr/>
            <p:nvPr/>
          </p:nvSpPr>
          <p:spPr>
            <a:xfrm>
              <a:off x="0" y="130629"/>
              <a:ext cx="12192000" cy="939888"/>
            </a:xfrm>
            <a:prstGeom prst="flowChart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B4C18D36-3EB3-9199-5456-45D644A74D74}"/>
                </a:ext>
              </a:extLst>
            </p:cNvPr>
            <p:cNvSpPr/>
            <p:nvPr/>
          </p:nvSpPr>
          <p:spPr>
            <a:xfrm>
              <a:off x="680224" y="200722"/>
              <a:ext cx="836342" cy="79173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5" name="Google Shape;342;p41">
            <a:extLst>
              <a:ext uri="{FF2B5EF4-FFF2-40B4-BE49-F238E27FC236}">
                <a16:creationId xmlns:a16="http://schemas.microsoft.com/office/drawing/2014/main" id="{20A9E8E3-49CF-9073-FE00-747DBD86C056}"/>
              </a:ext>
            </a:extLst>
          </p:cNvPr>
          <p:cNvPicPr preferRelativeResize="0"/>
          <p:nvPr/>
        </p:nvPicPr>
        <p:blipFill>
          <a:blip r:embed="rId3">
            <a:alphaModFix/>
          </a:blip>
          <a:stretch>
            <a:fillRect/>
          </a:stretch>
        </p:blipFill>
        <p:spPr>
          <a:xfrm>
            <a:off x="2121408" y="2028932"/>
            <a:ext cx="7912608" cy="4591324"/>
          </a:xfrm>
          <a:prstGeom prst="rect">
            <a:avLst/>
          </a:prstGeom>
          <a:noFill/>
          <a:ln w="9525" cap="flat" cmpd="sng">
            <a:solidFill>
              <a:srgbClr val="FFFFFF"/>
            </a:solidFill>
            <a:prstDash val="solid"/>
            <a:round/>
            <a:headEnd type="none" w="sm" len="sm"/>
            <a:tailEnd type="none" w="sm" len="sm"/>
          </a:ln>
        </p:spPr>
      </p:pic>
      <p:sp>
        <p:nvSpPr>
          <p:cNvPr id="6" name="Google Shape;343;p41">
            <a:extLst>
              <a:ext uri="{FF2B5EF4-FFF2-40B4-BE49-F238E27FC236}">
                <a16:creationId xmlns:a16="http://schemas.microsoft.com/office/drawing/2014/main" id="{51B2F457-3DD1-672C-30F7-3611DE7CDCF7}"/>
              </a:ext>
            </a:extLst>
          </p:cNvPr>
          <p:cNvSpPr txBox="1"/>
          <p:nvPr/>
        </p:nvSpPr>
        <p:spPr>
          <a:xfrm>
            <a:off x="1908048" y="1241963"/>
            <a:ext cx="8339328" cy="615523"/>
          </a:xfrm>
          <a:prstGeom prst="rect">
            <a:avLst/>
          </a:prstGeom>
          <a:noFill/>
          <a:ln>
            <a:noFill/>
          </a:ln>
        </p:spPr>
        <p:txBody>
          <a:bodyPr spcFirstLastPara="1" wrap="square" lIns="91425" tIns="91425" rIns="91425" bIns="91425" anchor="t" anchorCtr="0">
            <a:spAutoFit/>
          </a:bodyPr>
          <a:lstStyle/>
          <a:p>
            <a:pPr>
              <a:buClr>
                <a:srgbClr val="000000"/>
              </a:buClr>
              <a:buFont typeface="Arial"/>
              <a:buNone/>
            </a:pPr>
            <a:r>
              <a:rPr lang="en" sz="2800" kern="0" dirty="0">
                <a:solidFill>
                  <a:srgbClr val="000000"/>
                </a:solidFill>
                <a:ea typeface="Calibri"/>
                <a:cs typeface="Calibri"/>
                <a:sym typeface="Calibri"/>
              </a:rPr>
              <a:t>Items collected for TN Valley Coalition for the homeless. </a:t>
            </a:r>
            <a:endParaRPr sz="2800" kern="0" dirty="0">
              <a:solidFill>
                <a:srgbClr val="000000"/>
              </a:solidFill>
              <a:ea typeface="Calibri"/>
              <a:cs typeface="Calibri"/>
              <a:sym typeface="Calibri"/>
            </a:endParaRPr>
          </a:p>
        </p:txBody>
      </p:sp>
    </p:spTree>
    <p:extLst>
      <p:ext uri="{BB962C8B-B14F-4D97-AF65-F5344CB8AC3E}">
        <p14:creationId xmlns:p14="http://schemas.microsoft.com/office/powerpoint/2010/main" val="14948259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owchart: Process 9">
            <a:extLst>
              <a:ext uri="{FF2B5EF4-FFF2-40B4-BE49-F238E27FC236}">
                <a16:creationId xmlns:a16="http://schemas.microsoft.com/office/drawing/2014/main" id="{0916E8D9-7CE5-4C77-9D5C-DDDE3497DBC8}"/>
              </a:ext>
            </a:extLst>
          </p:cNvPr>
          <p:cNvSpPr/>
          <p:nvPr/>
        </p:nvSpPr>
        <p:spPr>
          <a:xfrm>
            <a:off x="0" y="0"/>
            <a:ext cx="12192000" cy="68580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B293974C-0435-FD6B-746C-CE86F2682D1D}"/>
              </a:ext>
            </a:extLst>
          </p:cNvPr>
          <p:cNvGrpSpPr/>
          <p:nvPr/>
        </p:nvGrpSpPr>
        <p:grpSpPr>
          <a:xfrm>
            <a:off x="0" y="191589"/>
            <a:ext cx="12192000" cy="939888"/>
            <a:chOff x="0" y="130629"/>
            <a:chExt cx="12192000" cy="939888"/>
          </a:xfrm>
        </p:grpSpPr>
        <p:sp>
          <p:nvSpPr>
            <p:cNvPr id="3" name="Flowchart: Process 2">
              <a:extLst>
                <a:ext uri="{FF2B5EF4-FFF2-40B4-BE49-F238E27FC236}">
                  <a16:creationId xmlns:a16="http://schemas.microsoft.com/office/drawing/2014/main" id="{6F980A8C-CBD4-A6B2-C1BC-843A9F41EAAD}"/>
                </a:ext>
              </a:extLst>
            </p:cNvPr>
            <p:cNvSpPr/>
            <p:nvPr/>
          </p:nvSpPr>
          <p:spPr>
            <a:xfrm>
              <a:off x="0" y="130629"/>
              <a:ext cx="12192000" cy="939888"/>
            </a:xfrm>
            <a:prstGeom prst="flowChart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40FF999-CBE7-C903-DD9E-19E3B4A5FA9A}"/>
                </a:ext>
              </a:extLst>
            </p:cNvPr>
            <p:cNvSpPr/>
            <p:nvPr/>
          </p:nvSpPr>
          <p:spPr>
            <a:xfrm>
              <a:off x="680224" y="200722"/>
              <a:ext cx="836342" cy="79173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5" name="Google Shape;348;p42">
            <a:extLst>
              <a:ext uri="{FF2B5EF4-FFF2-40B4-BE49-F238E27FC236}">
                <a16:creationId xmlns:a16="http://schemas.microsoft.com/office/drawing/2014/main" id="{37713B23-D165-9A04-D956-387688E72F83}"/>
              </a:ext>
            </a:extLst>
          </p:cNvPr>
          <p:cNvPicPr preferRelativeResize="0"/>
          <p:nvPr/>
        </p:nvPicPr>
        <p:blipFill>
          <a:blip r:embed="rId3">
            <a:alphaModFix/>
          </a:blip>
          <a:stretch>
            <a:fillRect/>
          </a:stretch>
        </p:blipFill>
        <p:spPr>
          <a:xfrm>
            <a:off x="1000884" y="2731009"/>
            <a:ext cx="5214600" cy="3834970"/>
          </a:xfrm>
          <a:prstGeom prst="rect">
            <a:avLst/>
          </a:prstGeom>
          <a:noFill/>
          <a:ln w="9525" cap="flat" cmpd="sng">
            <a:solidFill>
              <a:srgbClr val="FFFFFF"/>
            </a:solidFill>
            <a:prstDash val="solid"/>
            <a:round/>
            <a:headEnd type="none" w="sm" len="sm"/>
            <a:tailEnd type="none" w="sm" len="sm"/>
          </a:ln>
        </p:spPr>
      </p:pic>
      <p:pic>
        <p:nvPicPr>
          <p:cNvPr id="6" name="Google Shape;349;p42">
            <a:extLst>
              <a:ext uri="{FF2B5EF4-FFF2-40B4-BE49-F238E27FC236}">
                <a16:creationId xmlns:a16="http://schemas.microsoft.com/office/drawing/2014/main" id="{328F2DC4-9E01-4DCF-E211-B544F7684628}"/>
              </a:ext>
            </a:extLst>
          </p:cNvPr>
          <p:cNvPicPr preferRelativeResize="0"/>
          <p:nvPr/>
        </p:nvPicPr>
        <p:blipFill>
          <a:blip r:embed="rId4">
            <a:alphaModFix/>
          </a:blip>
          <a:stretch>
            <a:fillRect/>
          </a:stretch>
        </p:blipFill>
        <p:spPr>
          <a:xfrm>
            <a:off x="7603384" y="1288566"/>
            <a:ext cx="3466816" cy="2758416"/>
          </a:xfrm>
          <a:prstGeom prst="rect">
            <a:avLst/>
          </a:prstGeom>
          <a:noFill/>
          <a:ln w="9525" cap="flat" cmpd="sng">
            <a:solidFill>
              <a:srgbClr val="FFFFFF"/>
            </a:solidFill>
            <a:prstDash val="solid"/>
            <a:round/>
            <a:headEnd type="none" w="sm" len="sm"/>
            <a:tailEnd type="none" w="sm" len="sm"/>
          </a:ln>
        </p:spPr>
      </p:pic>
      <p:sp>
        <p:nvSpPr>
          <p:cNvPr id="7" name="Google Shape;350;p42">
            <a:extLst>
              <a:ext uri="{FF2B5EF4-FFF2-40B4-BE49-F238E27FC236}">
                <a16:creationId xmlns:a16="http://schemas.microsoft.com/office/drawing/2014/main" id="{DF8CB17E-D72D-A436-B4AC-E45214FBB8A7}"/>
              </a:ext>
            </a:extLst>
          </p:cNvPr>
          <p:cNvSpPr txBox="1"/>
          <p:nvPr/>
        </p:nvSpPr>
        <p:spPr>
          <a:xfrm>
            <a:off x="1041538" y="1392863"/>
            <a:ext cx="5214600" cy="1015800"/>
          </a:xfrm>
          <a:prstGeom prst="rect">
            <a:avLst/>
          </a:prstGeom>
          <a:noFill/>
          <a:ln>
            <a:noFill/>
          </a:ln>
        </p:spPr>
        <p:txBody>
          <a:bodyPr spcFirstLastPara="1" wrap="square" lIns="91425" tIns="91425" rIns="91425" bIns="91425" anchor="t" anchorCtr="0">
            <a:spAutoFit/>
          </a:bodyPr>
          <a:lstStyle/>
          <a:p>
            <a:pPr>
              <a:buClr>
                <a:srgbClr val="000000"/>
              </a:buClr>
              <a:buFont typeface="Arial"/>
              <a:buNone/>
            </a:pPr>
            <a:r>
              <a:rPr lang="en" sz="2700" kern="0" dirty="0">
                <a:solidFill>
                  <a:srgbClr val="000000"/>
                </a:solidFill>
                <a:ea typeface="Calibri"/>
                <a:cs typeface="Calibri"/>
                <a:sym typeface="Calibri"/>
              </a:rPr>
              <a:t>Brickey SHADES collected blankets and various items for the homeless. </a:t>
            </a:r>
            <a:endParaRPr sz="2700" kern="0" dirty="0">
              <a:solidFill>
                <a:srgbClr val="000000"/>
              </a:solidFill>
              <a:ea typeface="Calibri"/>
              <a:cs typeface="Calibri"/>
              <a:sym typeface="Calibri"/>
            </a:endParaRPr>
          </a:p>
        </p:txBody>
      </p:sp>
      <p:pic>
        <p:nvPicPr>
          <p:cNvPr id="8" name="Google Shape;351;p42">
            <a:extLst>
              <a:ext uri="{FF2B5EF4-FFF2-40B4-BE49-F238E27FC236}">
                <a16:creationId xmlns:a16="http://schemas.microsoft.com/office/drawing/2014/main" id="{FFE16101-6860-22B2-5692-26A93A2865F3}"/>
              </a:ext>
            </a:extLst>
          </p:cNvPr>
          <p:cNvPicPr preferRelativeResize="0"/>
          <p:nvPr/>
        </p:nvPicPr>
        <p:blipFill>
          <a:blip r:embed="rId5">
            <a:alphaModFix/>
          </a:blip>
          <a:stretch>
            <a:fillRect/>
          </a:stretch>
        </p:blipFill>
        <p:spPr>
          <a:xfrm>
            <a:off x="6624334" y="3828932"/>
            <a:ext cx="1946642" cy="2737046"/>
          </a:xfrm>
          <a:prstGeom prst="rect">
            <a:avLst/>
          </a:prstGeom>
          <a:noFill/>
          <a:ln w="9525" cap="flat" cmpd="sng">
            <a:solidFill>
              <a:srgbClr val="FFFFFF"/>
            </a:solidFill>
            <a:prstDash val="solid"/>
            <a:round/>
            <a:headEnd type="none" w="sm" len="sm"/>
            <a:tailEnd type="none" w="sm" len="sm"/>
          </a:ln>
        </p:spPr>
      </p:pic>
      <p:sp>
        <p:nvSpPr>
          <p:cNvPr id="9" name="Google Shape;352;p42">
            <a:extLst>
              <a:ext uri="{FF2B5EF4-FFF2-40B4-BE49-F238E27FC236}">
                <a16:creationId xmlns:a16="http://schemas.microsoft.com/office/drawing/2014/main" id="{26AC8DE7-FD80-DF47-966A-1059EF847290}"/>
              </a:ext>
            </a:extLst>
          </p:cNvPr>
          <p:cNvSpPr/>
          <p:nvPr/>
        </p:nvSpPr>
        <p:spPr>
          <a:xfrm rot="2227017">
            <a:off x="8824719" y="4800503"/>
            <a:ext cx="2837148" cy="1011954"/>
          </a:xfrm>
          <a:prstGeom prst="rect">
            <a:avLst/>
          </a:prstGeom>
        </p:spPr>
        <p:txBody>
          <a:bodyPr>
            <a:prstTxWarp prst="textPlain">
              <a:avLst/>
            </a:prstTxWarp>
          </a:bodyPr>
          <a:lstStyle/>
          <a:p>
            <a:pPr algn="ctr">
              <a:buClr>
                <a:srgbClr val="000000"/>
              </a:buClr>
              <a:buFont typeface="Arial"/>
              <a:buNone/>
            </a:pPr>
            <a:r>
              <a:rPr sz="1400" kern="0" dirty="0">
                <a:ln w="12700" cap="flat" cmpd="sng">
                  <a:solidFill>
                    <a:srgbClr val="4E5B6F"/>
                  </a:solidFill>
                  <a:prstDash val="solid"/>
                  <a:round/>
                  <a:headEnd type="none" w="sm" len="sm"/>
                  <a:tailEnd type="none" w="sm" len="sm"/>
                </a:ln>
                <a:solidFill>
                  <a:schemeClr val="accent6">
                    <a:lumMod val="60000"/>
                    <a:lumOff val="40000"/>
                  </a:schemeClr>
                </a:solidFill>
                <a:latin typeface="Arial"/>
                <a:cs typeface="Arial"/>
                <a:sym typeface="Arial"/>
              </a:rPr>
              <a:t>spread kindness</a:t>
            </a:r>
          </a:p>
        </p:txBody>
      </p:sp>
    </p:spTree>
    <p:extLst>
      <p:ext uri="{BB962C8B-B14F-4D97-AF65-F5344CB8AC3E}">
        <p14:creationId xmlns:p14="http://schemas.microsoft.com/office/powerpoint/2010/main" val="405695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4B178-E4AD-2F6B-2357-EF99505D5204}"/>
              </a:ext>
            </a:extLst>
          </p:cNvPr>
          <p:cNvSpPr>
            <a:spLocks noGrp="1"/>
          </p:cNvSpPr>
          <p:nvPr>
            <p:ph type="title"/>
          </p:nvPr>
        </p:nvSpPr>
        <p:spPr/>
        <p:txBody>
          <a:bodyPr/>
          <a:lstStyle/>
          <a:p>
            <a:r>
              <a:rPr lang="en-US" dirty="0"/>
              <a:t>“Missions” involve a societal challenge that interests students</a:t>
            </a:r>
          </a:p>
        </p:txBody>
      </p:sp>
      <p:sp>
        <p:nvSpPr>
          <p:cNvPr id="3" name="Slide Number Placeholder 2">
            <a:extLst>
              <a:ext uri="{FF2B5EF4-FFF2-40B4-BE49-F238E27FC236}">
                <a16:creationId xmlns:a16="http://schemas.microsoft.com/office/drawing/2014/main" id="{1DF48C0F-3D2F-BFFE-FB91-75687CBCB8E8}"/>
              </a:ext>
            </a:extLst>
          </p:cNvPr>
          <p:cNvSpPr>
            <a:spLocks noGrp="1"/>
          </p:cNvSpPr>
          <p:nvPr>
            <p:ph type="sldNum" sz="quarter" idx="12"/>
          </p:nvPr>
        </p:nvSpPr>
        <p:spPr/>
        <p:txBody>
          <a:bodyPr/>
          <a:lstStyle/>
          <a:p>
            <a:fld id="{A28F3048-2432-4A98-8169-25A873A9DB3D}" type="slidenum">
              <a:rPr lang="en-US" smtClean="0"/>
              <a:pPr/>
              <a:t>5</a:t>
            </a:fld>
            <a:endParaRPr lang="en-US" dirty="0"/>
          </a:p>
        </p:txBody>
      </p:sp>
      <p:sp>
        <p:nvSpPr>
          <p:cNvPr id="4" name="Title 1">
            <a:extLst>
              <a:ext uri="{FF2B5EF4-FFF2-40B4-BE49-F238E27FC236}">
                <a16:creationId xmlns:a16="http://schemas.microsoft.com/office/drawing/2014/main" id="{95D00DFB-1C53-324D-1228-526DE45FC696}"/>
              </a:ext>
            </a:extLst>
          </p:cNvPr>
          <p:cNvSpPr txBox="1">
            <a:spLocks/>
          </p:cNvSpPr>
          <p:nvPr/>
        </p:nvSpPr>
        <p:spPr bwMode="auto">
          <a:xfrm>
            <a:off x="406288" y="1492475"/>
            <a:ext cx="1828800" cy="2743200"/>
          </a:xfrm>
          <a:prstGeom prst="rect">
            <a:avLst/>
          </a:prstGeom>
          <a:noFill/>
          <a:ln w="9525">
            <a:noFill/>
            <a:miter lim="800000"/>
            <a:headEnd/>
            <a:tailEnd/>
          </a:ln>
        </p:spPr>
        <p:txBody>
          <a:bodyPr anchor="ctr"/>
          <a:lstStyle/>
          <a:p>
            <a:pPr algn="ctr">
              <a:defRPr/>
            </a:pPr>
            <a:r>
              <a:rPr lang="en-US" altLang="en-US" sz="9600" b="1" dirty="0">
                <a:solidFill>
                  <a:srgbClr val="669B41"/>
                </a:solidFill>
                <a:latin typeface="Myriad Pro" panose="020B0503030403020204" pitchFamily="34" charset="0"/>
                <a:ea typeface="+mj-ea"/>
                <a:cs typeface="+mj-cs"/>
              </a:rPr>
              <a:t>12</a:t>
            </a:r>
          </a:p>
        </p:txBody>
      </p:sp>
      <p:sp>
        <p:nvSpPr>
          <p:cNvPr id="5" name="Title 1">
            <a:extLst>
              <a:ext uri="{FF2B5EF4-FFF2-40B4-BE49-F238E27FC236}">
                <a16:creationId xmlns:a16="http://schemas.microsoft.com/office/drawing/2014/main" id="{6AFDE6A7-E2D3-D31D-4664-1D52E312786C}"/>
              </a:ext>
            </a:extLst>
          </p:cNvPr>
          <p:cNvSpPr txBox="1">
            <a:spLocks/>
          </p:cNvSpPr>
          <p:nvPr/>
        </p:nvSpPr>
        <p:spPr bwMode="auto">
          <a:xfrm>
            <a:off x="377206" y="3280437"/>
            <a:ext cx="1995488" cy="149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400" b="1" dirty="0">
                <a:solidFill>
                  <a:srgbClr val="669B41"/>
                </a:solidFill>
                <a:latin typeface="Myriad Pro" panose="020B0503030403020204" pitchFamily="34" charset="0"/>
              </a:rPr>
              <a:t>“Missions” that engage all students</a:t>
            </a:r>
          </a:p>
        </p:txBody>
      </p:sp>
      <p:sp>
        <p:nvSpPr>
          <p:cNvPr id="7" name="Rectangle 6">
            <a:extLst>
              <a:ext uri="{FF2B5EF4-FFF2-40B4-BE49-F238E27FC236}">
                <a16:creationId xmlns:a16="http://schemas.microsoft.com/office/drawing/2014/main" id="{EF5C3CFA-3FF9-13CE-BCF2-D722456F194B}"/>
              </a:ext>
            </a:extLst>
          </p:cNvPr>
          <p:cNvSpPr/>
          <p:nvPr/>
        </p:nvSpPr>
        <p:spPr>
          <a:xfrm>
            <a:off x="2510299" y="1169254"/>
            <a:ext cx="8430674" cy="205352"/>
          </a:xfrm>
          <a:prstGeom prst="rect">
            <a:avLst/>
          </a:prstGeom>
          <a:solidFill>
            <a:schemeClr val="accent6">
              <a:lumMod val="60000"/>
              <a:lumOff val="40000"/>
            </a:schemeClr>
          </a:solidFill>
          <a:ln w="190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43D8F2B-F414-4C95-C522-7F01E7CDF0DC}"/>
              </a:ext>
            </a:extLst>
          </p:cNvPr>
          <p:cNvSpPr txBox="1"/>
          <p:nvPr/>
        </p:nvSpPr>
        <p:spPr>
          <a:xfrm>
            <a:off x="2422012" y="1085927"/>
            <a:ext cx="8430674" cy="338554"/>
          </a:xfrm>
          <a:prstGeom prst="rect">
            <a:avLst/>
          </a:prstGeom>
          <a:noFill/>
        </p:spPr>
        <p:txBody>
          <a:bodyPr wrap="square" rtlCol="0">
            <a:spAutoFit/>
          </a:bodyPr>
          <a:lstStyle/>
          <a:p>
            <a:r>
              <a:rPr lang="en-US" sz="1600" b="1" dirty="0"/>
              <a:t>   </a:t>
            </a:r>
            <a:r>
              <a:rPr lang="en-US" sz="1400" b="1" dirty="0"/>
              <a:t>Mission                     Challenge                                                                                                                 Career Clusters</a:t>
            </a:r>
            <a:endParaRPr lang="en-US" sz="1600" b="1" dirty="0"/>
          </a:p>
        </p:txBody>
      </p:sp>
      <p:graphicFrame>
        <p:nvGraphicFramePr>
          <p:cNvPr id="10" name="Table 9">
            <a:extLst>
              <a:ext uri="{FF2B5EF4-FFF2-40B4-BE49-F238E27FC236}">
                <a16:creationId xmlns:a16="http://schemas.microsoft.com/office/drawing/2014/main" id="{D217086C-632F-8EBC-0F8E-806C8399910C}"/>
              </a:ext>
            </a:extLst>
          </p:cNvPr>
          <p:cNvGraphicFramePr>
            <a:graphicFrameLocks noGrp="1"/>
          </p:cNvGraphicFramePr>
          <p:nvPr/>
        </p:nvGraphicFramePr>
        <p:xfrm>
          <a:off x="2510298" y="1374606"/>
          <a:ext cx="8430672" cy="5346864"/>
        </p:xfrm>
        <a:graphic>
          <a:graphicData uri="http://schemas.openxmlformats.org/drawingml/2006/table">
            <a:tbl>
              <a:tblPr bandRow="1">
                <a:tableStyleId>{E8B1032C-EA38-4F05-BA0D-38AFFFC7BED3}</a:tableStyleId>
              </a:tblPr>
              <a:tblGrid>
                <a:gridCol w="1521324">
                  <a:extLst>
                    <a:ext uri="{9D8B030D-6E8A-4147-A177-3AD203B41FA5}">
                      <a16:colId xmlns:a16="http://schemas.microsoft.com/office/drawing/2014/main" val="386334737"/>
                    </a:ext>
                  </a:extLst>
                </a:gridCol>
                <a:gridCol w="5210536">
                  <a:extLst>
                    <a:ext uri="{9D8B030D-6E8A-4147-A177-3AD203B41FA5}">
                      <a16:colId xmlns:a16="http://schemas.microsoft.com/office/drawing/2014/main" val="3933324738"/>
                    </a:ext>
                  </a:extLst>
                </a:gridCol>
                <a:gridCol w="1698812">
                  <a:extLst>
                    <a:ext uri="{9D8B030D-6E8A-4147-A177-3AD203B41FA5}">
                      <a16:colId xmlns:a16="http://schemas.microsoft.com/office/drawing/2014/main" val="3416190558"/>
                    </a:ext>
                  </a:extLst>
                </a:gridCol>
              </a:tblGrid>
              <a:tr h="469046">
                <a:tc>
                  <a:txBody>
                    <a:bodyPr/>
                    <a:lstStyle/>
                    <a:p>
                      <a:pPr marL="0" marR="0">
                        <a:lnSpc>
                          <a:spcPct val="107000"/>
                        </a:lnSpc>
                        <a:spcBef>
                          <a:spcPts val="0"/>
                        </a:spcBef>
                        <a:spcAft>
                          <a:spcPts val="800"/>
                        </a:spcAft>
                      </a:pPr>
                      <a:r>
                        <a:rPr lang="en-US" sz="1200" b="1">
                          <a:effectLst/>
                        </a:rPr>
                        <a:t>Car Manufacturing</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69355" marR="69355" marT="34413" marB="34413" anchor="ctr"/>
                </a:tc>
                <a:tc>
                  <a:txBody>
                    <a:bodyPr/>
                    <a:lstStyle/>
                    <a:p>
                      <a:pPr marL="0" marR="0">
                        <a:lnSpc>
                          <a:spcPct val="107000"/>
                        </a:lnSpc>
                        <a:spcBef>
                          <a:spcPts val="0"/>
                        </a:spcBef>
                        <a:spcAft>
                          <a:spcPts val="800"/>
                        </a:spcAft>
                      </a:pPr>
                      <a:r>
                        <a:rPr lang="en-US" sz="1100">
                          <a:effectLst/>
                        </a:rPr>
                        <a:t>Use modern manufacturing techniques to design and build a new concept car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9355" marR="69355" marT="34413" marB="34413" anchor="ctr"/>
                </a:tc>
                <a:tc>
                  <a:txBody>
                    <a:bodyPr/>
                    <a:lstStyle/>
                    <a:p>
                      <a:pPr marL="0" marR="0">
                        <a:lnSpc>
                          <a:spcPct val="107000"/>
                        </a:lnSpc>
                        <a:spcBef>
                          <a:spcPts val="0"/>
                        </a:spcBef>
                        <a:spcAft>
                          <a:spcPts val="800"/>
                        </a:spcAft>
                      </a:pPr>
                      <a:r>
                        <a:rPr lang="en-US" sz="1100">
                          <a:effectLst/>
                        </a:rPr>
                        <a:t>Advanced Manufacturing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9355" marR="69355" marT="34413" marB="34413" anchor="ctr"/>
                </a:tc>
                <a:extLst>
                  <a:ext uri="{0D108BD9-81ED-4DB2-BD59-A6C34878D82A}">
                    <a16:rowId xmlns:a16="http://schemas.microsoft.com/office/drawing/2014/main" val="1710296699"/>
                  </a:ext>
                </a:extLst>
              </a:tr>
              <a:tr h="469046">
                <a:tc>
                  <a:txBody>
                    <a:bodyPr/>
                    <a:lstStyle/>
                    <a:p>
                      <a:pPr marL="0" marR="0">
                        <a:lnSpc>
                          <a:spcPct val="107000"/>
                        </a:lnSpc>
                        <a:spcBef>
                          <a:spcPts val="0"/>
                        </a:spcBef>
                        <a:spcAft>
                          <a:spcPts val="800"/>
                        </a:spcAft>
                      </a:pPr>
                      <a:r>
                        <a:rPr lang="en-US" sz="1200" b="1">
                          <a:effectLst/>
                        </a:rPr>
                        <a:t>Dolphin Rescue </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69355" marR="69355" marT="34413" marB="34413" anchor="ctr"/>
                </a:tc>
                <a:tc>
                  <a:txBody>
                    <a:bodyPr/>
                    <a:lstStyle/>
                    <a:p>
                      <a:pPr marL="0" marR="0">
                        <a:lnSpc>
                          <a:spcPct val="107000"/>
                        </a:lnSpc>
                        <a:spcBef>
                          <a:spcPts val="0"/>
                        </a:spcBef>
                        <a:spcAft>
                          <a:spcPts val="800"/>
                        </a:spcAft>
                      </a:pPr>
                      <a:r>
                        <a:rPr lang="en-US" sz="1100">
                          <a:effectLst/>
                        </a:rPr>
                        <a:t>Help rescue rehabilitate an injured dolphin, including creating an artificial prosthetic tail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9355" marR="69355" marT="34413" marB="34413" anchor="ctr"/>
                </a:tc>
                <a:tc>
                  <a:txBody>
                    <a:bodyPr/>
                    <a:lstStyle/>
                    <a:p>
                      <a:pPr marL="0" marR="0">
                        <a:lnSpc>
                          <a:spcPct val="107000"/>
                        </a:lnSpc>
                        <a:spcBef>
                          <a:spcPts val="0"/>
                        </a:spcBef>
                        <a:spcAft>
                          <a:spcPts val="800"/>
                        </a:spcAft>
                      </a:pPr>
                      <a:r>
                        <a:rPr lang="en-US" sz="1100">
                          <a:effectLst/>
                        </a:rPr>
                        <a:t>Biomedicine, Marine Science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9355" marR="69355" marT="34413" marB="34413" anchor="ctr"/>
                </a:tc>
                <a:extLst>
                  <a:ext uri="{0D108BD9-81ED-4DB2-BD59-A6C34878D82A}">
                    <a16:rowId xmlns:a16="http://schemas.microsoft.com/office/drawing/2014/main" val="1646886899"/>
                  </a:ext>
                </a:extLst>
              </a:tr>
              <a:tr h="469046">
                <a:tc>
                  <a:txBody>
                    <a:bodyPr/>
                    <a:lstStyle/>
                    <a:p>
                      <a:pPr marL="0" marR="0">
                        <a:lnSpc>
                          <a:spcPct val="107000"/>
                        </a:lnSpc>
                        <a:spcBef>
                          <a:spcPts val="0"/>
                        </a:spcBef>
                        <a:spcAft>
                          <a:spcPts val="800"/>
                        </a:spcAft>
                      </a:pPr>
                      <a:r>
                        <a:rPr lang="en-US" sz="1200" b="1">
                          <a:effectLst/>
                        </a:rPr>
                        <a:t>Energy Sources </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69355" marR="69355" marT="34413" marB="34413" anchor="ctr"/>
                </a:tc>
                <a:tc>
                  <a:txBody>
                    <a:bodyPr/>
                    <a:lstStyle/>
                    <a:p>
                      <a:pPr marL="0" marR="0">
                        <a:lnSpc>
                          <a:spcPct val="107000"/>
                        </a:lnSpc>
                        <a:spcBef>
                          <a:spcPts val="0"/>
                        </a:spcBef>
                        <a:spcAft>
                          <a:spcPts val="800"/>
                        </a:spcAft>
                      </a:pPr>
                      <a:r>
                        <a:rPr lang="en-US" sz="1100">
                          <a:effectLst/>
                        </a:rPr>
                        <a:t>Evaluate alternative or upgraded energy sources for a city that currently has an old coal-fired power plant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9355" marR="69355" marT="34413" marB="34413" anchor="ctr"/>
                </a:tc>
                <a:tc>
                  <a:txBody>
                    <a:bodyPr/>
                    <a:lstStyle/>
                    <a:p>
                      <a:pPr marL="0" marR="0">
                        <a:lnSpc>
                          <a:spcPct val="107000"/>
                        </a:lnSpc>
                        <a:spcBef>
                          <a:spcPts val="0"/>
                        </a:spcBef>
                        <a:spcAft>
                          <a:spcPts val="800"/>
                        </a:spcAft>
                      </a:pPr>
                      <a:r>
                        <a:rPr lang="en-US" sz="1100">
                          <a:effectLst/>
                        </a:rPr>
                        <a:t>Energy Production, Environment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9355" marR="69355" marT="34413" marB="34413" anchor="ctr"/>
                </a:tc>
                <a:extLst>
                  <a:ext uri="{0D108BD9-81ED-4DB2-BD59-A6C34878D82A}">
                    <a16:rowId xmlns:a16="http://schemas.microsoft.com/office/drawing/2014/main" val="29446426"/>
                  </a:ext>
                </a:extLst>
              </a:tr>
              <a:tr h="281037">
                <a:tc>
                  <a:txBody>
                    <a:bodyPr/>
                    <a:lstStyle/>
                    <a:p>
                      <a:pPr marL="0" marR="0">
                        <a:lnSpc>
                          <a:spcPct val="107000"/>
                        </a:lnSpc>
                        <a:spcBef>
                          <a:spcPts val="0"/>
                        </a:spcBef>
                        <a:spcAft>
                          <a:spcPts val="800"/>
                        </a:spcAft>
                      </a:pPr>
                      <a:r>
                        <a:rPr lang="en-US" sz="1200" b="1">
                          <a:effectLst/>
                        </a:rPr>
                        <a:t>Entrepreneurship</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69355" marR="69355" marT="34413" marB="34413" anchor="ctr"/>
                </a:tc>
                <a:tc>
                  <a:txBody>
                    <a:bodyPr/>
                    <a:lstStyle/>
                    <a:p>
                      <a:pPr marL="0" marR="0">
                        <a:lnSpc>
                          <a:spcPct val="107000"/>
                        </a:lnSpc>
                        <a:spcBef>
                          <a:spcPts val="0"/>
                        </a:spcBef>
                        <a:spcAft>
                          <a:spcPts val="800"/>
                        </a:spcAft>
                      </a:pPr>
                      <a:r>
                        <a:rPr lang="en-US" sz="1100">
                          <a:effectLst/>
                        </a:rPr>
                        <a:t>Set up a new business with a focus on entrepreneurship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9355" marR="69355" marT="34413" marB="34413" anchor="ctr"/>
                </a:tc>
                <a:tc>
                  <a:txBody>
                    <a:bodyPr/>
                    <a:lstStyle/>
                    <a:p>
                      <a:pPr marL="0" marR="0">
                        <a:lnSpc>
                          <a:spcPct val="107000"/>
                        </a:lnSpc>
                        <a:spcBef>
                          <a:spcPts val="0"/>
                        </a:spcBef>
                        <a:spcAft>
                          <a:spcPts val="800"/>
                        </a:spcAft>
                      </a:pPr>
                      <a:r>
                        <a:rPr lang="en-US" sz="1100">
                          <a:effectLst/>
                        </a:rPr>
                        <a:t>Finance, Business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9355" marR="69355" marT="34413" marB="34413" anchor="ctr"/>
                </a:tc>
                <a:extLst>
                  <a:ext uri="{0D108BD9-81ED-4DB2-BD59-A6C34878D82A}">
                    <a16:rowId xmlns:a16="http://schemas.microsoft.com/office/drawing/2014/main" val="3087554777"/>
                  </a:ext>
                </a:extLst>
              </a:tr>
              <a:tr h="469046">
                <a:tc>
                  <a:txBody>
                    <a:bodyPr/>
                    <a:lstStyle/>
                    <a:p>
                      <a:pPr marL="0" marR="0">
                        <a:lnSpc>
                          <a:spcPct val="107000"/>
                        </a:lnSpc>
                        <a:spcBef>
                          <a:spcPts val="0"/>
                        </a:spcBef>
                        <a:spcAft>
                          <a:spcPts val="800"/>
                        </a:spcAft>
                      </a:pPr>
                      <a:r>
                        <a:rPr lang="en-US" sz="1200" b="1">
                          <a:effectLst/>
                        </a:rPr>
                        <a:t>Flu Outbreak </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69355" marR="69355" marT="34413" marB="34413" anchor="ctr"/>
                </a:tc>
                <a:tc>
                  <a:txBody>
                    <a:bodyPr/>
                    <a:lstStyle/>
                    <a:p>
                      <a:pPr marL="0" marR="0">
                        <a:lnSpc>
                          <a:spcPct val="107000"/>
                        </a:lnSpc>
                        <a:spcBef>
                          <a:spcPts val="0"/>
                        </a:spcBef>
                        <a:spcAft>
                          <a:spcPts val="800"/>
                        </a:spcAft>
                      </a:pPr>
                      <a:r>
                        <a:rPr lang="en-US" sz="1100">
                          <a:effectLst/>
                        </a:rPr>
                        <a:t>How health and IT professionals can use data warehousing and analysis to predict flu outbreaks using GIS and social media data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9355" marR="69355" marT="34413" marB="34413" anchor="ctr"/>
                </a:tc>
                <a:tc>
                  <a:txBody>
                    <a:bodyPr/>
                    <a:lstStyle/>
                    <a:p>
                      <a:pPr marL="0" marR="0">
                        <a:lnSpc>
                          <a:spcPct val="107000"/>
                        </a:lnSpc>
                        <a:spcBef>
                          <a:spcPts val="0"/>
                        </a:spcBef>
                        <a:spcAft>
                          <a:spcPts val="800"/>
                        </a:spcAft>
                      </a:pPr>
                      <a:r>
                        <a:rPr lang="en-US" sz="1100">
                          <a:effectLst/>
                        </a:rPr>
                        <a:t>Information Technology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9355" marR="69355" marT="34413" marB="34413" anchor="ctr"/>
                </a:tc>
                <a:extLst>
                  <a:ext uri="{0D108BD9-81ED-4DB2-BD59-A6C34878D82A}">
                    <a16:rowId xmlns:a16="http://schemas.microsoft.com/office/drawing/2014/main" val="2910428703"/>
                  </a:ext>
                </a:extLst>
              </a:tr>
              <a:tr h="375367">
                <a:tc>
                  <a:txBody>
                    <a:bodyPr/>
                    <a:lstStyle/>
                    <a:p>
                      <a:pPr marL="0" marR="0">
                        <a:lnSpc>
                          <a:spcPct val="107000"/>
                        </a:lnSpc>
                        <a:spcBef>
                          <a:spcPts val="0"/>
                        </a:spcBef>
                        <a:spcAft>
                          <a:spcPts val="800"/>
                        </a:spcAft>
                      </a:pPr>
                      <a:r>
                        <a:rPr lang="en-US" sz="1200" b="1">
                          <a:effectLst/>
                        </a:rPr>
                        <a:t>Fresh Food</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69355" marR="69355" marT="34413" marB="34413" anchor="ctr"/>
                </a:tc>
                <a:tc>
                  <a:txBody>
                    <a:bodyPr/>
                    <a:lstStyle/>
                    <a:p>
                      <a:pPr marL="0" marR="0">
                        <a:lnSpc>
                          <a:spcPct val="107000"/>
                        </a:lnSpc>
                        <a:spcBef>
                          <a:spcPts val="0"/>
                        </a:spcBef>
                        <a:spcAft>
                          <a:spcPts val="800"/>
                        </a:spcAft>
                      </a:pPr>
                      <a:r>
                        <a:rPr lang="en-US" sz="1100">
                          <a:effectLst/>
                        </a:rPr>
                        <a:t>Consider methods to increase production of local foods in a community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9355" marR="69355" marT="34413" marB="34413" anchor="ctr"/>
                </a:tc>
                <a:tc>
                  <a:txBody>
                    <a:bodyPr/>
                    <a:lstStyle/>
                    <a:p>
                      <a:pPr marL="0" marR="0">
                        <a:lnSpc>
                          <a:spcPct val="107000"/>
                        </a:lnSpc>
                        <a:spcBef>
                          <a:spcPts val="0"/>
                        </a:spcBef>
                        <a:spcAft>
                          <a:spcPts val="800"/>
                        </a:spcAft>
                      </a:pPr>
                      <a:r>
                        <a:rPr lang="en-US" sz="1100">
                          <a:effectLst/>
                        </a:rPr>
                        <a:t>Agriculture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9355" marR="69355" marT="34413" marB="34413" anchor="ctr"/>
                </a:tc>
                <a:extLst>
                  <a:ext uri="{0D108BD9-81ED-4DB2-BD59-A6C34878D82A}">
                    <a16:rowId xmlns:a16="http://schemas.microsoft.com/office/drawing/2014/main" val="2292892944"/>
                  </a:ext>
                </a:extLst>
              </a:tr>
              <a:tr h="469046">
                <a:tc>
                  <a:txBody>
                    <a:bodyPr/>
                    <a:lstStyle/>
                    <a:p>
                      <a:pPr marL="0" marR="0">
                        <a:lnSpc>
                          <a:spcPct val="107000"/>
                        </a:lnSpc>
                        <a:spcBef>
                          <a:spcPts val="0"/>
                        </a:spcBef>
                        <a:spcAft>
                          <a:spcPts val="800"/>
                        </a:spcAft>
                      </a:pPr>
                      <a:r>
                        <a:rPr lang="en-US" sz="1200" b="1">
                          <a:effectLst/>
                        </a:rPr>
                        <a:t>Hack Attack</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69355" marR="69355" marT="34413" marB="34413" anchor="ctr"/>
                </a:tc>
                <a:tc>
                  <a:txBody>
                    <a:bodyPr/>
                    <a:lstStyle/>
                    <a:p>
                      <a:pPr marL="0" marR="0">
                        <a:lnSpc>
                          <a:spcPct val="107000"/>
                        </a:lnSpc>
                        <a:spcBef>
                          <a:spcPts val="0"/>
                        </a:spcBef>
                        <a:spcAft>
                          <a:spcPts val="800"/>
                        </a:spcAft>
                      </a:pPr>
                      <a:r>
                        <a:rPr lang="en-US" sz="1100">
                          <a:effectLst/>
                        </a:rPr>
                        <a:t>Learn about methods to create and protect website, apps and social media after a school’s website and media are hacked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9355" marR="69355" marT="34413" marB="34413" anchor="ctr"/>
                </a:tc>
                <a:tc>
                  <a:txBody>
                    <a:bodyPr/>
                    <a:lstStyle/>
                    <a:p>
                      <a:pPr marL="0" marR="0">
                        <a:lnSpc>
                          <a:spcPct val="107000"/>
                        </a:lnSpc>
                        <a:spcBef>
                          <a:spcPts val="0"/>
                        </a:spcBef>
                        <a:spcAft>
                          <a:spcPts val="800"/>
                        </a:spcAft>
                      </a:pPr>
                      <a:r>
                        <a:rPr lang="en-US" sz="1100">
                          <a:effectLst/>
                        </a:rPr>
                        <a:t>Computer Science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9355" marR="69355" marT="34413" marB="34413" anchor="ctr"/>
                </a:tc>
                <a:extLst>
                  <a:ext uri="{0D108BD9-81ED-4DB2-BD59-A6C34878D82A}">
                    <a16:rowId xmlns:a16="http://schemas.microsoft.com/office/drawing/2014/main" val="3804831842"/>
                  </a:ext>
                </a:extLst>
              </a:tr>
              <a:tr h="469046">
                <a:tc>
                  <a:txBody>
                    <a:bodyPr/>
                    <a:lstStyle/>
                    <a:p>
                      <a:pPr marL="0" marR="0">
                        <a:lnSpc>
                          <a:spcPct val="107000"/>
                        </a:lnSpc>
                        <a:spcBef>
                          <a:spcPts val="0"/>
                        </a:spcBef>
                        <a:spcAft>
                          <a:spcPts val="800"/>
                        </a:spcAft>
                      </a:pPr>
                      <a:r>
                        <a:rPr lang="en-US" sz="1200" b="1">
                          <a:effectLst/>
                        </a:rPr>
                        <a:t>Haiti Orphanage </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69355" marR="69355" marT="34413" marB="34413" anchor="ctr"/>
                </a:tc>
                <a:tc>
                  <a:txBody>
                    <a:bodyPr/>
                    <a:lstStyle/>
                    <a:p>
                      <a:pPr marL="0" marR="0">
                        <a:lnSpc>
                          <a:spcPct val="107000"/>
                        </a:lnSpc>
                        <a:spcBef>
                          <a:spcPts val="0"/>
                        </a:spcBef>
                        <a:spcAft>
                          <a:spcPts val="800"/>
                        </a:spcAft>
                      </a:pPr>
                      <a:r>
                        <a:rPr lang="en-US" sz="1100">
                          <a:effectLst/>
                        </a:rPr>
                        <a:t>Design and build an environmentally-sound orphanage for children left homeless by an earthquake in Haiti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9355" marR="69355" marT="34413" marB="34413" anchor="ctr"/>
                </a:tc>
                <a:tc>
                  <a:txBody>
                    <a:bodyPr/>
                    <a:lstStyle/>
                    <a:p>
                      <a:pPr marL="0" marR="0">
                        <a:lnSpc>
                          <a:spcPct val="107000"/>
                        </a:lnSpc>
                        <a:spcBef>
                          <a:spcPts val="0"/>
                        </a:spcBef>
                        <a:spcAft>
                          <a:spcPts val="800"/>
                        </a:spcAft>
                      </a:pPr>
                      <a:r>
                        <a:rPr lang="en-US" sz="1100">
                          <a:effectLst/>
                        </a:rPr>
                        <a:t>Construction, Sustainability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9355" marR="69355" marT="34413" marB="34413" anchor="ctr"/>
                </a:tc>
                <a:extLst>
                  <a:ext uri="{0D108BD9-81ED-4DB2-BD59-A6C34878D82A}">
                    <a16:rowId xmlns:a16="http://schemas.microsoft.com/office/drawing/2014/main" val="2629982389"/>
                  </a:ext>
                </a:extLst>
              </a:tr>
              <a:tr h="469046">
                <a:tc>
                  <a:txBody>
                    <a:bodyPr/>
                    <a:lstStyle/>
                    <a:p>
                      <a:pPr marL="0" marR="0">
                        <a:lnSpc>
                          <a:spcPct val="107000"/>
                        </a:lnSpc>
                        <a:spcBef>
                          <a:spcPts val="0"/>
                        </a:spcBef>
                        <a:spcAft>
                          <a:spcPts val="800"/>
                        </a:spcAft>
                      </a:pPr>
                      <a:r>
                        <a:rPr lang="en-US" sz="1200" b="1">
                          <a:effectLst/>
                        </a:rPr>
                        <a:t>Heart Surgery </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69355" marR="69355" marT="34413" marB="34413" anchor="ctr"/>
                </a:tc>
                <a:tc>
                  <a:txBody>
                    <a:bodyPr/>
                    <a:lstStyle/>
                    <a:p>
                      <a:pPr marL="0" marR="0">
                        <a:lnSpc>
                          <a:spcPct val="107000"/>
                        </a:lnSpc>
                        <a:spcBef>
                          <a:spcPts val="0"/>
                        </a:spcBef>
                        <a:spcAft>
                          <a:spcPts val="800"/>
                        </a:spcAft>
                      </a:pPr>
                      <a:r>
                        <a:rPr lang="en-US" sz="1100">
                          <a:effectLst/>
                        </a:rPr>
                        <a:t>Conduct heart surgery and therapy for a child with a heart defect; evaluate the use of artificial hearts or heart components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9355" marR="69355" marT="34413" marB="34413" anchor="ctr"/>
                </a:tc>
                <a:tc>
                  <a:txBody>
                    <a:bodyPr/>
                    <a:lstStyle/>
                    <a:p>
                      <a:pPr marL="0" marR="0">
                        <a:lnSpc>
                          <a:spcPct val="107000"/>
                        </a:lnSpc>
                        <a:spcBef>
                          <a:spcPts val="0"/>
                        </a:spcBef>
                        <a:spcAft>
                          <a:spcPts val="800"/>
                        </a:spcAft>
                      </a:pPr>
                      <a:r>
                        <a:rPr lang="en-US" sz="1100">
                          <a:effectLst/>
                        </a:rPr>
                        <a:t>Medicine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9355" marR="69355" marT="34413" marB="34413" anchor="ctr"/>
                </a:tc>
                <a:extLst>
                  <a:ext uri="{0D108BD9-81ED-4DB2-BD59-A6C34878D82A}">
                    <a16:rowId xmlns:a16="http://schemas.microsoft.com/office/drawing/2014/main" val="1385275967"/>
                  </a:ext>
                </a:extLst>
              </a:tr>
              <a:tr h="469046">
                <a:tc>
                  <a:txBody>
                    <a:bodyPr/>
                    <a:lstStyle/>
                    <a:p>
                      <a:pPr marL="0" marR="0">
                        <a:lnSpc>
                          <a:spcPct val="107000"/>
                        </a:lnSpc>
                        <a:spcBef>
                          <a:spcPts val="0"/>
                        </a:spcBef>
                        <a:spcAft>
                          <a:spcPts val="800"/>
                        </a:spcAft>
                      </a:pPr>
                      <a:r>
                        <a:rPr lang="en-US" sz="1200" b="1">
                          <a:effectLst/>
                        </a:rPr>
                        <a:t>Lightweight Aircraft</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69355" marR="69355" marT="34413" marB="34413" anchor="ctr"/>
                </a:tc>
                <a:tc>
                  <a:txBody>
                    <a:bodyPr/>
                    <a:lstStyle/>
                    <a:p>
                      <a:pPr marL="0" marR="0">
                        <a:lnSpc>
                          <a:spcPct val="107000"/>
                        </a:lnSpc>
                        <a:spcBef>
                          <a:spcPts val="0"/>
                        </a:spcBef>
                        <a:spcAft>
                          <a:spcPts val="800"/>
                        </a:spcAft>
                      </a:pPr>
                      <a:r>
                        <a:rPr lang="en-US" sz="1100">
                          <a:effectLst/>
                        </a:rPr>
                        <a:t>Design a lightweight and easily maintained aircraft for distant missions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9355" marR="69355" marT="34413" marB="34413" anchor="ctr"/>
                </a:tc>
                <a:tc>
                  <a:txBody>
                    <a:bodyPr/>
                    <a:lstStyle/>
                    <a:p>
                      <a:pPr marL="0" marR="0">
                        <a:lnSpc>
                          <a:spcPct val="107000"/>
                        </a:lnSpc>
                        <a:spcBef>
                          <a:spcPts val="0"/>
                        </a:spcBef>
                        <a:spcAft>
                          <a:spcPts val="800"/>
                        </a:spcAft>
                      </a:pPr>
                      <a:r>
                        <a:rPr lang="en-US" sz="1100">
                          <a:effectLst/>
                        </a:rPr>
                        <a:t>Lightweight Metals Manufacturing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9355" marR="69355" marT="34413" marB="34413" anchor="ctr"/>
                </a:tc>
                <a:extLst>
                  <a:ext uri="{0D108BD9-81ED-4DB2-BD59-A6C34878D82A}">
                    <a16:rowId xmlns:a16="http://schemas.microsoft.com/office/drawing/2014/main" val="2952287854"/>
                  </a:ext>
                </a:extLst>
              </a:tr>
              <a:tr h="469046">
                <a:tc>
                  <a:txBody>
                    <a:bodyPr/>
                    <a:lstStyle/>
                    <a:p>
                      <a:pPr marL="0" marR="0">
                        <a:lnSpc>
                          <a:spcPct val="107000"/>
                        </a:lnSpc>
                        <a:spcBef>
                          <a:spcPts val="0"/>
                        </a:spcBef>
                        <a:spcAft>
                          <a:spcPts val="800"/>
                        </a:spcAft>
                      </a:pPr>
                      <a:r>
                        <a:rPr lang="en-US" sz="1200" b="1">
                          <a:effectLst/>
                        </a:rPr>
                        <a:t>Rescue Robots</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69355" marR="69355" marT="34413" marB="34413" anchor="ctr"/>
                </a:tc>
                <a:tc>
                  <a:txBody>
                    <a:bodyPr/>
                    <a:lstStyle/>
                    <a:p>
                      <a:pPr marL="0" marR="0">
                        <a:lnSpc>
                          <a:spcPct val="107000"/>
                        </a:lnSpc>
                        <a:spcBef>
                          <a:spcPts val="0"/>
                        </a:spcBef>
                        <a:spcAft>
                          <a:spcPts val="800"/>
                        </a:spcAft>
                      </a:pPr>
                      <a:r>
                        <a:rPr lang="en-US" sz="1100">
                          <a:effectLst/>
                        </a:rPr>
                        <a:t>Explore technology used for robotics design, such as sensors, electrical circuits, industrial design and computers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9355" marR="69355" marT="34413" marB="34413" anchor="ctr"/>
                </a:tc>
                <a:tc>
                  <a:txBody>
                    <a:bodyPr/>
                    <a:lstStyle/>
                    <a:p>
                      <a:pPr marL="0" marR="0">
                        <a:lnSpc>
                          <a:spcPct val="107000"/>
                        </a:lnSpc>
                        <a:spcBef>
                          <a:spcPts val="0"/>
                        </a:spcBef>
                        <a:spcAft>
                          <a:spcPts val="800"/>
                        </a:spcAft>
                      </a:pPr>
                      <a:r>
                        <a:rPr lang="en-US" sz="1100">
                          <a:effectLst/>
                        </a:rPr>
                        <a:t>Electronics, Computer Science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9355" marR="69355" marT="34413" marB="34413" anchor="ctr"/>
                </a:tc>
                <a:extLst>
                  <a:ext uri="{0D108BD9-81ED-4DB2-BD59-A6C34878D82A}">
                    <a16:rowId xmlns:a16="http://schemas.microsoft.com/office/drawing/2014/main" val="3987620357"/>
                  </a:ext>
                </a:extLst>
              </a:tr>
              <a:tr h="469046">
                <a:tc>
                  <a:txBody>
                    <a:bodyPr/>
                    <a:lstStyle/>
                    <a:p>
                      <a:pPr marL="0" marR="0">
                        <a:lnSpc>
                          <a:spcPct val="107000"/>
                        </a:lnSpc>
                        <a:spcBef>
                          <a:spcPts val="0"/>
                        </a:spcBef>
                        <a:spcAft>
                          <a:spcPts val="800"/>
                        </a:spcAft>
                      </a:pPr>
                      <a:r>
                        <a:rPr lang="en-US" sz="1200" b="1" dirty="0">
                          <a:effectLst/>
                        </a:rPr>
                        <a:t>Transportation Congestion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9355" marR="69355" marT="34413" marB="34413" anchor="ctr"/>
                </a:tc>
                <a:tc>
                  <a:txBody>
                    <a:bodyPr/>
                    <a:lstStyle/>
                    <a:p>
                      <a:pPr marL="0" marR="0">
                        <a:lnSpc>
                          <a:spcPct val="107000"/>
                        </a:lnSpc>
                        <a:spcBef>
                          <a:spcPts val="0"/>
                        </a:spcBef>
                        <a:spcAft>
                          <a:spcPts val="800"/>
                        </a:spcAft>
                      </a:pPr>
                      <a:r>
                        <a:rPr lang="en-US" sz="1100">
                          <a:effectLst/>
                        </a:rPr>
                        <a:t>Evaluate new transportation methods for a city that has a traffic congestion problem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9355" marR="69355" marT="34413" marB="34413" anchor="ctr"/>
                </a:tc>
                <a:tc>
                  <a:txBody>
                    <a:bodyPr/>
                    <a:lstStyle/>
                    <a:p>
                      <a:pPr marL="0" marR="0">
                        <a:lnSpc>
                          <a:spcPct val="107000"/>
                        </a:lnSpc>
                        <a:spcBef>
                          <a:spcPts val="0"/>
                        </a:spcBef>
                        <a:spcAft>
                          <a:spcPts val="800"/>
                        </a:spcAft>
                      </a:pPr>
                      <a:r>
                        <a:rPr lang="en-US" sz="1100" dirty="0">
                          <a:effectLst/>
                        </a:rPr>
                        <a:t>Transportation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9355" marR="69355" marT="34413" marB="34413" anchor="ctr"/>
                </a:tc>
                <a:extLst>
                  <a:ext uri="{0D108BD9-81ED-4DB2-BD59-A6C34878D82A}">
                    <a16:rowId xmlns:a16="http://schemas.microsoft.com/office/drawing/2014/main" val="1036230093"/>
                  </a:ext>
                </a:extLst>
              </a:tr>
            </a:tbl>
          </a:graphicData>
        </a:graphic>
      </p:graphicFrame>
    </p:spTree>
    <p:extLst>
      <p:ext uri="{BB962C8B-B14F-4D97-AF65-F5344CB8AC3E}">
        <p14:creationId xmlns:p14="http://schemas.microsoft.com/office/powerpoint/2010/main" val="22835252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C248498-25BA-B3D4-0BE9-C7080306685B}"/>
              </a:ext>
            </a:extLst>
          </p:cNvPr>
          <p:cNvGrpSpPr/>
          <p:nvPr/>
        </p:nvGrpSpPr>
        <p:grpSpPr>
          <a:xfrm>
            <a:off x="0" y="130629"/>
            <a:ext cx="12192000" cy="939888"/>
            <a:chOff x="0" y="130629"/>
            <a:chExt cx="12192000" cy="939888"/>
          </a:xfrm>
        </p:grpSpPr>
        <p:sp>
          <p:nvSpPr>
            <p:cNvPr id="3" name="Flowchart: Process 2">
              <a:extLst>
                <a:ext uri="{FF2B5EF4-FFF2-40B4-BE49-F238E27FC236}">
                  <a16:creationId xmlns:a16="http://schemas.microsoft.com/office/drawing/2014/main" id="{DC4368CF-DE42-EDB0-1EFC-6C2492AEEB0A}"/>
                </a:ext>
              </a:extLst>
            </p:cNvPr>
            <p:cNvSpPr/>
            <p:nvPr/>
          </p:nvSpPr>
          <p:spPr>
            <a:xfrm>
              <a:off x="0" y="130629"/>
              <a:ext cx="12192000" cy="939888"/>
            </a:xfrm>
            <a:prstGeom prst="flowChart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5BD56E10-FA53-B56F-BCD7-27DBBD4B7FF6}"/>
                </a:ext>
              </a:extLst>
            </p:cNvPr>
            <p:cNvSpPr/>
            <p:nvPr/>
          </p:nvSpPr>
          <p:spPr>
            <a:xfrm>
              <a:off x="680224" y="200722"/>
              <a:ext cx="836342" cy="79173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5" name="Google Shape;357;p43">
            <a:extLst>
              <a:ext uri="{FF2B5EF4-FFF2-40B4-BE49-F238E27FC236}">
                <a16:creationId xmlns:a16="http://schemas.microsoft.com/office/drawing/2014/main" id="{E1A4D586-F642-3D23-085E-CF302BF86D17}"/>
              </a:ext>
            </a:extLst>
          </p:cNvPr>
          <p:cNvPicPr preferRelativeResize="0"/>
          <p:nvPr/>
        </p:nvPicPr>
        <p:blipFill>
          <a:blip r:embed="rId3">
            <a:alphaModFix/>
          </a:blip>
          <a:stretch>
            <a:fillRect/>
          </a:stretch>
        </p:blipFill>
        <p:spPr>
          <a:xfrm flipH="1">
            <a:off x="1712973" y="3997225"/>
            <a:ext cx="1374050" cy="1832800"/>
          </a:xfrm>
          <a:prstGeom prst="rect">
            <a:avLst/>
          </a:prstGeom>
          <a:noFill/>
          <a:ln>
            <a:noFill/>
          </a:ln>
        </p:spPr>
      </p:pic>
      <p:pic>
        <p:nvPicPr>
          <p:cNvPr id="6" name="Google Shape;358;p43">
            <a:extLst>
              <a:ext uri="{FF2B5EF4-FFF2-40B4-BE49-F238E27FC236}">
                <a16:creationId xmlns:a16="http://schemas.microsoft.com/office/drawing/2014/main" id="{C5BFC6A6-6E0A-D90B-0A65-536A3F5593AA}"/>
              </a:ext>
            </a:extLst>
          </p:cNvPr>
          <p:cNvPicPr preferRelativeResize="0"/>
          <p:nvPr/>
        </p:nvPicPr>
        <p:blipFill>
          <a:blip r:embed="rId4">
            <a:alphaModFix/>
          </a:blip>
          <a:stretch>
            <a:fillRect/>
          </a:stretch>
        </p:blipFill>
        <p:spPr>
          <a:xfrm>
            <a:off x="1712973" y="1920614"/>
            <a:ext cx="1374050" cy="1832787"/>
          </a:xfrm>
          <a:prstGeom prst="rect">
            <a:avLst/>
          </a:prstGeom>
          <a:noFill/>
          <a:ln>
            <a:noFill/>
          </a:ln>
        </p:spPr>
      </p:pic>
      <p:pic>
        <p:nvPicPr>
          <p:cNvPr id="7" name="Google Shape;359;p43">
            <a:extLst>
              <a:ext uri="{FF2B5EF4-FFF2-40B4-BE49-F238E27FC236}">
                <a16:creationId xmlns:a16="http://schemas.microsoft.com/office/drawing/2014/main" id="{A79F6A50-C29A-3AC5-7439-33DCB10B7123}"/>
              </a:ext>
            </a:extLst>
          </p:cNvPr>
          <p:cNvPicPr preferRelativeResize="0"/>
          <p:nvPr/>
        </p:nvPicPr>
        <p:blipFill>
          <a:blip r:embed="rId5">
            <a:alphaModFix/>
          </a:blip>
          <a:stretch>
            <a:fillRect/>
          </a:stretch>
        </p:blipFill>
        <p:spPr>
          <a:xfrm>
            <a:off x="3239423" y="1920625"/>
            <a:ext cx="2202785" cy="3917600"/>
          </a:xfrm>
          <a:prstGeom prst="rect">
            <a:avLst/>
          </a:prstGeom>
          <a:noFill/>
          <a:ln>
            <a:noFill/>
          </a:ln>
        </p:spPr>
      </p:pic>
      <p:sp>
        <p:nvSpPr>
          <p:cNvPr id="8" name="Google Shape;360;p43">
            <a:extLst>
              <a:ext uri="{FF2B5EF4-FFF2-40B4-BE49-F238E27FC236}">
                <a16:creationId xmlns:a16="http://schemas.microsoft.com/office/drawing/2014/main" id="{9AC46419-8981-2212-AC3C-F2B5BC77AE77}"/>
              </a:ext>
            </a:extLst>
          </p:cNvPr>
          <p:cNvSpPr txBox="1"/>
          <p:nvPr/>
        </p:nvSpPr>
        <p:spPr>
          <a:xfrm>
            <a:off x="5594598" y="1758900"/>
            <a:ext cx="5024700" cy="3340200"/>
          </a:xfrm>
          <a:prstGeom prst="rect">
            <a:avLst/>
          </a:prstGeom>
          <a:noFill/>
          <a:ln>
            <a:noFill/>
          </a:ln>
        </p:spPr>
        <p:txBody>
          <a:bodyPr spcFirstLastPara="1" wrap="square" lIns="91425" tIns="91425" rIns="91425" bIns="91425" anchor="t" anchorCtr="0">
            <a:spAutoFit/>
          </a:bodyPr>
          <a:lstStyle/>
          <a:p>
            <a:pPr>
              <a:buClr>
                <a:srgbClr val="000000"/>
              </a:buClr>
              <a:buFont typeface="Arial"/>
              <a:buNone/>
            </a:pPr>
            <a:r>
              <a:rPr lang="en" sz="4100" kern="0">
                <a:solidFill>
                  <a:srgbClr val="000000"/>
                </a:solidFill>
                <a:latin typeface="Comfortaa"/>
                <a:ea typeface="Comfortaa"/>
                <a:cs typeface="Comfortaa"/>
                <a:sym typeface="Comfortaa"/>
              </a:rPr>
              <a:t>Some dog food and cards were delivered to Asheville Highway Animal Hospital.</a:t>
            </a:r>
            <a:endParaRPr sz="4100" kern="0">
              <a:solidFill>
                <a:srgbClr val="000000"/>
              </a:solidFill>
              <a:latin typeface="Comfortaa"/>
              <a:ea typeface="Comfortaa"/>
              <a:cs typeface="Comfortaa"/>
              <a:sym typeface="Comfortaa"/>
            </a:endParaRPr>
          </a:p>
        </p:txBody>
      </p:sp>
      <p:pic>
        <p:nvPicPr>
          <p:cNvPr id="9" name="Google Shape;361;p43">
            <a:extLst>
              <a:ext uri="{FF2B5EF4-FFF2-40B4-BE49-F238E27FC236}">
                <a16:creationId xmlns:a16="http://schemas.microsoft.com/office/drawing/2014/main" id="{691143B3-28DE-498D-4804-69822170CC8A}"/>
              </a:ext>
            </a:extLst>
          </p:cNvPr>
          <p:cNvPicPr preferRelativeResize="0"/>
          <p:nvPr/>
        </p:nvPicPr>
        <p:blipFill>
          <a:blip r:embed="rId6">
            <a:alphaModFix/>
          </a:blip>
          <a:stretch>
            <a:fillRect/>
          </a:stretch>
        </p:blipFill>
        <p:spPr>
          <a:xfrm>
            <a:off x="7166972" y="4960700"/>
            <a:ext cx="1207350" cy="964575"/>
          </a:xfrm>
          <a:prstGeom prst="rect">
            <a:avLst/>
          </a:prstGeom>
          <a:noFill/>
          <a:ln>
            <a:noFill/>
          </a:ln>
        </p:spPr>
      </p:pic>
    </p:spTree>
    <p:extLst>
      <p:ext uri="{BB962C8B-B14F-4D97-AF65-F5344CB8AC3E}">
        <p14:creationId xmlns:p14="http://schemas.microsoft.com/office/powerpoint/2010/main" val="33781636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Process 6" descr="Mittens and socks of various patterns and colors fastened to horizontal wood line">
            <a:extLst>
              <a:ext uri="{FF2B5EF4-FFF2-40B4-BE49-F238E27FC236}">
                <a16:creationId xmlns:a16="http://schemas.microsoft.com/office/drawing/2014/main" id="{8CE23FBB-FAD2-6CB1-4DFB-32B067561BAE}"/>
              </a:ext>
            </a:extLst>
          </p:cNvPr>
          <p:cNvSpPr/>
          <p:nvPr/>
        </p:nvSpPr>
        <p:spPr>
          <a:xfrm>
            <a:off x="0" y="0"/>
            <a:ext cx="12192000" cy="6858000"/>
          </a:xfrm>
          <a:prstGeom prst="flowChartProcess">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374E9FB3-68B7-D18D-6506-9622F02E3DC9}"/>
              </a:ext>
            </a:extLst>
          </p:cNvPr>
          <p:cNvGrpSpPr/>
          <p:nvPr/>
        </p:nvGrpSpPr>
        <p:grpSpPr>
          <a:xfrm>
            <a:off x="0" y="301317"/>
            <a:ext cx="12192000" cy="939888"/>
            <a:chOff x="0" y="130629"/>
            <a:chExt cx="12192000" cy="939888"/>
          </a:xfrm>
        </p:grpSpPr>
        <p:sp>
          <p:nvSpPr>
            <p:cNvPr id="3" name="Flowchart: Process 2">
              <a:extLst>
                <a:ext uri="{FF2B5EF4-FFF2-40B4-BE49-F238E27FC236}">
                  <a16:creationId xmlns:a16="http://schemas.microsoft.com/office/drawing/2014/main" id="{8155B81E-FCB3-549F-A540-D15BAAC73324}"/>
                </a:ext>
              </a:extLst>
            </p:cNvPr>
            <p:cNvSpPr/>
            <p:nvPr/>
          </p:nvSpPr>
          <p:spPr>
            <a:xfrm>
              <a:off x="0" y="130629"/>
              <a:ext cx="12192000" cy="939888"/>
            </a:xfrm>
            <a:prstGeom prst="flowChart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FF84194-8DBD-662A-2696-C15C2450B218}"/>
                </a:ext>
              </a:extLst>
            </p:cNvPr>
            <p:cNvSpPr/>
            <p:nvPr/>
          </p:nvSpPr>
          <p:spPr>
            <a:xfrm>
              <a:off x="680224" y="200722"/>
              <a:ext cx="836342" cy="791737"/>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5" name="Google Shape;366;p44">
            <a:extLst>
              <a:ext uri="{FF2B5EF4-FFF2-40B4-BE49-F238E27FC236}">
                <a16:creationId xmlns:a16="http://schemas.microsoft.com/office/drawing/2014/main" id="{08E2BB32-F2A0-9EDD-189D-B3FBE3A32F82}"/>
              </a:ext>
            </a:extLst>
          </p:cNvPr>
          <p:cNvPicPr preferRelativeResize="0"/>
          <p:nvPr/>
        </p:nvPicPr>
        <p:blipFill>
          <a:blip r:embed="rId4">
            <a:alphaModFix/>
          </a:blip>
          <a:stretch>
            <a:fillRect/>
          </a:stretch>
        </p:blipFill>
        <p:spPr>
          <a:xfrm>
            <a:off x="1383776" y="2011970"/>
            <a:ext cx="3836825" cy="3816101"/>
          </a:xfrm>
          <a:prstGeom prst="rect">
            <a:avLst/>
          </a:prstGeom>
          <a:noFill/>
          <a:ln w="9525" cap="flat" cmpd="sng">
            <a:solidFill>
              <a:srgbClr val="0000FF"/>
            </a:solidFill>
            <a:prstDash val="solid"/>
            <a:round/>
            <a:headEnd type="none" w="sm" len="sm"/>
            <a:tailEnd type="none" w="sm" len="sm"/>
          </a:ln>
        </p:spPr>
      </p:pic>
      <p:sp>
        <p:nvSpPr>
          <p:cNvPr id="6" name="Google Shape;367;p44">
            <a:extLst>
              <a:ext uri="{FF2B5EF4-FFF2-40B4-BE49-F238E27FC236}">
                <a16:creationId xmlns:a16="http://schemas.microsoft.com/office/drawing/2014/main" id="{1DC3525D-72B3-6151-DEF4-D6FF4749F05E}"/>
              </a:ext>
            </a:extLst>
          </p:cNvPr>
          <p:cNvSpPr txBox="1"/>
          <p:nvPr/>
        </p:nvSpPr>
        <p:spPr>
          <a:xfrm>
            <a:off x="8317376" y="1979970"/>
            <a:ext cx="2082300" cy="3848100"/>
          </a:xfrm>
          <a:prstGeom prst="rect">
            <a:avLst/>
          </a:prstGeom>
          <a:solidFill>
            <a:srgbClr val="00B050"/>
          </a:solidFill>
          <a:ln w="9525" cap="flat" cmpd="sng">
            <a:solidFill>
              <a:srgbClr val="0000FF"/>
            </a:solidFill>
            <a:prstDash val="solid"/>
            <a:round/>
            <a:headEnd type="none" w="sm" len="sm"/>
            <a:tailEnd type="none" w="sm" len="sm"/>
          </a:ln>
        </p:spPr>
        <p:txBody>
          <a:bodyPr spcFirstLastPara="1" wrap="square" lIns="91425" tIns="91425" rIns="91425" bIns="91425" anchor="t" anchorCtr="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 sz="3400" b="0" i="0" u="none" strike="noStrike" kern="0" cap="none" spc="0" normalizeH="0" baseline="0" noProof="0" dirty="0">
                <a:ln>
                  <a:noFill/>
                </a:ln>
                <a:solidFill>
                  <a:srgbClr val="0000FF"/>
                </a:solidFill>
                <a:effectLst/>
                <a:uLnTx/>
                <a:uFillTx/>
                <a:ea typeface="Calibri"/>
                <a:cs typeface="Calibri"/>
                <a:sym typeface="Calibri"/>
              </a:rPr>
              <a:t>Gloves and hats collected for the homeless for Angelic Ministries.</a:t>
            </a:r>
            <a:endParaRPr kumimoji="0" sz="3900" b="0" i="0" u="none" strike="noStrike" kern="0" cap="none" spc="0" normalizeH="0" baseline="0" noProof="0" dirty="0">
              <a:ln>
                <a:noFill/>
              </a:ln>
              <a:solidFill>
                <a:srgbClr val="0000FF"/>
              </a:solidFill>
              <a:effectLst/>
              <a:uLnTx/>
              <a:uFillTx/>
              <a:ea typeface="Calibri"/>
              <a:cs typeface="Calibri"/>
              <a:sym typeface="Calibri"/>
            </a:endParaRPr>
          </a:p>
        </p:txBody>
      </p:sp>
    </p:spTree>
    <p:extLst>
      <p:ext uri="{BB962C8B-B14F-4D97-AF65-F5344CB8AC3E}">
        <p14:creationId xmlns:p14="http://schemas.microsoft.com/office/powerpoint/2010/main" val="32102904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owchart: Process 9" descr="Child playing on playground equipment">
            <a:extLst>
              <a:ext uri="{FF2B5EF4-FFF2-40B4-BE49-F238E27FC236}">
                <a16:creationId xmlns:a16="http://schemas.microsoft.com/office/drawing/2014/main" id="{587C4141-4A9D-982C-ECD0-07B84F68B97C}"/>
              </a:ext>
            </a:extLst>
          </p:cNvPr>
          <p:cNvSpPr/>
          <p:nvPr/>
        </p:nvSpPr>
        <p:spPr>
          <a:xfrm>
            <a:off x="0" y="0"/>
            <a:ext cx="12192000" cy="6858000"/>
          </a:xfrm>
          <a:prstGeom prst="flowChartProcess">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1A48C45B-8A8F-419F-24E6-77CB39EEBFDC}"/>
              </a:ext>
            </a:extLst>
          </p:cNvPr>
          <p:cNvGrpSpPr/>
          <p:nvPr/>
        </p:nvGrpSpPr>
        <p:grpSpPr>
          <a:xfrm>
            <a:off x="0" y="313509"/>
            <a:ext cx="12192000" cy="939888"/>
            <a:chOff x="0" y="130629"/>
            <a:chExt cx="12192000" cy="939888"/>
          </a:xfrm>
        </p:grpSpPr>
        <p:sp>
          <p:nvSpPr>
            <p:cNvPr id="3" name="Flowchart: Process 2">
              <a:extLst>
                <a:ext uri="{FF2B5EF4-FFF2-40B4-BE49-F238E27FC236}">
                  <a16:creationId xmlns:a16="http://schemas.microsoft.com/office/drawing/2014/main" id="{D17ED24C-3361-81A7-5114-42A63CDCAD6D}"/>
                </a:ext>
              </a:extLst>
            </p:cNvPr>
            <p:cNvSpPr/>
            <p:nvPr/>
          </p:nvSpPr>
          <p:spPr>
            <a:xfrm>
              <a:off x="0" y="130629"/>
              <a:ext cx="12192000" cy="939888"/>
            </a:xfrm>
            <a:prstGeom prst="flowChart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2FACF988-C3E2-DEA9-9983-C3AE76ABE401}"/>
                </a:ext>
              </a:extLst>
            </p:cNvPr>
            <p:cNvSpPr/>
            <p:nvPr/>
          </p:nvSpPr>
          <p:spPr>
            <a:xfrm>
              <a:off x="680224" y="200722"/>
              <a:ext cx="836342" cy="791737"/>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5" name="Google Shape;372;p45">
            <a:extLst>
              <a:ext uri="{FF2B5EF4-FFF2-40B4-BE49-F238E27FC236}">
                <a16:creationId xmlns:a16="http://schemas.microsoft.com/office/drawing/2014/main" id="{1AA46DD1-3F8B-8EA8-A2DE-FC52C46D21F8}"/>
              </a:ext>
            </a:extLst>
          </p:cNvPr>
          <p:cNvPicPr preferRelativeResize="0"/>
          <p:nvPr/>
        </p:nvPicPr>
        <p:blipFill>
          <a:blip r:embed="rId4">
            <a:alphaModFix/>
          </a:blip>
          <a:stretch>
            <a:fillRect/>
          </a:stretch>
        </p:blipFill>
        <p:spPr>
          <a:xfrm>
            <a:off x="3674542" y="4016871"/>
            <a:ext cx="1592887" cy="2123850"/>
          </a:xfrm>
          <a:prstGeom prst="rect">
            <a:avLst/>
          </a:prstGeom>
          <a:noFill/>
          <a:ln>
            <a:noFill/>
          </a:ln>
        </p:spPr>
      </p:pic>
      <p:pic>
        <p:nvPicPr>
          <p:cNvPr id="6" name="Google Shape;373;p45">
            <a:extLst>
              <a:ext uri="{FF2B5EF4-FFF2-40B4-BE49-F238E27FC236}">
                <a16:creationId xmlns:a16="http://schemas.microsoft.com/office/drawing/2014/main" id="{A9AF13DC-48B1-EB07-C7A6-D3E6ECF57CB8}"/>
              </a:ext>
            </a:extLst>
          </p:cNvPr>
          <p:cNvPicPr preferRelativeResize="0"/>
          <p:nvPr/>
        </p:nvPicPr>
        <p:blipFill rotWithShape="1">
          <a:blip r:embed="rId5">
            <a:alphaModFix/>
          </a:blip>
          <a:srcRect l="14856" r="26997"/>
          <a:stretch/>
        </p:blipFill>
        <p:spPr>
          <a:xfrm>
            <a:off x="6388417" y="3988174"/>
            <a:ext cx="1691026" cy="2181235"/>
          </a:xfrm>
          <a:prstGeom prst="rect">
            <a:avLst/>
          </a:prstGeom>
          <a:noFill/>
          <a:ln>
            <a:noFill/>
          </a:ln>
        </p:spPr>
      </p:pic>
      <p:pic>
        <p:nvPicPr>
          <p:cNvPr id="7" name="Google Shape;374;p45">
            <a:extLst>
              <a:ext uri="{FF2B5EF4-FFF2-40B4-BE49-F238E27FC236}">
                <a16:creationId xmlns:a16="http://schemas.microsoft.com/office/drawing/2014/main" id="{F23B37C6-DD9C-50E8-C635-7B7B2216DA17}"/>
              </a:ext>
            </a:extLst>
          </p:cNvPr>
          <p:cNvPicPr preferRelativeResize="0"/>
          <p:nvPr/>
        </p:nvPicPr>
        <p:blipFill>
          <a:blip r:embed="rId6">
            <a:alphaModFix/>
          </a:blip>
          <a:stretch>
            <a:fillRect/>
          </a:stretch>
        </p:blipFill>
        <p:spPr>
          <a:xfrm>
            <a:off x="8498192" y="2029597"/>
            <a:ext cx="1691025" cy="2123850"/>
          </a:xfrm>
          <a:prstGeom prst="rect">
            <a:avLst/>
          </a:prstGeom>
          <a:noFill/>
          <a:ln>
            <a:noFill/>
          </a:ln>
        </p:spPr>
      </p:pic>
      <p:pic>
        <p:nvPicPr>
          <p:cNvPr id="8" name="Google Shape;375;p45">
            <a:extLst>
              <a:ext uri="{FF2B5EF4-FFF2-40B4-BE49-F238E27FC236}">
                <a16:creationId xmlns:a16="http://schemas.microsoft.com/office/drawing/2014/main" id="{AC9BD6AC-A223-C247-BEF6-0A0C19B436AF}"/>
              </a:ext>
            </a:extLst>
          </p:cNvPr>
          <p:cNvPicPr preferRelativeResize="0"/>
          <p:nvPr/>
        </p:nvPicPr>
        <p:blipFill>
          <a:blip r:embed="rId7">
            <a:alphaModFix/>
          </a:blip>
          <a:stretch>
            <a:fillRect/>
          </a:stretch>
        </p:blipFill>
        <p:spPr>
          <a:xfrm>
            <a:off x="1516566" y="2029597"/>
            <a:ext cx="1691026" cy="2254701"/>
          </a:xfrm>
          <a:prstGeom prst="rect">
            <a:avLst/>
          </a:prstGeom>
          <a:noFill/>
          <a:ln>
            <a:noFill/>
          </a:ln>
        </p:spPr>
      </p:pic>
      <p:sp>
        <p:nvSpPr>
          <p:cNvPr id="9" name="Google Shape;376;p45">
            <a:extLst>
              <a:ext uri="{FF2B5EF4-FFF2-40B4-BE49-F238E27FC236}">
                <a16:creationId xmlns:a16="http://schemas.microsoft.com/office/drawing/2014/main" id="{5400E693-E9E7-88ED-ED20-F4A950C6B142}"/>
              </a:ext>
            </a:extLst>
          </p:cNvPr>
          <p:cNvSpPr txBox="1"/>
          <p:nvPr/>
        </p:nvSpPr>
        <p:spPr>
          <a:xfrm>
            <a:off x="3328992" y="2029597"/>
            <a:ext cx="5047800" cy="1754700"/>
          </a:xfrm>
          <a:prstGeom prst="rect">
            <a:avLst/>
          </a:prstGeom>
          <a:solidFill>
            <a:srgbClr val="FFFFFF"/>
          </a:solidFill>
          <a:ln>
            <a:noFill/>
          </a:ln>
        </p:spPr>
        <p:txBody>
          <a:bodyPr spcFirstLastPara="1" wrap="square" lIns="91425" tIns="91425" rIns="91425" bIns="91425" anchor="t" anchorCtr="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 sz="3400" b="0" i="0" u="none" strike="noStrike" kern="0" cap="none" spc="0" normalizeH="0" baseline="0" noProof="0">
                <a:ln>
                  <a:noFill/>
                </a:ln>
                <a:solidFill>
                  <a:srgbClr val="000000"/>
                </a:solidFill>
                <a:effectLst/>
                <a:uLnTx/>
                <a:uFillTx/>
                <a:ea typeface="Calibri"/>
                <a:cs typeface="Calibri"/>
                <a:sym typeface="Calibri"/>
              </a:rPr>
              <a:t>Our Karns friends cleaning up their playground for a service learning project.</a:t>
            </a:r>
            <a:endParaRPr kumimoji="0" sz="3800" b="0" i="0" u="none" strike="noStrike" kern="0" cap="none" spc="0" normalizeH="0" baseline="0" noProof="0">
              <a:ln>
                <a:noFill/>
              </a:ln>
              <a:solidFill>
                <a:srgbClr val="000000"/>
              </a:solidFill>
              <a:effectLst/>
              <a:uLnTx/>
              <a:uFillTx/>
              <a:ea typeface="Calibri"/>
              <a:cs typeface="Calibri"/>
              <a:sym typeface="Calibri"/>
            </a:endParaRPr>
          </a:p>
        </p:txBody>
      </p:sp>
    </p:spTree>
    <p:extLst>
      <p:ext uri="{BB962C8B-B14F-4D97-AF65-F5344CB8AC3E}">
        <p14:creationId xmlns:p14="http://schemas.microsoft.com/office/powerpoint/2010/main" val="26985606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Process 6">
            <a:extLst>
              <a:ext uri="{FF2B5EF4-FFF2-40B4-BE49-F238E27FC236}">
                <a16:creationId xmlns:a16="http://schemas.microsoft.com/office/drawing/2014/main" id="{06E56C7A-70FC-2BAD-C461-605F7314AFA5}"/>
              </a:ext>
            </a:extLst>
          </p:cNvPr>
          <p:cNvSpPr/>
          <p:nvPr/>
        </p:nvSpPr>
        <p:spPr>
          <a:xfrm>
            <a:off x="0" y="0"/>
            <a:ext cx="12192000" cy="68580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538E12EF-9499-E291-3224-E81FAB5BDCD0}"/>
              </a:ext>
            </a:extLst>
          </p:cNvPr>
          <p:cNvGrpSpPr/>
          <p:nvPr/>
        </p:nvGrpSpPr>
        <p:grpSpPr>
          <a:xfrm>
            <a:off x="0" y="240357"/>
            <a:ext cx="12192000" cy="939888"/>
            <a:chOff x="0" y="130629"/>
            <a:chExt cx="12192000" cy="939888"/>
          </a:xfrm>
        </p:grpSpPr>
        <p:sp>
          <p:nvSpPr>
            <p:cNvPr id="3" name="Flowchart: Process 2">
              <a:extLst>
                <a:ext uri="{FF2B5EF4-FFF2-40B4-BE49-F238E27FC236}">
                  <a16:creationId xmlns:a16="http://schemas.microsoft.com/office/drawing/2014/main" id="{CB83526E-A89A-2123-A6BD-91B252625F88}"/>
                </a:ext>
              </a:extLst>
            </p:cNvPr>
            <p:cNvSpPr/>
            <p:nvPr/>
          </p:nvSpPr>
          <p:spPr>
            <a:xfrm>
              <a:off x="0" y="130629"/>
              <a:ext cx="12192000" cy="939888"/>
            </a:xfrm>
            <a:prstGeom prst="flowChart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0D2D6233-E764-B2E2-AD13-6FD3EE115551}"/>
                </a:ext>
              </a:extLst>
            </p:cNvPr>
            <p:cNvSpPr/>
            <p:nvPr/>
          </p:nvSpPr>
          <p:spPr>
            <a:xfrm>
              <a:off x="680224" y="200722"/>
              <a:ext cx="836342" cy="79173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5" name="Google Shape;381;p46">
            <a:extLst>
              <a:ext uri="{FF2B5EF4-FFF2-40B4-BE49-F238E27FC236}">
                <a16:creationId xmlns:a16="http://schemas.microsoft.com/office/drawing/2014/main" id="{6A60448E-6CB8-46CD-6788-CC5FE8CE017A}"/>
              </a:ext>
            </a:extLst>
          </p:cNvPr>
          <p:cNvPicPr preferRelativeResize="0"/>
          <p:nvPr/>
        </p:nvPicPr>
        <p:blipFill>
          <a:blip r:embed="rId3">
            <a:alphaModFix/>
          </a:blip>
          <a:stretch>
            <a:fillRect/>
          </a:stretch>
        </p:blipFill>
        <p:spPr>
          <a:xfrm>
            <a:off x="1420368" y="1897431"/>
            <a:ext cx="5264401" cy="3948300"/>
          </a:xfrm>
          <a:prstGeom prst="rect">
            <a:avLst/>
          </a:prstGeom>
          <a:noFill/>
          <a:ln>
            <a:noFill/>
          </a:ln>
        </p:spPr>
      </p:pic>
      <p:sp>
        <p:nvSpPr>
          <p:cNvPr id="6" name="Google Shape;382;p46">
            <a:extLst>
              <a:ext uri="{FF2B5EF4-FFF2-40B4-BE49-F238E27FC236}">
                <a16:creationId xmlns:a16="http://schemas.microsoft.com/office/drawing/2014/main" id="{2D91B973-B7A3-48F5-E39A-50C5F85A6F81}"/>
              </a:ext>
            </a:extLst>
          </p:cNvPr>
          <p:cNvSpPr txBox="1"/>
          <p:nvPr/>
        </p:nvSpPr>
        <p:spPr>
          <a:xfrm>
            <a:off x="7033068" y="1897431"/>
            <a:ext cx="3303600" cy="2277900"/>
          </a:xfrm>
          <a:prstGeom prst="rect">
            <a:avLst/>
          </a:prstGeom>
          <a:noFill/>
          <a:ln>
            <a:noFill/>
          </a:ln>
        </p:spPr>
        <p:txBody>
          <a:bodyPr spcFirstLastPara="1" wrap="square" lIns="91425" tIns="91425" rIns="91425" bIns="91425" anchor="t" anchorCtr="0">
            <a:spAutoFit/>
          </a:bodyPr>
          <a:lstStyle/>
          <a:p>
            <a:pPr>
              <a:buClr>
                <a:srgbClr val="000000"/>
              </a:buClr>
              <a:buFont typeface="Arial"/>
              <a:buNone/>
            </a:pPr>
            <a:r>
              <a:rPr lang="en" sz="3400" kern="0" dirty="0">
                <a:solidFill>
                  <a:srgbClr val="FFFFFF"/>
                </a:solidFill>
                <a:ea typeface="Calibri"/>
                <a:cs typeface="Calibri"/>
                <a:sym typeface="Calibri"/>
              </a:rPr>
              <a:t>New Hopewell K-2nd made a card for Resource Officer Morse.</a:t>
            </a:r>
            <a:endParaRPr sz="4100" kern="0" dirty="0">
              <a:solidFill>
                <a:srgbClr val="FFFFFF"/>
              </a:solidFill>
              <a:ea typeface="Calibri"/>
              <a:cs typeface="Calibri"/>
              <a:sym typeface="Calibri"/>
            </a:endParaRPr>
          </a:p>
        </p:txBody>
      </p:sp>
    </p:spTree>
    <p:extLst>
      <p:ext uri="{BB962C8B-B14F-4D97-AF65-F5344CB8AC3E}">
        <p14:creationId xmlns:p14="http://schemas.microsoft.com/office/powerpoint/2010/main" val="25118499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63186A-0060-9BC9-3A5B-17B8DC889DF5}"/>
              </a:ext>
            </a:extLst>
          </p:cNvPr>
          <p:cNvGrpSpPr/>
          <p:nvPr/>
        </p:nvGrpSpPr>
        <p:grpSpPr>
          <a:xfrm>
            <a:off x="0" y="130629"/>
            <a:ext cx="12192000" cy="939888"/>
            <a:chOff x="0" y="130629"/>
            <a:chExt cx="12192000" cy="939888"/>
          </a:xfrm>
        </p:grpSpPr>
        <p:sp>
          <p:nvSpPr>
            <p:cNvPr id="3" name="Flowchart: Process 2">
              <a:extLst>
                <a:ext uri="{FF2B5EF4-FFF2-40B4-BE49-F238E27FC236}">
                  <a16:creationId xmlns:a16="http://schemas.microsoft.com/office/drawing/2014/main" id="{5B8BFAB9-7FED-2CE1-66FE-0B3B7DDF9298}"/>
                </a:ext>
              </a:extLst>
            </p:cNvPr>
            <p:cNvSpPr/>
            <p:nvPr/>
          </p:nvSpPr>
          <p:spPr>
            <a:xfrm>
              <a:off x="0" y="130629"/>
              <a:ext cx="12192000" cy="939888"/>
            </a:xfrm>
            <a:prstGeom prst="flowChart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0C63B28F-6373-F41A-E9E2-28523B95BB64}"/>
                </a:ext>
              </a:extLst>
            </p:cNvPr>
            <p:cNvSpPr/>
            <p:nvPr/>
          </p:nvSpPr>
          <p:spPr>
            <a:xfrm>
              <a:off x="680224" y="200722"/>
              <a:ext cx="836342" cy="79173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5" name="Google Shape;387;p47">
            <a:extLst>
              <a:ext uri="{FF2B5EF4-FFF2-40B4-BE49-F238E27FC236}">
                <a16:creationId xmlns:a16="http://schemas.microsoft.com/office/drawing/2014/main" id="{07F15A54-F3BE-3F34-BCDE-C601400BA997}"/>
              </a:ext>
            </a:extLst>
          </p:cNvPr>
          <p:cNvPicPr preferRelativeResize="0"/>
          <p:nvPr/>
        </p:nvPicPr>
        <p:blipFill>
          <a:blip r:embed="rId3">
            <a:alphaModFix/>
          </a:blip>
          <a:stretch>
            <a:fillRect/>
          </a:stretch>
        </p:blipFill>
        <p:spPr>
          <a:xfrm>
            <a:off x="1695892" y="1860714"/>
            <a:ext cx="2959275" cy="3947251"/>
          </a:xfrm>
          <a:prstGeom prst="rect">
            <a:avLst/>
          </a:prstGeom>
          <a:noFill/>
          <a:ln w="9525" cap="flat" cmpd="sng">
            <a:solidFill>
              <a:srgbClr val="FF0000"/>
            </a:solidFill>
            <a:prstDash val="solid"/>
            <a:round/>
            <a:headEnd type="none" w="sm" len="sm"/>
            <a:tailEnd type="none" w="sm" len="sm"/>
          </a:ln>
        </p:spPr>
      </p:pic>
      <p:pic>
        <p:nvPicPr>
          <p:cNvPr id="6" name="Google Shape;388;p47">
            <a:extLst>
              <a:ext uri="{FF2B5EF4-FFF2-40B4-BE49-F238E27FC236}">
                <a16:creationId xmlns:a16="http://schemas.microsoft.com/office/drawing/2014/main" id="{27129D04-4886-0F99-7194-23C7E2D87B1E}"/>
              </a:ext>
            </a:extLst>
          </p:cNvPr>
          <p:cNvPicPr preferRelativeResize="0"/>
          <p:nvPr/>
        </p:nvPicPr>
        <p:blipFill>
          <a:blip r:embed="rId4">
            <a:alphaModFix/>
          </a:blip>
          <a:stretch>
            <a:fillRect/>
          </a:stretch>
        </p:blipFill>
        <p:spPr>
          <a:xfrm>
            <a:off x="4807567" y="3672789"/>
            <a:ext cx="5750499" cy="2135176"/>
          </a:xfrm>
          <a:prstGeom prst="rect">
            <a:avLst/>
          </a:prstGeom>
          <a:noFill/>
          <a:ln w="9525" cap="flat" cmpd="sng">
            <a:solidFill>
              <a:srgbClr val="FF0000"/>
            </a:solidFill>
            <a:prstDash val="solid"/>
            <a:round/>
            <a:headEnd type="none" w="sm" len="sm"/>
            <a:tailEnd type="none" w="sm" len="sm"/>
          </a:ln>
        </p:spPr>
      </p:pic>
      <p:sp>
        <p:nvSpPr>
          <p:cNvPr id="7" name="Google Shape;389;p47">
            <a:extLst>
              <a:ext uri="{FF2B5EF4-FFF2-40B4-BE49-F238E27FC236}">
                <a16:creationId xmlns:a16="http://schemas.microsoft.com/office/drawing/2014/main" id="{F4280730-DE24-86FD-876C-8F456B876863}"/>
              </a:ext>
            </a:extLst>
          </p:cNvPr>
          <p:cNvSpPr txBox="1"/>
          <p:nvPr/>
        </p:nvSpPr>
        <p:spPr>
          <a:xfrm>
            <a:off x="5610242" y="1860714"/>
            <a:ext cx="4302600" cy="1785600"/>
          </a:xfrm>
          <a:prstGeom prst="rect">
            <a:avLst/>
          </a:prstGeom>
          <a:solidFill>
            <a:srgbClr val="FF0000"/>
          </a:solidFill>
          <a:ln w="9525" cap="flat" cmpd="sng">
            <a:solidFill>
              <a:srgbClr val="FFFFFF"/>
            </a:solidFill>
            <a:prstDash val="solid"/>
            <a:round/>
            <a:headEnd type="none" w="sm" len="sm"/>
            <a:tailEnd type="none" w="sm" len="sm"/>
          </a:ln>
        </p:spPr>
        <p:txBody>
          <a:bodyPr spcFirstLastPara="1" wrap="square" lIns="91425" tIns="91425" rIns="91425" bIns="91425" anchor="t" anchorCtr="0">
            <a:spAutoFit/>
          </a:bodyPr>
          <a:lstStyle/>
          <a:p>
            <a:pPr>
              <a:buClr>
                <a:srgbClr val="000000"/>
              </a:buClr>
              <a:buFont typeface="Arial"/>
              <a:buNone/>
            </a:pPr>
            <a:r>
              <a:rPr lang="en" sz="2600" kern="0" dirty="0">
                <a:solidFill>
                  <a:srgbClr val="FFFFFF"/>
                </a:solidFill>
                <a:highlight>
                  <a:srgbClr val="FF0000"/>
                </a:highlight>
                <a:ea typeface="Calibri"/>
                <a:cs typeface="Calibri"/>
                <a:sym typeface="Calibri"/>
              </a:rPr>
              <a:t>Mt. Olive made “Love Bugs” that were delivered to a local nursing home for Valentine’s Day.</a:t>
            </a:r>
            <a:endParaRPr sz="2600" kern="0" dirty="0">
              <a:solidFill>
                <a:srgbClr val="FFFFFF"/>
              </a:solidFill>
              <a:highlight>
                <a:srgbClr val="FF0000"/>
              </a:highlight>
              <a:ea typeface="Calibri"/>
              <a:cs typeface="Calibri"/>
              <a:sym typeface="Calibri"/>
            </a:endParaRPr>
          </a:p>
        </p:txBody>
      </p:sp>
    </p:spTree>
    <p:extLst>
      <p:ext uri="{BB962C8B-B14F-4D97-AF65-F5344CB8AC3E}">
        <p14:creationId xmlns:p14="http://schemas.microsoft.com/office/powerpoint/2010/main" val="8616582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rocess 4">
            <a:extLst>
              <a:ext uri="{FF2B5EF4-FFF2-40B4-BE49-F238E27FC236}">
                <a16:creationId xmlns:a16="http://schemas.microsoft.com/office/drawing/2014/main" id="{8E5FC44F-989E-D04D-E65F-DF00F2741344}"/>
              </a:ext>
            </a:extLst>
          </p:cNvPr>
          <p:cNvSpPr/>
          <p:nvPr/>
        </p:nvSpPr>
        <p:spPr>
          <a:xfrm>
            <a:off x="0" y="0"/>
            <a:ext cx="12192000" cy="6858000"/>
          </a:xfrm>
          <a:prstGeom prst="flowChartProcess">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ED414BD4-F451-3E4D-0F76-EE4AAB3D4148}"/>
              </a:ext>
            </a:extLst>
          </p:cNvPr>
          <p:cNvGrpSpPr/>
          <p:nvPr/>
        </p:nvGrpSpPr>
        <p:grpSpPr>
          <a:xfrm>
            <a:off x="0" y="301317"/>
            <a:ext cx="12192000" cy="939888"/>
            <a:chOff x="0" y="130629"/>
            <a:chExt cx="12192000" cy="939888"/>
          </a:xfrm>
        </p:grpSpPr>
        <p:sp>
          <p:nvSpPr>
            <p:cNvPr id="3" name="Flowchart: Process 2">
              <a:extLst>
                <a:ext uri="{FF2B5EF4-FFF2-40B4-BE49-F238E27FC236}">
                  <a16:creationId xmlns:a16="http://schemas.microsoft.com/office/drawing/2014/main" id="{4D8FD17A-255D-8CAB-7814-772BCA335E10}"/>
                </a:ext>
              </a:extLst>
            </p:cNvPr>
            <p:cNvSpPr/>
            <p:nvPr/>
          </p:nvSpPr>
          <p:spPr>
            <a:xfrm>
              <a:off x="0" y="130629"/>
              <a:ext cx="12192000" cy="939888"/>
            </a:xfrm>
            <a:prstGeom prst="flowChart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A13DCF4F-8806-8A76-F91C-5A9D77A75FBC}"/>
                </a:ext>
              </a:extLst>
            </p:cNvPr>
            <p:cNvSpPr/>
            <p:nvPr/>
          </p:nvSpPr>
          <p:spPr>
            <a:xfrm>
              <a:off x="680224" y="200722"/>
              <a:ext cx="836342" cy="79173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6" name="Google Shape;394;p48">
            <a:extLst>
              <a:ext uri="{FF2B5EF4-FFF2-40B4-BE49-F238E27FC236}">
                <a16:creationId xmlns:a16="http://schemas.microsoft.com/office/drawing/2014/main" id="{BAA92591-D8BC-3619-2058-92620636ACED}"/>
              </a:ext>
            </a:extLst>
          </p:cNvPr>
          <p:cNvPicPr preferRelativeResize="0"/>
          <p:nvPr/>
        </p:nvPicPr>
        <p:blipFill>
          <a:blip r:embed="rId3">
            <a:alphaModFix/>
          </a:blip>
          <a:stretch>
            <a:fillRect/>
          </a:stretch>
        </p:blipFill>
        <p:spPr>
          <a:xfrm>
            <a:off x="483175" y="3528439"/>
            <a:ext cx="2327302" cy="3021160"/>
          </a:xfrm>
          <a:prstGeom prst="rect">
            <a:avLst/>
          </a:prstGeom>
          <a:noFill/>
          <a:ln w="9525" cap="flat" cmpd="sng">
            <a:solidFill>
              <a:srgbClr val="FFFFFF"/>
            </a:solidFill>
            <a:prstDash val="solid"/>
            <a:round/>
            <a:headEnd type="none" w="sm" len="sm"/>
            <a:tailEnd type="none" w="sm" len="sm"/>
          </a:ln>
        </p:spPr>
      </p:pic>
      <p:pic>
        <p:nvPicPr>
          <p:cNvPr id="7" name="Google Shape;395;p48">
            <a:extLst>
              <a:ext uri="{FF2B5EF4-FFF2-40B4-BE49-F238E27FC236}">
                <a16:creationId xmlns:a16="http://schemas.microsoft.com/office/drawing/2014/main" id="{FC3E2020-23FF-23B8-D3E2-D9AD3CA69F6A}"/>
              </a:ext>
            </a:extLst>
          </p:cNvPr>
          <p:cNvPicPr preferRelativeResize="0"/>
          <p:nvPr/>
        </p:nvPicPr>
        <p:blipFill>
          <a:blip r:embed="rId4">
            <a:alphaModFix/>
          </a:blip>
          <a:stretch>
            <a:fillRect/>
          </a:stretch>
        </p:blipFill>
        <p:spPr>
          <a:xfrm>
            <a:off x="2486115" y="1583584"/>
            <a:ext cx="2327302" cy="3021160"/>
          </a:xfrm>
          <a:prstGeom prst="rect">
            <a:avLst/>
          </a:prstGeom>
          <a:noFill/>
          <a:ln w="9525" cap="flat" cmpd="sng">
            <a:solidFill>
              <a:srgbClr val="FF0000"/>
            </a:solidFill>
            <a:prstDash val="solid"/>
            <a:round/>
            <a:headEnd type="none" w="sm" len="sm"/>
            <a:tailEnd type="none" w="sm" len="sm"/>
          </a:ln>
        </p:spPr>
      </p:pic>
      <p:pic>
        <p:nvPicPr>
          <p:cNvPr id="10" name="Google Shape;398;p48">
            <a:extLst>
              <a:ext uri="{FF2B5EF4-FFF2-40B4-BE49-F238E27FC236}">
                <a16:creationId xmlns:a16="http://schemas.microsoft.com/office/drawing/2014/main" id="{ED6432C4-4CA3-6F2E-F190-C641D7D97E17}"/>
              </a:ext>
            </a:extLst>
          </p:cNvPr>
          <p:cNvPicPr preferRelativeResize="0"/>
          <p:nvPr/>
        </p:nvPicPr>
        <p:blipFill>
          <a:blip r:embed="rId5">
            <a:alphaModFix/>
          </a:blip>
          <a:stretch>
            <a:fillRect/>
          </a:stretch>
        </p:blipFill>
        <p:spPr>
          <a:xfrm>
            <a:off x="7974565" y="3535511"/>
            <a:ext cx="2327302" cy="3021171"/>
          </a:xfrm>
          <a:prstGeom prst="rect">
            <a:avLst/>
          </a:prstGeom>
          <a:noFill/>
          <a:ln w="9525" cap="flat" cmpd="sng">
            <a:solidFill>
              <a:srgbClr val="FFFFFF"/>
            </a:solidFill>
            <a:prstDash val="solid"/>
            <a:round/>
            <a:headEnd type="none" w="sm" len="sm"/>
            <a:tailEnd type="none" w="sm" len="sm"/>
          </a:ln>
        </p:spPr>
      </p:pic>
      <p:pic>
        <p:nvPicPr>
          <p:cNvPr id="11" name="Google Shape;399;p48">
            <a:extLst>
              <a:ext uri="{FF2B5EF4-FFF2-40B4-BE49-F238E27FC236}">
                <a16:creationId xmlns:a16="http://schemas.microsoft.com/office/drawing/2014/main" id="{6C1C203D-5233-E269-5659-7266879CE395}"/>
              </a:ext>
            </a:extLst>
          </p:cNvPr>
          <p:cNvPicPr preferRelativeResize="0"/>
          <p:nvPr/>
        </p:nvPicPr>
        <p:blipFill>
          <a:blip r:embed="rId6">
            <a:alphaModFix/>
          </a:blip>
          <a:stretch>
            <a:fillRect/>
          </a:stretch>
        </p:blipFill>
        <p:spPr>
          <a:xfrm>
            <a:off x="9506918" y="1582146"/>
            <a:ext cx="2441242" cy="2928894"/>
          </a:xfrm>
          <a:prstGeom prst="rect">
            <a:avLst/>
          </a:prstGeom>
          <a:noFill/>
          <a:ln w="9525" cap="flat" cmpd="sng">
            <a:solidFill>
              <a:srgbClr val="FF0000"/>
            </a:solidFill>
            <a:prstDash val="solid"/>
            <a:round/>
            <a:headEnd type="none" w="sm" len="sm"/>
            <a:tailEnd type="none" w="sm" len="sm"/>
          </a:ln>
        </p:spPr>
      </p:pic>
      <p:pic>
        <p:nvPicPr>
          <p:cNvPr id="8" name="Google Shape;396;p48">
            <a:extLst>
              <a:ext uri="{FF2B5EF4-FFF2-40B4-BE49-F238E27FC236}">
                <a16:creationId xmlns:a16="http://schemas.microsoft.com/office/drawing/2014/main" id="{A1664850-65BC-51E3-12A4-EFE324B8EA8B}"/>
              </a:ext>
            </a:extLst>
          </p:cNvPr>
          <p:cNvPicPr preferRelativeResize="0"/>
          <p:nvPr/>
        </p:nvPicPr>
        <p:blipFill>
          <a:blip r:embed="rId7">
            <a:alphaModFix/>
          </a:blip>
          <a:stretch>
            <a:fillRect/>
          </a:stretch>
        </p:blipFill>
        <p:spPr>
          <a:xfrm>
            <a:off x="5828205" y="1580498"/>
            <a:ext cx="2327302" cy="3021160"/>
          </a:xfrm>
          <a:prstGeom prst="rect">
            <a:avLst/>
          </a:prstGeom>
          <a:noFill/>
          <a:ln w="9525" cap="flat" cmpd="sng">
            <a:solidFill>
              <a:srgbClr val="FF0000"/>
            </a:solidFill>
            <a:prstDash val="solid"/>
            <a:round/>
            <a:headEnd type="none" w="sm" len="sm"/>
            <a:tailEnd type="none" w="sm" len="sm"/>
          </a:ln>
        </p:spPr>
      </p:pic>
      <p:pic>
        <p:nvPicPr>
          <p:cNvPr id="9" name="Google Shape;397;p48">
            <a:extLst>
              <a:ext uri="{FF2B5EF4-FFF2-40B4-BE49-F238E27FC236}">
                <a16:creationId xmlns:a16="http://schemas.microsoft.com/office/drawing/2014/main" id="{73E6BE6E-3940-6ECD-D425-C608C5C4D34E}"/>
              </a:ext>
            </a:extLst>
          </p:cNvPr>
          <p:cNvPicPr preferRelativeResize="0"/>
          <p:nvPr/>
        </p:nvPicPr>
        <p:blipFill>
          <a:blip r:embed="rId8">
            <a:alphaModFix/>
          </a:blip>
          <a:stretch>
            <a:fillRect/>
          </a:stretch>
        </p:blipFill>
        <p:spPr>
          <a:xfrm>
            <a:off x="3984385" y="3558409"/>
            <a:ext cx="2315752" cy="3006175"/>
          </a:xfrm>
          <a:prstGeom prst="rect">
            <a:avLst/>
          </a:prstGeom>
          <a:noFill/>
          <a:ln w="9525" cap="flat" cmpd="sng">
            <a:solidFill>
              <a:srgbClr val="FFFFFF"/>
            </a:solidFill>
            <a:prstDash val="solid"/>
            <a:round/>
            <a:headEnd type="none" w="sm" len="sm"/>
            <a:tailEnd type="none" w="sm" len="sm"/>
          </a:ln>
        </p:spPr>
      </p:pic>
    </p:spTree>
    <p:extLst>
      <p:ext uri="{BB962C8B-B14F-4D97-AF65-F5344CB8AC3E}">
        <p14:creationId xmlns:p14="http://schemas.microsoft.com/office/powerpoint/2010/main" val="32134354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8FCD85-4006-E89B-07FA-8E54452EC31E}"/>
              </a:ext>
            </a:extLst>
          </p:cNvPr>
          <p:cNvPicPr>
            <a:picLocks noChangeAspect="1"/>
          </p:cNvPicPr>
          <p:nvPr/>
        </p:nvPicPr>
        <p:blipFill>
          <a:blip r:embed="rId2"/>
          <a:stretch>
            <a:fillRect/>
          </a:stretch>
        </p:blipFill>
        <p:spPr>
          <a:xfrm>
            <a:off x="1569308" y="0"/>
            <a:ext cx="9099086" cy="3836771"/>
          </a:xfrm>
          <a:prstGeom prst="rect">
            <a:avLst/>
          </a:prstGeom>
        </p:spPr>
      </p:pic>
      <p:sp>
        <p:nvSpPr>
          <p:cNvPr id="3" name="TextBox 2">
            <a:extLst>
              <a:ext uri="{FF2B5EF4-FFF2-40B4-BE49-F238E27FC236}">
                <a16:creationId xmlns:a16="http://schemas.microsoft.com/office/drawing/2014/main" id="{A4572E83-AD3E-99F9-2D7D-F23F5C69703F}"/>
              </a:ext>
            </a:extLst>
          </p:cNvPr>
          <p:cNvSpPr txBox="1"/>
          <p:nvPr/>
        </p:nvSpPr>
        <p:spPr>
          <a:xfrm>
            <a:off x="4477264" y="4077730"/>
            <a:ext cx="3237471" cy="830997"/>
          </a:xfrm>
          <a:prstGeom prst="rect">
            <a:avLst/>
          </a:prstGeom>
          <a:noFill/>
        </p:spPr>
        <p:txBody>
          <a:bodyPr wrap="square" rtlCol="0">
            <a:spAutoFit/>
          </a:bodyPr>
          <a:lstStyle/>
          <a:p>
            <a:pPr algn="ctr"/>
            <a:r>
              <a:rPr lang="en-US" sz="2400" dirty="0"/>
              <a:t>Thomas Chappelle, III</a:t>
            </a:r>
          </a:p>
          <a:p>
            <a:pPr algn="ctr"/>
            <a:r>
              <a:rPr lang="en-US" sz="2400" dirty="0">
                <a:effectLst/>
              </a:rPr>
              <a:t>Chief Academic Officer</a:t>
            </a:r>
            <a:endParaRPr lang="en-US" sz="2400" dirty="0"/>
          </a:p>
        </p:txBody>
      </p:sp>
    </p:spTree>
    <p:extLst>
      <p:ext uri="{BB962C8B-B14F-4D97-AF65-F5344CB8AC3E}">
        <p14:creationId xmlns:p14="http://schemas.microsoft.com/office/powerpoint/2010/main" val="914547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70B43E-E4E9-CFA8-657B-2C9E11A9621F}"/>
              </a:ext>
            </a:extLst>
          </p:cNvPr>
          <p:cNvPicPr>
            <a:picLocks noChangeAspect="1"/>
          </p:cNvPicPr>
          <p:nvPr/>
        </p:nvPicPr>
        <p:blipFill>
          <a:blip r:embed="rId2"/>
          <a:stretch>
            <a:fillRect/>
          </a:stretch>
        </p:blipFill>
        <p:spPr>
          <a:xfrm>
            <a:off x="292105" y="502666"/>
            <a:ext cx="11607790" cy="5852667"/>
          </a:xfrm>
          <a:prstGeom prst="rect">
            <a:avLst/>
          </a:prstGeom>
        </p:spPr>
      </p:pic>
    </p:spTree>
    <p:extLst>
      <p:ext uri="{BB962C8B-B14F-4D97-AF65-F5344CB8AC3E}">
        <p14:creationId xmlns:p14="http://schemas.microsoft.com/office/powerpoint/2010/main" val="3772096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B9235D-2E2A-E85A-16D5-1D264C03E30A}"/>
              </a:ext>
            </a:extLst>
          </p:cNvPr>
          <p:cNvPicPr>
            <a:picLocks noChangeAspect="1"/>
          </p:cNvPicPr>
          <p:nvPr/>
        </p:nvPicPr>
        <p:blipFill>
          <a:blip r:embed="rId2"/>
          <a:stretch>
            <a:fillRect/>
          </a:stretch>
        </p:blipFill>
        <p:spPr>
          <a:xfrm>
            <a:off x="642655" y="456942"/>
            <a:ext cx="10906689" cy="5944115"/>
          </a:xfrm>
          <a:prstGeom prst="rect">
            <a:avLst/>
          </a:prstGeom>
        </p:spPr>
      </p:pic>
    </p:spTree>
    <p:extLst>
      <p:ext uri="{BB962C8B-B14F-4D97-AF65-F5344CB8AC3E}">
        <p14:creationId xmlns:p14="http://schemas.microsoft.com/office/powerpoint/2010/main" val="7226375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9327C6-2B32-26F2-D3DA-86FD60041885}"/>
              </a:ext>
            </a:extLst>
          </p:cNvPr>
          <p:cNvPicPr>
            <a:picLocks noChangeAspect="1"/>
          </p:cNvPicPr>
          <p:nvPr/>
        </p:nvPicPr>
        <p:blipFill>
          <a:blip r:embed="rId2"/>
          <a:stretch>
            <a:fillRect/>
          </a:stretch>
        </p:blipFill>
        <p:spPr>
          <a:xfrm>
            <a:off x="196415" y="0"/>
            <a:ext cx="11799169" cy="6858000"/>
          </a:xfrm>
          <a:prstGeom prst="rect">
            <a:avLst/>
          </a:prstGeom>
        </p:spPr>
      </p:pic>
    </p:spTree>
    <p:extLst>
      <p:ext uri="{BB962C8B-B14F-4D97-AF65-F5344CB8AC3E}">
        <p14:creationId xmlns:p14="http://schemas.microsoft.com/office/powerpoint/2010/main" val="318646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4C6CC2B-3DA2-43D9-BA95-EEC479FB56B0}"/>
              </a:ext>
            </a:extLst>
          </p:cNvPr>
          <p:cNvSpPr txBox="1"/>
          <p:nvPr/>
        </p:nvSpPr>
        <p:spPr>
          <a:xfrm>
            <a:off x="0" y="554887"/>
            <a:ext cx="11843960" cy="1046440"/>
          </a:xfrm>
          <a:prstGeom prst="rect">
            <a:avLst/>
          </a:prstGeom>
          <a:noFill/>
        </p:spPr>
        <p:txBody>
          <a:bodyPr wrap="square" rtlCol="0">
            <a:spAutoFit/>
          </a:bodyPr>
          <a:lstStyle/>
          <a:p>
            <a:r>
              <a:rPr lang="en-US" sz="3200" dirty="0">
                <a:solidFill>
                  <a:srgbClr val="669B41"/>
                </a:solidFill>
                <a:ea typeface="+mj-ea"/>
                <a:cs typeface="+mj-cs"/>
              </a:rPr>
              <a:t>Each </a:t>
            </a:r>
            <a:r>
              <a:rPr lang="en-US" sz="3200" dirty="0">
                <a:solidFill>
                  <a:srgbClr val="679C41"/>
                </a:solidFill>
                <a:ea typeface="+mj-ea"/>
                <a:cs typeface="+mj-cs"/>
              </a:rPr>
              <a:t>Mission</a:t>
            </a:r>
            <a:r>
              <a:rPr lang="en-US" sz="3200" dirty="0">
                <a:solidFill>
                  <a:srgbClr val="669B41"/>
                </a:solidFill>
                <a:ea typeface="+mj-ea"/>
                <a:cs typeface="+mj-cs"/>
              </a:rPr>
              <a:t> includes an interactive toolbox of lessons and activities.</a:t>
            </a:r>
          </a:p>
          <a:p>
            <a:endParaRPr lang="en-US" sz="3000" dirty="0">
              <a:solidFill>
                <a:srgbClr val="669B41"/>
              </a:solidFill>
              <a:ea typeface="+mj-ea"/>
              <a:cs typeface="+mj-cs"/>
            </a:endParaRPr>
          </a:p>
        </p:txBody>
      </p:sp>
      <p:sp>
        <p:nvSpPr>
          <p:cNvPr id="5" name="Slide Number Placeholder 1">
            <a:extLst>
              <a:ext uri="{FF2B5EF4-FFF2-40B4-BE49-F238E27FC236}">
                <a16:creationId xmlns:a16="http://schemas.microsoft.com/office/drawing/2014/main" id="{D6DC5EA0-7C1A-462D-BF7C-039AFC47DF56}"/>
              </a:ext>
            </a:extLst>
          </p:cNvPr>
          <p:cNvSpPr>
            <a:spLocks noGrp="1"/>
          </p:cNvSpPr>
          <p:nvPr>
            <p:ph type="sldNum" sz="quarter" idx="12"/>
          </p:nvPr>
        </p:nvSpPr>
        <p:spPr>
          <a:xfrm>
            <a:off x="11497732" y="6356350"/>
            <a:ext cx="491067" cy="365125"/>
          </a:xfrm>
        </p:spPr>
        <p:txBody>
          <a:bodyPr/>
          <a:lstStyle/>
          <a:p>
            <a:fld id="{A28F3048-2432-4A98-8169-25A873A9DB3D}" type="slidenum">
              <a:rPr lang="en-US" smtClean="0">
                <a:latin typeface="+mn-lt"/>
              </a:rPr>
              <a:pPr/>
              <a:t>6</a:t>
            </a:fld>
            <a:endParaRPr lang="en-US" dirty="0">
              <a:latin typeface="+mn-lt"/>
            </a:endParaRPr>
          </a:p>
        </p:txBody>
      </p:sp>
      <p:grpSp>
        <p:nvGrpSpPr>
          <p:cNvPr id="3" name="Group 2">
            <a:extLst>
              <a:ext uri="{FF2B5EF4-FFF2-40B4-BE49-F238E27FC236}">
                <a16:creationId xmlns:a16="http://schemas.microsoft.com/office/drawing/2014/main" id="{1E158BBE-A672-4B2C-82AF-BA50DBD87594}"/>
              </a:ext>
            </a:extLst>
          </p:cNvPr>
          <p:cNvGrpSpPr/>
          <p:nvPr/>
        </p:nvGrpSpPr>
        <p:grpSpPr>
          <a:xfrm>
            <a:off x="145877" y="2379828"/>
            <a:ext cx="2999374" cy="1458432"/>
            <a:chOff x="145877" y="2379828"/>
            <a:chExt cx="2999374" cy="1458432"/>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877" y="2466660"/>
              <a:ext cx="1371600" cy="1371600"/>
            </a:xfrm>
            <a:prstGeom prst="rect">
              <a:avLst/>
            </a:prstGeom>
          </p:spPr>
        </p:pic>
        <p:sp>
          <p:nvSpPr>
            <p:cNvPr id="14" name="TextBox 13"/>
            <p:cNvSpPr txBox="1"/>
            <p:nvPr/>
          </p:nvSpPr>
          <p:spPr>
            <a:xfrm>
              <a:off x="1321534" y="2379828"/>
              <a:ext cx="1823717" cy="323165"/>
            </a:xfrm>
            <a:prstGeom prst="rect">
              <a:avLst/>
            </a:prstGeom>
          </p:spPr>
          <p:txBody>
            <a:bodyPr wrap="square" rtlCol="0">
              <a:spAutoFit/>
            </a:bodyPr>
            <a:lstStyle/>
            <a:p>
              <a:r>
                <a:rPr lang="en-US" sz="1500" b="1" dirty="0">
                  <a:solidFill>
                    <a:srgbClr val="ED7D31"/>
                  </a:solidFill>
                </a:rPr>
                <a:t>Interactive Lessons</a:t>
              </a:r>
            </a:p>
          </p:txBody>
        </p:sp>
        <p:sp>
          <p:nvSpPr>
            <p:cNvPr id="15" name="TextBox 14"/>
            <p:cNvSpPr txBox="1"/>
            <p:nvPr/>
          </p:nvSpPr>
          <p:spPr>
            <a:xfrm>
              <a:off x="1532727" y="2626199"/>
              <a:ext cx="1612524" cy="646331"/>
            </a:xfrm>
            <a:prstGeom prst="rect">
              <a:avLst/>
            </a:prstGeom>
          </p:spPr>
          <p:txBody>
            <a:bodyPr wrap="square" rtlCol="0">
              <a:spAutoFit/>
            </a:bodyPr>
            <a:lstStyle/>
            <a:p>
              <a:r>
                <a:rPr lang="en-US" sz="1200" dirty="0"/>
                <a:t>Over 400 online lessons tied to academic standards</a:t>
              </a:r>
            </a:p>
          </p:txBody>
        </p:sp>
      </p:grpSp>
      <p:grpSp>
        <p:nvGrpSpPr>
          <p:cNvPr id="7" name="Group 6">
            <a:extLst>
              <a:ext uri="{FF2B5EF4-FFF2-40B4-BE49-F238E27FC236}">
                <a16:creationId xmlns:a16="http://schemas.microsoft.com/office/drawing/2014/main" id="{CC9C8113-BFEE-4797-A8C5-E6AA3BB34DFC}"/>
              </a:ext>
            </a:extLst>
          </p:cNvPr>
          <p:cNvGrpSpPr/>
          <p:nvPr/>
        </p:nvGrpSpPr>
        <p:grpSpPr>
          <a:xfrm>
            <a:off x="6133401" y="2383576"/>
            <a:ext cx="3000790" cy="1458432"/>
            <a:chOff x="3132810" y="2379828"/>
            <a:chExt cx="3000790" cy="1458432"/>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2810" y="2466660"/>
              <a:ext cx="1371600" cy="1371600"/>
            </a:xfrm>
            <a:prstGeom prst="rect">
              <a:avLst/>
            </a:prstGeom>
          </p:spPr>
        </p:pic>
        <p:sp>
          <p:nvSpPr>
            <p:cNvPr id="19" name="TextBox 18"/>
            <p:cNvSpPr txBox="1"/>
            <p:nvPr/>
          </p:nvSpPr>
          <p:spPr>
            <a:xfrm>
              <a:off x="4309883" y="2379828"/>
              <a:ext cx="1823717" cy="323165"/>
            </a:xfrm>
            <a:prstGeom prst="rect">
              <a:avLst/>
            </a:prstGeom>
            <a:noFill/>
          </p:spPr>
          <p:txBody>
            <a:bodyPr wrap="square" rtlCol="0">
              <a:spAutoFit/>
            </a:bodyPr>
            <a:lstStyle/>
            <a:p>
              <a:r>
                <a:rPr lang="en-US" sz="1500" b="1" dirty="0">
                  <a:solidFill>
                    <a:srgbClr val="ED7D31"/>
                  </a:solidFill>
                </a:rPr>
                <a:t>Design Thinking</a:t>
              </a:r>
            </a:p>
          </p:txBody>
        </p:sp>
        <p:sp>
          <p:nvSpPr>
            <p:cNvPr id="20" name="TextBox 19"/>
            <p:cNvSpPr txBox="1"/>
            <p:nvPr/>
          </p:nvSpPr>
          <p:spPr>
            <a:xfrm>
              <a:off x="4521076" y="2626199"/>
              <a:ext cx="1420829" cy="830997"/>
            </a:xfrm>
            <a:prstGeom prst="rect">
              <a:avLst/>
            </a:prstGeom>
            <a:noFill/>
          </p:spPr>
          <p:txBody>
            <a:bodyPr wrap="square" rtlCol="0">
              <a:spAutoFit/>
            </a:bodyPr>
            <a:lstStyle/>
            <a:p>
              <a:r>
                <a:rPr lang="en-US" sz="1200" dirty="0"/>
                <a:t>Solve complex problems with the 5-step creative thinking process</a:t>
              </a:r>
            </a:p>
          </p:txBody>
        </p:sp>
      </p:grpSp>
      <p:grpSp>
        <p:nvGrpSpPr>
          <p:cNvPr id="16" name="Group 15">
            <a:extLst>
              <a:ext uri="{FF2B5EF4-FFF2-40B4-BE49-F238E27FC236}">
                <a16:creationId xmlns:a16="http://schemas.microsoft.com/office/drawing/2014/main" id="{70316C65-F68F-42BC-A705-D5F418CCB997}"/>
              </a:ext>
            </a:extLst>
          </p:cNvPr>
          <p:cNvGrpSpPr/>
          <p:nvPr/>
        </p:nvGrpSpPr>
        <p:grpSpPr>
          <a:xfrm>
            <a:off x="143632" y="4106671"/>
            <a:ext cx="3002206" cy="1455054"/>
            <a:chOff x="6119743" y="2383206"/>
            <a:chExt cx="3002206" cy="1455054"/>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9743" y="2466660"/>
              <a:ext cx="1371600" cy="1371600"/>
            </a:xfrm>
            <a:prstGeom prst="rect">
              <a:avLst/>
            </a:prstGeom>
          </p:spPr>
        </p:pic>
        <p:sp>
          <p:nvSpPr>
            <p:cNvPr id="22" name="TextBox 21"/>
            <p:cNvSpPr txBox="1"/>
            <p:nvPr/>
          </p:nvSpPr>
          <p:spPr>
            <a:xfrm>
              <a:off x="7298232" y="2383206"/>
              <a:ext cx="1823717" cy="323165"/>
            </a:xfrm>
            <a:prstGeom prst="rect">
              <a:avLst/>
            </a:prstGeom>
            <a:noFill/>
          </p:spPr>
          <p:txBody>
            <a:bodyPr wrap="square" rtlCol="0">
              <a:spAutoFit/>
            </a:bodyPr>
            <a:lstStyle/>
            <a:p>
              <a:r>
                <a:rPr lang="en-US" sz="1500" b="1" dirty="0">
                  <a:solidFill>
                    <a:srgbClr val="ED7D31"/>
                  </a:solidFill>
                </a:rPr>
                <a:t>Career Videos</a:t>
              </a:r>
            </a:p>
          </p:txBody>
        </p:sp>
        <p:sp>
          <p:nvSpPr>
            <p:cNvPr id="23" name="TextBox 22"/>
            <p:cNvSpPr txBox="1"/>
            <p:nvPr/>
          </p:nvSpPr>
          <p:spPr>
            <a:xfrm>
              <a:off x="7509425" y="2629577"/>
              <a:ext cx="1612524" cy="646331"/>
            </a:xfrm>
            <a:prstGeom prst="rect">
              <a:avLst/>
            </a:prstGeom>
            <a:noFill/>
          </p:spPr>
          <p:txBody>
            <a:bodyPr wrap="square" rtlCol="0">
              <a:spAutoFit/>
            </a:bodyPr>
            <a:lstStyle/>
            <a:p>
              <a:r>
                <a:rPr lang="en-US" sz="1200" dirty="0"/>
                <a:t>Introduce over 50 careers with real-life people</a:t>
              </a:r>
            </a:p>
          </p:txBody>
        </p:sp>
      </p:grpSp>
      <p:grpSp>
        <p:nvGrpSpPr>
          <p:cNvPr id="28" name="Group 27">
            <a:extLst>
              <a:ext uri="{FF2B5EF4-FFF2-40B4-BE49-F238E27FC236}">
                <a16:creationId xmlns:a16="http://schemas.microsoft.com/office/drawing/2014/main" id="{6E47BD79-13A8-46A8-9B58-4178F0C32935}"/>
              </a:ext>
            </a:extLst>
          </p:cNvPr>
          <p:cNvGrpSpPr/>
          <p:nvPr/>
        </p:nvGrpSpPr>
        <p:grpSpPr>
          <a:xfrm>
            <a:off x="6149868" y="4106671"/>
            <a:ext cx="3003621" cy="1436392"/>
            <a:chOff x="9106676" y="2401868"/>
            <a:chExt cx="3003621" cy="1436392"/>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6676" y="2466660"/>
              <a:ext cx="1371600" cy="1371600"/>
            </a:xfrm>
            <a:prstGeom prst="rect">
              <a:avLst/>
            </a:prstGeom>
          </p:spPr>
        </p:pic>
        <p:grpSp>
          <p:nvGrpSpPr>
            <p:cNvPr id="17" name="Group 16">
              <a:extLst>
                <a:ext uri="{FF2B5EF4-FFF2-40B4-BE49-F238E27FC236}">
                  <a16:creationId xmlns:a16="http://schemas.microsoft.com/office/drawing/2014/main" id="{1AD084D4-D4E4-4295-83DA-B5723BDE9088}"/>
                </a:ext>
              </a:extLst>
            </p:cNvPr>
            <p:cNvGrpSpPr/>
            <p:nvPr/>
          </p:nvGrpSpPr>
          <p:grpSpPr>
            <a:xfrm>
              <a:off x="10286580" y="2401868"/>
              <a:ext cx="1823717" cy="1077368"/>
              <a:chOff x="10286580" y="2401868"/>
              <a:chExt cx="1823717" cy="1077368"/>
            </a:xfrm>
          </p:grpSpPr>
          <p:sp>
            <p:nvSpPr>
              <p:cNvPr id="25" name="TextBox 24"/>
              <p:cNvSpPr txBox="1"/>
              <p:nvPr/>
            </p:nvSpPr>
            <p:spPr>
              <a:xfrm>
                <a:off x="10286580" y="2401868"/>
                <a:ext cx="1823717" cy="323165"/>
              </a:xfrm>
              <a:prstGeom prst="rect">
                <a:avLst/>
              </a:prstGeom>
              <a:noFill/>
            </p:spPr>
            <p:txBody>
              <a:bodyPr wrap="square" rtlCol="0">
                <a:spAutoFit/>
              </a:bodyPr>
              <a:lstStyle/>
              <a:p>
                <a:r>
                  <a:rPr lang="en-US" sz="1500" b="1" dirty="0">
                    <a:solidFill>
                      <a:srgbClr val="ED7D31"/>
                    </a:solidFill>
                  </a:rPr>
                  <a:t>Intro to Coding</a:t>
                </a:r>
              </a:p>
            </p:txBody>
          </p:sp>
          <p:sp>
            <p:nvSpPr>
              <p:cNvPr id="26" name="TextBox 25"/>
              <p:cNvSpPr txBox="1"/>
              <p:nvPr/>
            </p:nvSpPr>
            <p:spPr>
              <a:xfrm>
                <a:off x="10497773" y="2648239"/>
                <a:ext cx="1612524" cy="830997"/>
              </a:xfrm>
              <a:prstGeom prst="rect">
                <a:avLst/>
              </a:prstGeom>
              <a:noFill/>
            </p:spPr>
            <p:txBody>
              <a:bodyPr wrap="square" rtlCol="0">
                <a:spAutoFit/>
              </a:bodyPr>
              <a:lstStyle/>
              <a:p>
                <a:r>
                  <a:rPr lang="en-US" sz="1200" dirty="0"/>
                  <a:t>20-hour middle school course providing robust coding experiences</a:t>
                </a:r>
              </a:p>
            </p:txBody>
          </p:sp>
        </p:grpSp>
      </p:grpSp>
      <p:grpSp>
        <p:nvGrpSpPr>
          <p:cNvPr id="18" name="Group 17">
            <a:extLst>
              <a:ext uri="{FF2B5EF4-FFF2-40B4-BE49-F238E27FC236}">
                <a16:creationId xmlns:a16="http://schemas.microsoft.com/office/drawing/2014/main" id="{DEA9E6AC-7C93-4371-A8F7-927872C8734C}"/>
              </a:ext>
            </a:extLst>
          </p:cNvPr>
          <p:cNvGrpSpPr/>
          <p:nvPr/>
        </p:nvGrpSpPr>
        <p:grpSpPr>
          <a:xfrm>
            <a:off x="3128734" y="2400268"/>
            <a:ext cx="2999175" cy="1486007"/>
            <a:chOff x="145877" y="4084631"/>
            <a:chExt cx="2999175" cy="1486007"/>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877" y="4199038"/>
              <a:ext cx="1371600" cy="1371600"/>
            </a:xfrm>
            <a:prstGeom prst="rect">
              <a:avLst/>
            </a:prstGeom>
          </p:spPr>
        </p:pic>
        <p:sp>
          <p:nvSpPr>
            <p:cNvPr id="29" name="TextBox 28"/>
            <p:cNvSpPr txBox="1"/>
            <p:nvPr/>
          </p:nvSpPr>
          <p:spPr>
            <a:xfrm>
              <a:off x="1321335" y="4084631"/>
              <a:ext cx="1823717" cy="323165"/>
            </a:xfrm>
            <a:prstGeom prst="rect">
              <a:avLst/>
            </a:prstGeom>
          </p:spPr>
          <p:txBody>
            <a:bodyPr wrap="square" rtlCol="0">
              <a:spAutoFit/>
            </a:bodyPr>
            <a:lstStyle/>
            <a:p>
              <a:r>
                <a:rPr lang="en-US" sz="1500" b="1" dirty="0">
                  <a:solidFill>
                    <a:srgbClr val="ED7D31"/>
                  </a:solidFill>
                </a:rPr>
                <a:t>Hands-On Projects</a:t>
              </a:r>
            </a:p>
          </p:txBody>
        </p:sp>
        <p:sp>
          <p:nvSpPr>
            <p:cNvPr id="30" name="TextBox 29"/>
            <p:cNvSpPr txBox="1"/>
            <p:nvPr/>
          </p:nvSpPr>
          <p:spPr>
            <a:xfrm>
              <a:off x="1532528" y="4331002"/>
              <a:ext cx="1612524" cy="830997"/>
            </a:xfrm>
            <a:prstGeom prst="rect">
              <a:avLst/>
            </a:prstGeom>
          </p:spPr>
          <p:txBody>
            <a:bodyPr wrap="square" rtlCol="0">
              <a:spAutoFit/>
            </a:bodyPr>
            <a:lstStyle/>
            <a:p>
              <a:r>
                <a:rPr lang="en-US" sz="1200" dirty="0"/>
                <a:t>Mission challenges are project-based lessons using common materials</a:t>
              </a:r>
            </a:p>
          </p:txBody>
        </p:sp>
      </p:grpSp>
      <p:grpSp>
        <p:nvGrpSpPr>
          <p:cNvPr id="21" name="Group 20">
            <a:extLst>
              <a:ext uri="{FF2B5EF4-FFF2-40B4-BE49-F238E27FC236}">
                <a16:creationId xmlns:a16="http://schemas.microsoft.com/office/drawing/2014/main" id="{64B334D0-BE16-48F0-A4DB-8622CBBFCDB6}"/>
              </a:ext>
            </a:extLst>
          </p:cNvPr>
          <p:cNvGrpSpPr/>
          <p:nvPr/>
        </p:nvGrpSpPr>
        <p:grpSpPr>
          <a:xfrm>
            <a:off x="3132810" y="4084631"/>
            <a:ext cx="3137361" cy="1486007"/>
            <a:chOff x="3132810" y="4084631"/>
            <a:chExt cx="3137361" cy="1486007"/>
          </a:xfrm>
        </p:grpSpPr>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32810" y="4199038"/>
              <a:ext cx="1371600" cy="1371600"/>
            </a:xfrm>
            <a:prstGeom prst="rect">
              <a:avLst/>
            </a:prstGeom>
          </p:spPr>
        </p:pic>
        <p:sp>
          <p:nvSpPr>
            <p:cNvPr id="32" name="TextBox 31"/>
            <p:cNvSpPr txBox="1"/>
            <p:nvPr/>
          </p:nvSpPr>
          <p:spPr>
            <a:xfrm>
              <a:off x="4309684" y="4084631"/>
              <a:ext cx="1960487" cy="323165"/>
            </a:xfrm>
            <a:prstGeom prst="rect">
              <a:avLst/>
            </a:prstGeom>
            <a:noFill/>
          </p:spPr>
          <p:txBody>
            <a:bodyPr wrap="square" rtlCol="0">
              <a:spAutoFit/>
            </a:bodyPr>
            <a:lstStyle/>
            <a:p>
              <a:r>
                <a:rPr lang="en-US" sz="1500" b="1" dirty="0">
                  <a:solidFill>
                    <a:srgbClr val="ED7D31"/>
                  </a:solidFill>
                </a:rPr>
                <a:t>3D Printing Activities</a:t>
              </a:r>
            </a:p>
          </p:txBody>
        </p:sp>
        <p:sp>
          <p:nvSpPr>
            <p:cNvPr id="33" name="TextBox 32"/>
            <p:cNvSpPr txBox="1"/>
            <p:nvPr/>
          </p:nvSpPr>
          <p:spPr>
            <a:xfrm>
              <a:off x="4520877" y="4331002"/>
              <a:ext cx="1612524" cy="646331"/>
            </a:xfrm>
            <a:prstGeom prst="rect">
              <a:avLst/>
            </a:prstGeom>
            <a:noFill/>
          </p:spPr>
          <p:txBody>
            <a:bodyPr wrap="square" rtlCol="0">
              <a:spAutoFit/>
            </a:bodyPr>
            <a:lstStyle/>
            <a:p>
              <a:r>
                <a:rPr lang="en-US" sz="1200" dirty="0"/>
                <a:t>Create objects that demonstrate science principles</a:t>
              </a:r>
            </a:p>
          </p:txBody>
        </p:sp>
      </p:grpSp>
      <p:grpSp>
        <p:nvGrpSpPr>
          <p:cNvPr id="24" name="Group 23">
            <a:extLst>
              <a:ext uri="{FF2B5EF4-FFF2-40B4-BE49-F238E27FC236}">
                <a16:creationId xmlns:a16="http://schemas.microsoft.com/office/drawing/2014/main" id="{6FD0AACD-7680-4CFD-86D0-C2E26AAEB970}"/>
              </a:ext>
            </a:extLst>
          </p:cNvPr>
          <p:cNvGrpSpPr/>
          <p:nvPr/>
        </p:nvGrpSpPr>
        <p:grpSpPr>
          <a:xfrm>
            <a:off x="9051611" y="2400268"/>
            <a:ext cx="3002007" cy="1482629"/>
            <a:chOff x="6119743" y="4088009"/>
            <a:chExt cx="3002007" cy="1482629"/>
          </a:xfrm>
        </p:grpSpPr>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19743" y="4199038"/>
              <a:ext cx="1371600" cy="1371600"/>
            </a:xfrm>
            <a:prstGeom prst="rect">
              <a:avLst/>
            </a:prstGeom>
          </p:spPr>
        </p:pic>
        <p:sp>
          <p:nvSpPr>
            <p:cNvPr id="35" name="TextBox 34"/>
            <p:cNvSpPr txBox="1"/>
            <p:nvPr/>
          </p:nvSpPr>
          <p:spPr>
            <a:xfrm>
              <a:off x="7298033" y="4088009"/>
              <a:ext cx="1823717" cy="323165"/>
            </a:xfrm>
            <a:prstGeom prst="rect">
              <a:avLst/>
            </a:prstGeom>
            <a:noFill/>
          </p:spPr>
          <p:txBody>
            <a:bodyPr wrap="square" rtlCol="0">
              <a:spAutoFit/>
            </a:bodyPr>
            <a:lstStyle/>
            <a:p>
              <a:r>
                <a:rPr lang="en-US" sz="1500" b="1" dirty="0">
                  <a:solidFill>
                    <a:srgbClr val="ED7D31"/>
                  </a:solidFill>
                </a:rPr>
                <a:t>Parent Discussions</a:t>
              </a:r>
            </a:p>
          </p:txBody>
        </p:sp>
        <p:sp>
          <p:nvSpPr>
            <p:cNvPr id="36" name="TextBox 35"/>
            <p:cNvSpPr txBox="1"/>
            <p:nvPr/>
          </p:nvSpPr>
          <p:spPr>
            <a:xfrm>
              <a:off x="7509226" y="4334380"/>
              <a:ext cx="1612524" cy="646331"/>
            </a:xfrm>
            <a:prstGeom prst="rect">
              <a:avLst/>
            </a:prstGeom>
            <a:noFill/>
          </p:spPr>
          <p:txBody>
            <a:bodyPr wrap="square" rtlCol="0">
              <a:spAutoFit/>
            </a:bodyPr>
            <a:lstStyle/>
            <a:p>
              <a:r>
                <a:rPr lang="en-US" sz="1200" dirty="0"/>
                <a:t>Handouts and easy experiments for at-home discussions</a:t>
              </a:r>
            </a:p>
          </p:txBody>
        </p:sp>
      </p:grpSp>
      <p:grpSp>
        <p:nvGrpSpPr>
          <p:cNvPr id="27" name="Group 26">
            <a:extLst>
              <a:ext uri="{FF2B5EF4-FFF2-40B4-BE49-F238E27FC236}">
                <a16:creationId xmlns:a16="http://schemas.microsoft.com/office/drawing/2014/main" id="{41CFC546-FA3B-435C-9428-1C228FD3B4E4}"/>
              </a:ext>
            </a:extLst>
          </p:cNvPr>
          <p:cNvGrpSpPr/>
          <p:nvPr/>
        </p:nvGrpSpPr>
        <p:grpSpPr>
          <a:xfrm>
            <a:off x="9106676" y="4106671"/>
            <a:ext cx="3003422" cy="1463967"/>
            <a:chOff x="9106676" y="4106671"/>
            <a:chExt cx="3003422" cy="1463967"/>
          </a:xfrm>
        </p:grpSpPr>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06676" y="4199038"/>
              <a:ext cx="1371600" cy="1371600"/>
            </a:xfrm>
            <a:prstGeom prst="rect">
              <a:avLst/>
            </a:prstGeom>
          </p:spPr>
        </p:pic>
        <p:sp>
          <p:nvSpPr>
            <p:cNvPr id="38" name="TextBox 37"/>
            <p:cNvSpPr txBox="1"/>
            <p:nvPr/>
          </p:nvSpPr>
          <p:spPr>
            <a:xfrm>
              <a:off x="10286381" y="4106671"/>
              <a:ext cx="1823717" cy="323165"/>
            </a:xfrm>
            <a:prstGeom prst="rect">
              <a:avLst/>
            </a:prstGeom>
            <a:noFill/>
          </p:spPr>
          <p:txBody>
            <a:bodyPr wrap="square" rtlCol="0">
              <a:spAutoFit/>
            </a:bodyPr>
            <a:lstStyle/>
            <a:p>
              <a:r>
                <a:rPr lang="en-US" sz="1500" b="1" dirty="0">
                  <a:solidFill>
                    <a:srgbClr val="ED7D31"/>
                  </a:solidFill>
                </a:rPr>
                <a:t>Papercraft Figures</a:t>
              </a:r>
            </a:p>
          </p:txBody>
        </p:sp>
        <p:sp>
          <p:nvSpPr>
            <p:cNvPr id="39" name="TextBox 38"/>
            <p:cNvSpPr txBox="1"/>
            <p:nvPr/>
          </p:nvSpPr>
          <p:spPr>
            <a:xfrm>
              <a:off x="10497574" y="4353042"/>
              <a:ext cx="1612524" cy="830997"/>
            </a:xfrm>
            <a:prstGeom prst="rect">
              <a:avLst/>
            </a:prstGeom>
            <a:noFill/>
          </p:spPr>
          <p:txBody>
            <a:bodyPr wrap="square" rtlCol="0">
              <a:spAutoFit/>
            </a:bodyPr>
            <a:lstStyle/>
            <a:p>
              <a:r>
                <a:rPr lang="en-US" sz="1200" dirty="0"/>
                <a:t>Students make origami-type figures </a:t>
              </a:r>
              <a:br>
                <a:rPr lang="en-US" sz="1200" dirty="0"/>
              </a:br>
              <a:r>
                <a:rPr lang="en-US" sz="1200" dirty="0"/>
                <a:t>of 100 careers and technologies</a:t>
              </a:r>
            </a:p>
          </p:txBody>
        </p:sp>
      </p:grpSp>
      <p:sp>
        <p:nvSpPr>
          <p:cNvPr id="40" name="TextBox 39">
            <a:extLst>
              <a:ext uri="{FF2B5EF4-FFF2-40B4-BE49-F238E27FC236}">
                <a16:creationId xmlns:a16="http://schemas.microsoft.com/office/drawing/2014/main" id="{C65D2849-6928-EE1A-8A23-7DB4E4856C07}"/>
              </a:ext>
            </a:extLst>
          </p:cNvPr>
          <p:cNvSpPr txBox="1"/>
          <p:nvPr/>
        </p:nvSpPr>
        <p:spPr>
          <a:xfrm>
            <a:off x="348040" y="1427446"/>
            <a:ext cx="10911087" cy="646331"/>
          </a:xfrm>
          <a:prstGeom prst="rect">
            <a:avLst/>
          </a:prstGeom>
          <a:noFill/>
        </p:spPr>
        <p:txBody>
          <a:bodyPr wrap="square">
            <a:spAutoFit/>
          </a:bodyPr>
          <a:lstStyle/>
          <a:p>
            <a:pPr algn="ctr"/>
            <a:r>
              <a:rPr lang="en-US" sz="1800" dirty="0"/>
              <a:t>Interactive online lessons, ready-to-use lesson plans and activities for middle and high school students. </a:t>
            </a:r>
            <a:br>
              <a:rPr lang="en-US" sz="1800" dirty="0"/>
            </a:br>
            <a:r>
              <a:rPr lang="en-US" sz="1800" dirty="0"/>
              <a:t>Can be used by any teacher, anywhere. Validated and proven to increase STEM/CS/CTE career interest.</a:t>
            </a:r>
          </a:p>
        </p:txBody>
      </p:sp>
    </p:spTree>
    <p:extLst>
      <p:ext uri="{BB962C8B-B14F-4D97-AF65-F5344CB8AC3E}">
        <p14:creationId xmlns:p14="http://schemas.microsoft.com/office/powerpoint/2010/main" val="18174717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020A31-658B-B0E4-AFDE-C003F717AC79}"/>
              </a:ext>
            </a:extLst>
          </p:cNvPr>
          <p:cNvPicPr>
            <a:picLocks noChangeAspect="1"/>
          </p:cNvPicPr>
          <p:nvPr/>
        </p:nvPicPr>
        <p:blipFill>
          <a:blip r:embed="rId2"/>
          <a:stretch>
            <a:fillRect/>
          </a:stretch>
        </p:blipFill>
        <p:spPr>
          <a:xfrm>
            <a:off x="682283" y="371591"/>
            <a:ext cx="10827434" cy="6114818"/>
          </a:xfrm>
          <a:prstGeom prst="rect">
            <a:avLst/>
          </a:prstGeom>
        </p:spPr>
      </p:pic>
    </p:spTree>
    <p:extLst>
      <p:ext uri="{BB962C8B-B14F-4D97-AF65-F5344CB8AC3E}">
        <p14:creationId xmlns:p14="http://schemas.microsoft.com/office/powerpoint/2010/main" val="29807325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C0381A-E0AA-60E1-843B-94721988506A}"/>
              </a:ext>
            </a:extLst>
          </p:cNvPr>
          <p:cNvPicPr>
            <a:picLocks noChangeAspect="1"/>
          </p:cNvPicPr>
          <p:nvPr/>
        </p:nvPicPr>
        <p:blipFill>
          <a:blip r:embed="rId4"/>
          <a:stretch>
            <a:fillRect/>
          </a:stretch>
        </p:blipFill>
        <p:spPr>
          <a:xfrm>
            <a:off x="335714" y="389731"/>
            <a:ext cx="6437934" cy="1304657"/>
          </a:xfrm>
          <a:prstGeom prst="rect">
            <a:avLst/>
          </a:prstGeom>
        </p:spPr>
      </p:pic>
      <p:pic>
        <p:nvPicPr>
          <p:cNvPr id="4" name="Backfield in Motion News">
            <a:hlinkClick r:id="" action="ppaction://media"/>
            <a:extLst>
              <a:ext uri="{FF2B5EF4-FFF2-40B4-BE49-F238E27FC236}">
                <a16:creationId xmlns:a16="http://schemas.microsoft.com/office/drawing/2014/main" id="{A0BFAEF4-897D-99D4-F0E8-1E1176818BC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51735" y="1567543"/>
            <a:ext cx="6897906" cy="4223601"/>
          </a:xfrm>
          <a:prstGeom prst="rect">
            <a:avLst/>
          </a:prstGeom>
        </p:spPr>
      </p:pic>
    </p:spTree>
    <p:extLst>
      <p:ext uri="{BB962C8B-B14F-4D97-AF65-F5344CB8AC3E}">
        <p14:creationId xmlns:p14="http://schemas.microsoft.com/office/powerpoint/2010/main" val="37562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2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3D0EF5-4648-C84B-A5E4-60BEC0134E67}"/>
              </a:ext>
            </a:extLst>
          </p:cNvPr>
          <p:cNvPicPr>
            <a:picLocks noChangeAspect="1"/>
          </p:cNvPicPr>
          <p:nvPr/>
        </p:nvPicPr>
        <p:blipFill>
          <a:blip r:embed="rId2"/>
          <a:stretch>
            <a:fillRect/>
          </a:stretch>
        </p:blipFill>
        <p:spPr>
          <a:xfrm>
            <a:off x="228599" y="0"/>
            <a:ext cx="11734801" cy="6858000"/>
          </a:xfrm>
          <a:prstGeom prst="rect">
            <a:avLst/>
          </a:prstGeom>
        </p:spPr>
      </p:pic>
    </p:spTree>
    <p:extLst>
      <p:ext uri="{BB962C8B-B14F-4D97-AF65-F5344CB8AC3E}">
        <p14:creationId xmlns:p14="http://schemas.microsoft.com/office/powerpoint/2010/main" val="19493990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E5E4A2-8921-6F9A-5702-2ABBF21F97C7}"/>
              </a:ext>
            </a:extLst>
          </p:cNvPr>
          <p:cNvPicPr>
            <a:picLocks noChangeAspect="1"/>
          </p:cNvPicPr>
          <p:nvPr/>
        </p:nvPicPr>
        <p:blipFill>
          <a:blip r:embed="rId2"/>
          <a:stretch>
            <a:fillRect/>
          </a:stretch>
        </p:blipFill>
        <p:spPr>
          <a:xfrm>
            <a:off x="228599" y="0"/>
            <a:ext cx="11734801" cy="6858000"/>
          </a:xfrm>
          <a:prstGeom prst="rect">
            <a:avLst/>
          </a:prstGeom>
        </p:spPr>
      </p:pic>
    </p:spTree>
    <p:extLst>
      <p:ext uri="{BB962C8B-B14F-4D97-AF65-F5344CB8AC3E}">
        <p14:creationId xmlns:p14="http://schemas.microsoft.com/office/powerpoint/2010/main" val="511833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E252E1-75FD-EACE-51C9-BB14DE3CE3C8}"/>
              </a:ext>
            </a:extLst>
          </p:cNvPr>
          <p:cNvPicPr>
            <a:picLocks noChangeAspect="1"/>
          </p:cNvPicPr>
          <p:nvPr/>
        </p:nvPicPr>
        <p:blipFill>
          <a:blip r:embed="rId2"/>
          <a:stretch>
            <a:fillRect/>
          </a:stretch>
        </p:blipFill>
        <p:spPr>
          <a:xfrm>
            <a:off x="161543" y="0"/>
            <a:ext cx="11868913" cy="6858000"/>
          </a:xfrm>
          <a:prstGeom prst="rect">
            <a:avLst/>
          </a:prstGeom>
        </p:spPr>
      </p:pic>
    </p:spTree>
    <p:extLst>
      <p:ext uri="{BB962C8B-B14F-4D97-AF65-F5344CB8AC3E}">
        <p14:creationId xmlns:p14="http://schemas.microsoft.com/office/powerpoint/2010/main" val="23631931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EAFD08-8F89-E517-CC09-0B7908EC9969}"/>
              </a:ext>
            </a:extLst>
          </p:cNvPr>
          <p:cNvPicPr>
            <a:picLocks noChangeAspect="1"/>
          </p:cNvPicPr>
          <p:nvPr/>
        </p:nvPicPr>
        <p:blipFill>
          <a:blip r:embed="rId2"/>
          <a:stretch>
            <a:fillRect/>
          </a:stretch>
        </p:blipFill>
        <p:spPr>
          <a:xfrm>
            <a:off x="161543" y="0"/>
            <a:ext cx="11868913" cy="6858000"/>
          </a:xfrm>
          <a:prstGeom prst="rect">
            <a:avLst/>
          </a:prstGeom>
        </p:spPr>
      </p:pic>
    </p:spTree>
    <p:extLst>
      <p:ext uri="{BB962C8B-B14F-4D97-AF65-F5344CB8AC3E}">
        <p14:creationId xmlns:p14="http://schemas.microsoft.com/office/powerpoint/2010/main" val="29638523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DF0BF6-3A6A-8D4F-1882-7F1817623C0D}"/>
              </a:ext>
            </a:extLst>
          </p:cNvPr>
          <p:cNvPicPr>
            <a:picLocks noChangeAspect="1"/>
          </p:cNvPicPr>
          <p:nvPr/>
        </p:nvPicPr>
        <p:blipFill>
          <a:blip r:embed="rId2"/>
          <a:stretch>
            <a:fillRect/>
          </a:stretch>
        </p:blipFill>
        <p:spPr>
          <a:xfrm>
            <a:off x="310895" y="-154380"/>
            <a:ext cx="11570209" cy="6858000"/>
          </a:xfrm>
          <a:prstGeom prst="rect">
            <a:avLst/>
          </a:prstGeom>
        </p:spPr>
      </p:pic>
    </p:spTree>
    <p:extLst>
      <p:ext uri="{BB962C8B-B14F-4D97-AF65-F5344CB8AC3E}">
        <p14:creationId xmlns:p14="http://schemas.microsoft.com/office/powerpoint/2010/main" val="1951628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DFED72-757F-89D1-414A-2E9E8EA4B881}"/>
              </a:ext>
            </a:extLst>
          </p:cNvPr>
          <p:cNvPicPr>
            <a:picLocks noChangeAspect="1"/>
          </p:cNvPicPr>
          <p:nvPr/>
        </p:nvPicPr>
        <p:blipFill>
          <a:blip r:embed="rId2"/>
          <a:stretch>
            <a:fillRect/>
          </a:stretch>
        </p:blipFill>
        <p:spPr>
          <a:xfrm>
            <a:off x="140208" y="0"/>
            <a:ext cx="11911584" cy="6858000"/>
          </a:xfrm>
          <a:prstGeom prst="rect">
            <a:avLst/>
          </a:prstGeom>
        </p:spPr>
      </p:pic>
    </p:spTree>
    <p:extLst>
      <p:ext uri="{BB962C8B-B14F-4D97-AF65-F5344CB8AC3E}">
        <p14:creationId xmlns:p14="http://schemas.microsoft.com/office/powerpoint/2010/main" val="15401091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7162D4-7D4E-D9A4-69F8-147762B498CC}"/>
              </a:ext>
            </a:extLst>
          </p:cNvPr>
          <p:cNvPicPr>
            <a:picLocks noChangeAspect="1"/>
          </p:cNvPicPr>
          <p:nvPr/>
        </p:nvPicPr>
        <p:blipFill>
          <a:blip r:embed="rId2"/>
          <a:stretch>
            <a:fillRect/>
          </a:stretch>
        </p:blipFill>
        <p:spPr>
          <a:xfrm>
            <a:off x="140208" y="0"/>
            <a:ext cx="11911584" cy="6858000"/>
          </a:xfrm>
          <a:prstGeom prst="rect">
            <a:avLst/>
          </a:prstGeom>
        </p:spPr>
      </p:pic>
    </p:spTree>
    <p:extLst>
      <p:ext uri="{BB962C8B-B14F-4D97-AF65-F5344CB8AC3E}">
        <p14:creationId xmlns:p14="http://schemas.microsoft.com/office/powerpoint/2010/main" val="14616015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CA8BEA-2844-C4EB-928A-10A30256F834}"/>
              </a:ext>
            </a:extLst>
          </p:cNvPr>
          <p:cNvPicPr>
            <a:picLocks noChangeAspect="1"/>
          </p:cNvPicPr>
          <p:nvPr/>
        </p:nvPicPr>
        <p:blipFill>
          <a:blip r:embed="rId2"/>
          <a:stretch>
            <a:fillRect/>
          </a:stretch>
        </p:blipFill>
        <p:spPr>
          <a:xfrm>
            <a:off x="152400" y="0"/>
            <a:ext cx="11887200" cy="6858000"/>
          </a:xfrm>
          <a:prstGeom prst="rect">
            <a:avLst/>
          </a:prstGeom>
        </p:spPr>
      </p:pic>
    </p:spTree>
    <p:extLst>
      <p:ext uri="{BB962C8B-B14F-4D97-AF65-F5344CB8AC3E}">
        <p14:creationId xmlns:p14="http://schemas.microsoft.com/office/powerpoint/2010/main" val="3674656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02F47B-F35F-4D38-9097-37C2E75E7E98}"/>
              </a:ext>
            </a:extLst>
          </p:cNvPr>
          <p:cNvSpPr>
            <a:spLocks noGrp="1"/>
          </p:cNvSpPr>
          <p:nvPr>
            <p:ph type="sldNum" sz="quarter" idx="12"/>
          </p:nvPr>
        </p:nvSpPr>
        <p:spPr/>
        <p:txBody>
          <a:bodyPr/>
          <a:lstStyle/>
          <a:p>
            <a:fld id="{A28F3048-2432-4A98-8169-25A873A9DB3D}" type="slidenum">
              <a:rPr lang="en-US" smtClean="0"/>
              <a:pPr/>
              <a:t>7</a:t>
            </a:fld>
            <a:endParaRPr lang="en-US" dirty="0"/>
          </a:p>
        </p:txBody>
      </p:sp>
      <p:pic>
        <p:nvPicPr>
          <p:cNvPr id="4" name="Picture 3" descr="Timeline&#10;&#10;Description automatically generated with medium confidence">
            <a:extLst>
              <a:ext uri="{FF2B5EF4-FFF2-40B4-BE49-F238E27FC236}">
                <a16:creationId xmlns:a16="http://schemas.microsoft.com/office/drawing/2014/main" id="{46B3F1CB-CB27-2D36-6461-402C7E560F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21528104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46"/>
          <p:cNvSpPr txBox="1">
            <a:spLocks noGrp="1"/>
          </p:cNvSpPr>
          <p:nvPr>
            <p:ph type="ctrTitle" idx="4294967295"/>
          </p:nvPr>
        </p:nvSpPr>
        <p:spPr>
          <a:xfrm>
            <a:off x="-52800" y="2800"/>
            <a:ext cx="12244800" cy="1184400"/>
          </a:xfrm>
          <a:prstGeom prst="rect">
            <a:avLst/>
          </a:prstGeom>
          <a:solidFill>
            <a:srgbClr val="3F96B5"/>
          </a:solidFill>
          <a:ln>
            <a:noFill/>
          </a:ln>
        </p:spPr>
        <p:txBody>
          <a:bodyPr spcFirstLastPara="1" vert="horz" wrap="square" lIns="121900" tIns="121900" rIns="121900" bIns="121900" rtlCol="0" anchor="t" anchorCtr="0">
            <a:noAutofit/>
          </a:bodyPr>
          <a:lstStyle/>
          <a:p>
            <a:pPr algn="r">
              <a:spcBef>
                <a:spcPts val="0"/>
              </a:spcBef>
            </a:pPr>
            <a:r>
              <a:rPr lang="en" sz="4800" b="1">
                <a:solidFill>
                  <a:schemeClr val="lt1"/>
                </a:solidFill>
                <a:latin typeface="Libre Franklin"/>
                <a:ea typeface="Libre Franklin"/>
                <a:cs typeface="Libre Franklin"/>
                <a:sym typeface="Libre Franklin"/>
              </a:rPr>
              <a:t>www.nylc.org/gettingstarted</a:t>
            </a:r>
            <a:endParaRPr sz="4800">
              <a:solidFill>
                <a:schemeClr val="lt1"/>
              </a:solidFill>
              <a:latin typeface="Arial"/>
              <a:ea typeface="Arial"/>
              <a:cs typeface="Arial"/>
              <a:sym typeface="Arial"/>
            </a:endParaRPr>
          </a:p>
        </p:txBody>
      </p:sp>
      <p:pic>
        <p:nvPicPr>
          <p:cNvPr id="225" name="Google Shape;225;p46"/>
          <p:cNvPicPr preferRelativeResize="0"/>
          <p:nvPr/>
        </p:nvPicPr>
        <p:blipFill rotWithShape="1">
          <a:blip r:embed="rId3">
            <a:alphaModFix/>
          </a:blip>
          <a:srcRect/>
          <a:stretch/>
        </p:blipFill>
        <p:spPr>
          <a:xfrm rot="597103">
            <a:off x="4078224" y="1058461"/>
            <a:ext cx="3945555" cy="5109595"/>
          </a:xfrm>
          <a:prstGeom prst="rect">
            <a:avLst/>
          </a:prstGeom>
          <a:noFill/>
          <a:ln w="19050" cap="flat" cmpd="sng">
            <a:solidFill>
              <a:schemeClr val="dk1"/>
            </a:solidFill>
            <a:prstDash val="solid"/>
            <a:round/>
            <a:headEnd type="none" w="sm" len="sm"/>
            <a:tailEnd type="none" w="sm" len="sm"/>
          </a:ln>
        </p:spPr>
      </p:pic>
      <p:pic>
        <p:nvPicPr>
          <p:cNvPr id="226" name="Google Shape;226;p46"/>
          <p:cNvPicPr preferRelativeResize="0"/>
          <p:nvPr/>
        </p:nvPicPr>
        <p:blipFill rotWithShape="1">
          <a:blip r:embed="rId4">
            <a:alphaModFix/>
          </a:blip>
          <a:srcRect/>
          <a:stretch/>
        </p:blipFill>
        <p:spPr>
          <a:xfrm>
            <a:off x="8530909" y="1200853"/>
            <a:ext cx="3484600" cy="1520067"/>
          </a:xfrm>
          <a:prstGeom prst="rect">
            <a:avLst/>
          </a:prstGeom>
          <a:noFill/>
          <a:ln>
            <a:noFill/>
          </a:ln>
        </p:spPr>
      </p:pic>
      <p:pic>
        <p:nvPicPr>
          <p:cNvPr id="227" name="Google Shape;227;p46"/>
          <p:cNvPicPr preferRelativeResize="0"/>
          <p:nvPr/>
        </p:nvPicPr>
        <p:blipFill rotWithShape="1">
          <a:blip r:embed="rId5">
            <a:alphaModFix/>
          </a:blip>
          <a:srcRect/>
          <a:stretch/>
        </p:blipFill>
        <p:spPr>
          <a:xfrm rot="-344517">
            <a:off x="23026" y="965431"/>
            <a:ext cx="3807345" cy="4927149"/>
          </a:xfrm>
          <a:prstGeom prst="rect">
            <a:avLst/>
          </a:prstGeom>
          <a:noFill/>
          <a:ln w="9525" cap="flat" cmpd="sng">
            <a:solidFill>
              <a:schemeClr val="dk1"/>
            </a:solidFill>
            <a:prstDash val="solid"/>
            <a:miter lim="800000"/>
            <a:headEnd type="none" w="sm" len="sm"/>
            <a:tailEnd type="none" w="sm" len="sm"/>
          </a:ln>
        </p:spPr>
      </p:pic>
      <p:sp>
        <p:nvSpPr>
          <p:cNvPr id="228" name="Google Shape;228;p46"/>
          <p:cNvSpPr txBox="1"/>
          <p:nvPr/>
        </p:nvSpPr>
        <p:spPr>
          <a:xfrm>
            <a:off x="7852289" y="4369326"/>
            <a:ext cx="4163220" cy="2175221"/>
          </a:xfrm>
          <a:prstGeom prst="rect">
            <a:avLst/>
          </a:prstGeom>
          <a:noFill/>
          <a:ln>
            <a:noFill/>
          </a:ln>
        </p:spPr>
        <p:txBody>
          <a:bodyPr spcFirstLastPara="1" wrap="square" lIns="121900" tIns="60933" rIns="121900" bIns="60933" anchor="t" anchorCtr="0">
            <a:spAutoFit/>
          </a:bodyPr>
          <a:lstStyle/>
          <a:p>
            <a:pPr marL="457189" indent="-457189">
              <a:buClr>
                <a:srgbClr val="000000"/>
              </a:buClr>
              <a:buSzPts val="2000"/>
              <a:buFont typeface="Arial"/>
              <a:buChar char="•"/>
            </a:pPr>
            <a:r>
              <a:rPr lang="en" sz="2667" b="1" dirty="0">
                <a:solidFill>
                  <a:schemeClr val="dk1"/>
                </a:solidFill>
                <a:latin typeface="Libre Franklin"/>
                <a:ea typeface="Libre Franklin"/>
                <a:cs typeface="Libre Franklin"/>
                <a:sym typeface="Libre Franklin"/>
              </a:rPr>
              <a:t>For teachers/ practitioners</a:t>
            </a:r>
            <a:endParaRPr sz="1867" dirty="0"/>
          </a:p>
          <a:p>
            <a:pPr marL="457189" indent="-457189">
              <a:buClr>
                <a:srgbClr val="000000"/>
              </a:buClr>
              <a:buSzPts val="2000"/>
              <a:buFont typeface="Arial"/>
              <a:buChar char="•"/>
            </a:pPr>
            <a:r>
              <a:rPr lang="en" sz="2667" b="1" dirty="0">
                <a:solidFill>
                  <a:schemeClr val="dk1"/>
                </a:solidFill>
                <a:latin typeface="Libre Franklin"/>
                <a:ea typeface="Libre Franklin"/>
                <a:cs typeface="Libre Franklin"/>
                <a:sym typeface="Libre Franklin"/>
              </a:rPr>
              <a:t>Walk through stages</a:t>
            </a:r>
            <a:endParaRPr sz="1867" dirty="0"/>
          </a:p>
          <a:p>
            <a:pPr marL="457189" indent="-457189">
              <a:buClr>
                <a:srgbClr val="000000"/>
              </a:buClr>
              <a:buSzPts val="2000"/>
              <a:buFont typeface="Arial"/>
              <a:buChar char="•"/>
            </a:pPr>
            <a:r>
              <a:rPr lang="en" sz="2667" b="1" dirty="0">
                <a:solidFill>
                  <a:schemeClr val="dk1"/>
                </a:solidFill>
                <a:latin typeface="Libre Franklin"/>
                <a:ea typeface="Libre Franklin"/>
                <a:cs typeface="Libre Franklin"/>
                <a:sym typeface="Libre Franklin"/>
              </a:rPr>
              <a:t>Fillable pdf</a:t>
            </a:r>
            <a:endParaRPr sz="1867" dirty="0"/>
          </a:p>
          <a:p>
            <a:pPr marL="457189" indent="-457189">
              <a:buClr>
                <a:srgbClr val="000000"/>
              </a:buClr>
              <a:buSzPts val="2000"/>
              <a:buFont typeface="Arial"/>
              <a:buChar char="•"/>
            </a:pPr>
            <a:r>
              <a:rPr lang="en" sz="2667" b="1" dirty="0">
                <a:solidFill>
                  <a:schemeClr val="dk1"/>
                </a:solidFill>
                <a:latin typeface="Libre Franklin"/>
                <a:ea typeface="Libre Franklin"/>
                <a:cs typeface="Libre Franklin"/>
                <a:sym typeface="Libre Franklin"/>
              </a:rPr>
              <a:t>Examples</a:t>
            </a:r>
            <a:endParaRPr sz="2667" b="1" dirty="0">
              <a:solidFill>
                <a:schemeClr val="dk1"/>
              </a:solidFill>
              <a:latin typeface="Libre Franklin"/>
              <a:ea typeface="Libre Franklin"/>
              <a:cs typeface="Libre Franklin"/>
              <a:sym typeface="Libre Franklin"/>
            </a:endParaRPr>
          </a:p>
        </p:txBody>
      </p:sp>
      <p:sp>
        <p:nvSpPr>
          <p:cNvPr id="229" name="Google Shape;229;p4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US" dirty="0"/>
              <a:t>   </a:t>
            </a:r>
            <a:endParaRPr dirty="0"/>
          </a:p>
        </p:txBody>
      </p:sp>
      <p:sp>
        <p:nvSpPr>
          <p:cNvPr id="230" name="Google Shape;230;p46"/>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buNone/>
            </a:pPr>
            <a:r>
              <a:rPr lang="en-US" dirty="0"/>
              <a:t>   </a:t>
            </a:r>
            <a:endParaRPr dirty="0"/>
          </a:p>
        </p:txBody>
      </p:sp>
      <p:sp>
        <p:nvSpPr>
          <p:cNvPr id="3" name="TextBox 2">
            <a:extLst>
              <a:ext uri="{FF2B5EF4-FFF2-40B4-BE49-F238E27FC236}">
                <a16:creationId xmlns:a16="http://schemas.microsoft.com/office/drawing/2014/main" id="{EDD4EDA0-4AAF-90FC-D819-ECA7151B04B0}"/>
              </a:ext>
            </a:extLst>
          </p:cNvPr>
          <p:cNvSpPr txBox="1"/>
          <p:nvPr/>
        </p:nvSpPr>
        <p:spPr>
          <a:xfrm>
            <a:off x="8001754" y="2544065"/>
            <a:ext cx="4702321" cy="1569660"/>
          </a:xfrm>
          <a:prstGeom prst="rect">
            <a:avLst/>
          </a:prstGeom>
          <a:noFill/>
        </p:spPr>
        <p:txBody>
          <a:bodyPr wrap="square" rtlCol="0">
            <a:spAutoFit/>
          </a:bodyPr>
          <a:lstStyle/>
          <a:p>
            <a:pPr algn="ctr"/>
            <a:r>
              <a:rPr lang="en-US" sz="2400" b="1" dirty="0"/>
              <a:t>Julie Rogers Bascom</a:t>
            </a:r>
          </a:p>
          <a:p>
            <a:pPr algn="ctr"/>
            <a:r>
              <a:rPr lang="en-US" sz="2400" b="1" dirty="0"/>
              <a:t>NYLC Director of </a:t>
            </a:r>
          </a:p>
          <a:p>
            <a:pPr algn="ctr"/>
            <a:r>
              <a:rPr lang="en-US" sz="2400" b="1" dirty="0"/>
              <a:t>Training &amp; Leadership </a:t>
            </a:r>
          </a:p>
          <a:p>
            <a:pPr algn="ctr"/>
            <a:r>
              <a:rPr lang="en-US" sz="2400" b="1" dirty="0"/>
              <a:t>Development</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47"/>
          <p:cNvSpPr txBox="1">
            <a:spLocks noGrp="1"/>
          </p:cNvSpPr>
          <p:nvPr>
            <p:ph type="ctrTitle" idx="4294967295"/>
          </p:nvPr>
        </p:nvSpPr>
        <p:spPr>
          <a:xfrm>
            <a:off x="-52800" y="2800"/>
            <a:ext cx="12244800" cy="1184400"/>
          </a:xfrm>
          <a:prstGeom prst="rect">
            <a:avLst/>
          </a:prstGeom>
          <a:solidFill>
            <a:srgbClr val="3F96B5"/>
          </a:solidFill>
          <a:ln>
            <a:noFill/>
          </a:ln>
        </p:spPr>
        <p:txBody>
          <a:bodyPr spcFirstLastPara="1" vert="horz" wrap="square" lIns="121900" tIns="121900" rIns="121900" bIns="121900" rtlCol="0" anchor="t" anchorCtr="0">
            <a:noAutofit/>
          </a:bodyPr>
          <a:lstStyle/>
          <a:p>
            <a:pPr algn="ctr">
              <a:lnSpc>
                <a:spcPct val="100000"/>
              </a:lnSpc>
              <a:spcBef>
                <a:spcPts val="0"/>
              </a:spcBef>
              <a:buClr>
                <a:schemeClr val="dk1"/>
              </a:buClr>
              <a:buSzPts val="1100"/>
            </a:pPr>
            <a:r>
              <a:rPr lang="en" sz="3867" b="1">
                <a:solidFill>
                  <a:schemeClr val="lt1"/>
                </a:solidFill>
                <a:latin typeface="Libre Franklin"/>
                <a:ea typeface="Libre Franklin"/>
                <a:cs typeface="Libre Franklin"/>
                <a:sym typeface="Libre Franklin"/>
              </a:rPr>
              <a:t>Textbook for Educators</a:t>
            </a:r>
            <a:endParaRPr sz="3867" b="1">
              <a:solidFill>
                <a:schemeClr val="lt1"/>
              </a:solidFill>
              <a:latin typeface="Libre Franklin"/>
              <a:ea typeface="Libre Franklin"/>
              <a:cs typeface="Libre Franklin"/>
              <a:sym typeface="Libre Franklin"/>
            </a:endParaRPr>
          </a:p>
          <a:p>
            <a:pPr>
              <a:lnSpc>
                <a:spcPct val="100000"/>
              </a:lnSpc>
              <a:spcBef>
                <a:spcPts val="0"/>
              </a:spcBef>
              <a:buClr>
                <a:schemeClr val="dk1"/>
              </a:buClr>
              <a:buSzPts val="2800"/>
            </a:pPr>
            <a:endParaRPr sz="3733">
              <a:solidFill>
                <a:schemeClr val="dk1"/>
              </a:solidFill>
              <a:latin typeface="Arial"/>
              <a:ea typeface="Arial"/>
              <a:cs typeface="Arial"/>
              <a:sym typeface="Arial"/>
            </a:endParaRPr>
          </a:p>
        </p:txBody>
      </p:sp>
      <p:pic>
        <p:nvPicPr>
          <p:cNvPr id="236" name="Google Shape;236;p47"/>
          <p:cNvPicPr preferRelativeResize="0"/>
          <p:nvPr/>
        </p:nvPicPr>
        <p:blipFill rotWithShape="1">
          <a:blip r:embed="rId3">
            <a:alphaModFix/>
          </a:blip>
          <a:srcRect/>
          <a:stretch/>
        </p:blipFill>
        <p:spPr>
          <a:xfrm>
            <a:off x="8435609" y="1187200"/>
            <a:ext cx="3484600" cy="1520067"/>
          </a:xfrm>
          <a:prstGeom prst="rect">
            <a:avLst/>
          </a:prstGeom>
          <a:noFill/>
          <a:ln>
            <a:noFill/>
          </a:ln>
        </p:spPr>
      </p:pic>
      <p:sp>
        <p:nvSpPr>
          <p:cNvPr id="237" name="Google Shape;237;p47"/>
          <p:cNvSpPr txBox="1"/>
          <p:nvPr/>
        </p:nvSpPr>
        <p:spPr>
          <a:xfrm>
            <a:off x="7281804" y="3085478"/>
            <a:ext cx="4567200" cy="2996087"/>
          </a:xfrm>
          <a:prstGeom prst="rect">
            <a:avLst/>
          </a:prstGeom>
          <a:noFill/>
          <a:ln>
            <a:noFill/>
          </a:ln>
        </p:spPr>
        <p:txBody>
          <a:bodyPr spcFirstLastPara="1" wrap="square" lIns="121900" tIns="60933" rIns="121900" bIns="60933" anchor="t" anchorCtr="0">
            <a:spAutoFit/>
          </a:bodyPr>
          <a:lstStyle/>
          <a:p>
            <a:pPr marL="457189" indent="-457189">
              <a:buClr>
                <a:srgbClr val="000000"/>
              </a:buClr>
              <a:buSzPts val="2000"/>
              <a:buFont typeface="Arial"/>
              <a:buChar char="•"/>
            </a:pPr>
            <a:r>
              <a:rPr lang="en" sz="2667" b="1">
                <a:solidFill>
                  <a:schemeClr val="dk1"/>
                </a:solidFill>
                <a:latin typeface="Libre Franklin"/>
                <a:ea typeface="Libre Franklin"/>
                <a:cs typeface="Libre Franklin"/>
                <a:sym typeface="Libre Franklin"/>
              </a:rPr>
              <a:t>Educational pedagogy</a:t>
            </a:r>
            <a:endParaRPr sz="1867"/>
          </a:p>
          <a:p>
            <a:pPr marL="457189" indent="-457189">
              <a:buClr>
                <a:srgbClr val="000000"/>
              </a:buClr>
              <a:buSzPts val="2000"/>
              <a:buFont typeface="Arial"/>
              <a:buChar char="•"/>
            </a:pPr>
            <a:r>
              <a:rPr lang="en" sz="2667" b="1">
                <a:solidFill>
                  <a:schemeClr val="dk1"/>
                </a:solidFill>
                <a:latin typeface="Libre Franklin"/>
                <a:ea typeface="Libre Franklin"/>
                <a:cs typeface="Libre Franklin"/>
                <a:sym typeface="Libre Franklin"/>
              </a:rPr>
              <a:t>Process based on </a:t>
            </a:r>
            <a:r>
              <a:rPr lang="en" sz="2667" b="1" u="sng">
                <a:solidFill>
                  <a:schemeClr val="dk1"/>
                </a:solidFill>
                <a:latin typeface="Libre Franklin"/>
                <a:ea typeface="Libre Franklin"/>
                <a:cs typeface="Libre Franklin"/>
                <a:sym typeface="Libre Franklin"/>
              </a:rPr>
              <a:t>Understanding by Design</a:t>
            </a:r>
            <a:r>
              <a:rPr lang="en" sz="2667" b="1">
                <a:solidFill>
                  <a:schemeClr val="dk1"/>
                </a:solidFill>
                <a:latin typeface="Libre Franklin"/>
                <a:ea typeface="Libre Franklin"/>
                <a:cs typeface="Libre Franklin"/>
                <a:sym typeface="Libre Franklin"/>
              </a:rPr>
              <a:t>, Wiggins and McTighe (aka backwards planning)</a:t>
            </a:r>
            <a:endParaRPr sz="1867"/>
          </a:p>
          <a:p>
            <a:pPr marL="457189" indent="-287859">
              <a:buClr>
                <a:srgbClr val="000000"/>
              </a:buClr>
              <a:buSzPts val="2000"/>
            </a:pPr>
            <a:endParaRPr sz="2667" b="1">
              <a:solidFill>
                <a:schemeClr val="dk1"/>
              </a:solidFill>
              <a:latin typeface="Libre Franklin"/>
              <a:ea typeface="Libre Franklin"/>
              <a:cs typeface="Libre Franklin"/>
              <a:sym typeface="Libre Franklin"/>
            </a:endParaRPr>
          </a:p>
        </p:txBody>
      </p:sp>
      <p:pic>
        <p:nvPicPr>
          <p:cNvPr id="238" name="Google Shape;238;p47"/>
          <p:cNvPicPr preferRelativeResize="0"/>
          <p:nvPr/>
        </p:nvPicPr>
        <p:blipFill rotWithShape="1">
          <a:blip r:embed="rId4">
            <a:alphaModFix/>
          </a:blip>
          <a:srcRect/>
          <a:stretch/>
        </p:blipFill>
        <p:spPr>
          <a:xfrm>
            <a:off x="969683" y="722779"/>
            <a:ext cx="4927600" cy="5753100"/>
          </a:xfrm>
          <a:prstGeom prst="rect">
            <a:avLst/>
          </a:prstGeom>
          <a:noFill/>
          <a:ln w="9525" cap="flat" cmpd="sng">
            <a:solidFill>
              <a:schemeClr val="dk1"/>
            </a:solidFill>
            <a:prstDash val="solid"/>
            <a:round/>
            <a:headEnd type="none" w="sm" len="sm"/>
            <a:tailEnd type="none" w="sm" len="sm"/>
          </a:ln>
        </p:spPr>
      </p:pic>
      <p:sp>
        <p:nvSpPr>
          <p:cNvPr id="239" name="Google Shape;239;p47"/>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US" dirty="0"/>
              <a:t>   </a:t>
            </a:r>
            <a:endParaRPr dirty="0"/>
          </a:p>
        </p:txBody>
      </p:sp>
      <p:sp>
        <p:nvSpPr>
          <p:cNvPr id="240" name="Google Shape;240;p47"/>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buNone/>
            </a:pPr>
            <a:r>
              <a:rPr lang="en-US" dirty="0"/>
              <a:t>   </a:t>
            </a:r>
            <a:endParaRPr dirty="0"/>
          </a:p>
        </p:txBody>
      </p:sp>
      <p:pic>
        <p:nvPicPr>
          <p:cNvPr id="241" name="Google Shape;241;p47" descr="Shape&#10;&#10;Description automatically generated with medium confidence"/>
          <p:cNvPicPr preferRelativeResize="0"/>
          <p:nvPr/>
        </p:nvPicPr>
        <p:blipFill rotWithShape="1">
          <a:blip r:embed="rId5">
            <a:alphaModFix/>
          </a:blip>
          <a:srcRect/>
          <a:stretch/>
        </p:blipFill>
        <p:spPr>
          <a:xfrm>
            <a:off x="10941279" y="6445947"/>
            <a:ext cx="1095349" cy="43697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8"/>
          <p:cNvSpPr/>
          <p:nvPr/>
        </p:nvSpPr>
        <p:spPr>
          <a:xfrm>
            <a:off x="1447800" y="0"/>
            <a:ext cx="4419600" cy="6939200"/>
          </a:xfrm>
          <a:prstGeom prst="rect">
            <a:avLst/>
          </a:prstGeom>
          <a:solidFill>
            <a:srgbClr val="31859B">
              <a:alpha val="84710"/>
            </a:srgbClr>
          </a:solidFill>
          <a:ln>
            <a:noFill/>
          </a:ln>
        </p:spPr>
        <p:txBody>
          <a:bodyPr spcFirstLastPara="1" wrap="square" lIns="121900" tIns="60933" rIns="121900" bIns="60933" anchor="ctr" anchorCtr="0">
            <a:noAutofit/>
          </a:bodyPr>
          <a:lstStyle/>
          <a:p>
            <a:pPr algn="ctr"/>
            <a:endParaRPr sz="1467">
              <a:solidFill>
                <a:schemeClr val="dk1"/>
              </a:solidFill>
              <a:latin typeface="Calibri"/>
              <a:ea typeface="Calibri"/>
              <a:cs typeface="Calibri"/>
              <a:sym typeface="Calibri"/>
            </a:endParaRPr>
          </a:p>
        </p:txBody>
      </p:sp>
      <p:sp>
        <p:nvSpPr>
          <p:cNvPr id="248" name="Google Shape;248;p48"/>
          <p:cNvSpPr txBox="1"/>
          <p:nvPr/>
        </p:nvSpPr>
        <p:spPr>
          <a:xfrm>
            <a:off x="6138699" y="268122"/>
            <a:ext cx="5850000" cy="1600384"/>
          </a:xfrm>
          <a:prstGeom prst="rect">
            <a:avLst/>
          </a:prstGeom>
          <a:noFill/>
          <a:ln>
            <a:noFill/>
          </a:ln>
        </p:spPr>
        <p:txBody>
          <a:bodyPr spcFirstLastPara="1" wrap="square" lIns="121900" tIns="60933" rIns="121900" bIns="60933" anchor="t" anchorCtr="0">
            <a:spAutoFit/>
          </a:bodyPr>
          <a:lstStyle/>
          <a:p>
            <a:r>
              <a:rPr lang="en" sz="3200" b="1">
                <a:solidFill>
                  <a:schemeClr val="dk1"/>
                </a:solidFill>
                <a:latin typeface="Libre Franklin"/>
                <a:ea typeface="Libre Franklin"/>
                <a:cs typeface="Libre Franklin"/>
                <a:sym typeface="Libre Franklin"/>
              </a:rPr>
              <a:t>Engage: A Service-Learning Handbook for After-School Service-Learning Programs</a:t>
            </a:r>
            <a:endParaRPr sz="1867"/>
          </a:p>
        </p:txBody>
      </p:sp>
      <p:pic>
        <p:nvPicPr>
          <p:cNvPr id="249" name="Google Shape;249;p48"/>
          <p:cNvPicPr preferRelativeResize="0"/>
          <p:nvPr/>
        </p:nvPicPr>
        <p:blipFill rotWithShape="1">
          <a:blip r:embed="rId3">
            <a:alphaModFix/>
          </a:blip>
          <a:srcRect/>
          <a:stretch/>
        </p:blipFill>
        <p:spPr>
          <a:xfrm rot="207574">
            <a:off x="823201" y="263131"/>
            <a:ext cx="2395887" cy="2895603"/>
          </a:xfrm>
          <a:prstGeom prst="rect">
            <a:avLst/>
          </a:prstGeom>
          <a:noFill/>
          <a:ln>
            <a:noFill/>
          </a:ln>
        </p:spPr>
      </p:pic>
      <p:pic>
        <p:nvPicPr>
          <p:cNvPr id="250" name="Google Shape;250;p48"/>
          <p:cNvPicPr preferRelativeResize="0"/>
          <p:nvPr/>
        </p:nvPicPr>
        <p:blipFill rotWithShape="1">
          <a:blip r:embed="rId4">
            <a:alphaModFix/>
          </a:blip>
          <a:srcRect/>
          <a:stretch/>
        </p:blipFill>
        <p:spPr>
          <a:xfrm rot="-1073027">
            <a:off x="923508" y="3328878"/>
            <a:ext cx="2444347" cy="3231889"/>
          </a:xfrm>
          <a:prstGeom prst="rect">
            <a:avLst/>
          </a:prstGeom>
          <a:noFill/>
          <a:ln>
            <a:noFill/>
          </a:ln>
        </p:spPr>
      </p:pic>
      <p:pic>
        <p:nvPicPr>
          <p:cNvPr id="251" name="Google Shape;251;p48"/>
          <p:cNvPicPr preferRelativeResize="0"/>
          <p:nvPr/>
        </p:nvPicPr>
        <p:blipFill rotWithShape="1">
          <a:blip r:embed="rId5">
            <a:alphaModFix/>
          </a:blip>
          <a:srcRect/>
          <a:stretch/>
        </p:blipFill>
        <p:spPr>
          <a:xfrm rot="718665">
            <a:off x="3183642" y="1782166"/>
            <a:ext cx="2451669" cy="3033065"/>
          </a:xfrm>
          <a:prstGeom prst="rect">
            <a:avLst/>
          </a:prstGeom>
          <a:noFill/>
          <a:ln>
            <a:noFill/>
          </a:ln>
        </p:spPr>
      </p:pic>
      <p:sp>
        <p:nvSpPr>
          <p:cNvPr id="252" name="Google Shape;252;p48"/>
          <p:cNvSpPr txBox="1"/>
          <p:nvPr/>
        </p:nvSpPr>
        <p:spPr>
          <a:xfrm>
            <a:off x="6138699" y="2628780"/>
            <a:ext cx="5850000" cy="2092826"/>
          </a:xfrm>
          <a:prstGeom prst="rect">
            <a:avLst/>
          </a:prstGeom>
          <a:noFill/>
          <a:ln>
            <a:noFill/>
          </a:ln>
        </p:spPr>
        <p:txBody>
          <a:bodyPr spcFirstLastPara="1" wrap="square" lIns="121900" tIns="60933" rIns="121900" bIns="60933" anchor="t" anchorCtr="0">
            <a:spAutoFit/>
          </a:bodyPr>
          <a:lstStyle/>
          <a:p>
            <a:pPr marL="457189" indent="-457189">
              <a:buClr>
                <a:srgbClr val="000000"/>
              </a:buClr>
              <a:buSzPts val="2400"/>
              <a:buFont typeface="Arial"/>
              <a:buChar char="•"/>
            </a:pPr>
            <a:r>
              <a:rPr lang="en" sz="3200" b="1">
                <a:solidFill>
                  <a:schemeClr val="dk1"/>
                </a:solidFill>
                <a:latin typeface="Libre Franklin"/>
                <a:ea typeface="Libre Franklin"/>
                <a:cs typeface="Libre Franklin"/>
                <a:sym typeface="Libre Franklin"/>
              </a:rPr>
              <a:t>Age/grade-specific</a:t>
            </a:r>
            <a:endParaRPr sz="1867"/>
          </a:p>
          <a:p>
            <a:pPr marL="457189" indent="-457189">
              <a:buClr>
                <a:srgbClr val="000000"/>
              </a:buClr>
              <a:buSzPts val="2400"/>
              <a:buFont typeface="Arial"/>
              <a:buChar char="•"/>
            </a:pPr>
            <a:r>
              <a:rPr lang="en" sz="3200" b="1">
                <a:solidFill>
                  <a:schemeClr val="dk1"/>
                </a:solidFill>
                <a:latin typeface="Libre Franklin"/>
                <a:ea typeface="Libre Franklin"/>
                <a:cs typeface="Libre Franklin"/>
                <a:sym typeface="Libre Franklin"/>
              </a:rPr>
              <a:t>Step by step</a:t>
            </a:r>
            <a:endParaRPr sz="1867"/>
          </a:p>
          <a:p>
            <a:pPr marL="457189" indent="-457189">
              <a:buClr>
                <a:srgbClr val="000000"/>
              </a:buClr>
              <a:buSzPts val="2400"/>
              <a:buFont typeface="Arial"/>
              <a:buChar char="•"/>
            </a:pPr>
            <a:r>
              <a:rPr lang="en" sz="3200" b="1">
                <a:solidFill>
                  <a:schemeClr val="dk1"/>
                </a:solidFill>
                <a:latin typeface="Libre Franklin"/>
                <a:ea typeface="Libre Franklin"/>
                <a:cs typeface="Libre Franklin"/>
                <a:sym typeface="Libre Franklin"/>
              </a:rPr>
              <a:t>14-weeks of activities</a:t>
            </a:r>
            <a:endParaRPr sz="1867"/>
          </a:p>
          <a:p>
            <a:pPr marL="457189" indent="-253994">
              <a:buClr>
                <a:srgbClr val="000000"/>
              </a:buClr>
              <a:buSzPts val="2400"/>
            </a:pPr>
            <a:endParaRPr sz="3200" b="1">
              <a:solidFill>
                <a:schemeClr val="dk1"/>
              </a:solidFill>
              <a:latin typeface="Libre Franklin"/>
              <a:ea typeface="Libre Franklin"/>
              <a:cs typeface="Libre Franklin"/>
              <a:sym typeface="Libre Franklin"/>
            </a:endParaRPr>
          </a:p>
        </p:txBody>
      </p:sp>
      <p:pic>
        <p:nvPicPr>
          <p:cNvPr id="253" name="Google Shape;253;p48" descr="Shape&#10;&#10;Description automatically generated with medium confidence"/>
          <p:cNvPicPr preferRelativeResize="0"/>
          <p:nvPr/>
        </p:nvPicPr>
        <p:blipFill rotWithShape="1">
          <a:blip r:embed="rId6">
            <a:alphaModFix/>
          </a:blip>
          <a:srcRect/>
          <a:stretch/>
        </p:blipFill>
        <p:spPr>
          <a:xfrm>
            <a:off x="10941279" y="6445947"/>
            <a:ext cx="1095349" cy="43697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49"/>
          <p:cNvSpPr/>
          <p:nvPr/>
        </p:nvSpPr>
        <p:spPr>
          <a:xfrm>
            <a:off x="1447800" y="0"/>
            <a:ext cx="4419600" cy="6939200"/>
          </a:xfrm>
          <a:prstGeom prst="rect">
            <a:avLst/>
          </a:prstGeom>
          <a:solidFill>
            <a:srgbClr val="31859B">
              <a:alpha val="84710"/>
            </a:srgbClr>
          </a:solidFill>
          <a:ln>
            <a:noFill/>
          </a:ln>
        </p:spPr>
        <p:txBody>
          <a:bodyPr spcFirstLastPara="1" wrap="square" lIns="121900" tIns="60933" rIns="121900" bIns="60933" anchor="ctr" anchorCtr="0">
            <a:noAutofit/>
          </a:bodyPr>
          <a:lstStyle/>
          <a:p>
            <a:pPr algn="ctr"/>
            <a:endParaRPr sz="1467">
              <a:solidFill>
                <a:schemeClr val="dk1"/>
              </a:solidFill>
              <a:latin typeface="Calibri"/>
              <a:ea typeface="Calibri"/>
              <a:cs typeface="Calibri"/>
              <a:sym typeface="Calibri"/>
            </a:endParaRPr>
          </a:p>
        </p:txBody>
      </p:sp>
      <p:sp>
        <p:nvSpPr>
          <p:cNvPr id="260" name="Google Shape;260;p49"/>
          <p:cNvSpPr txBox="1"/>
          <p:nvPr/>
        </p:nvSpPr>
        <p:spPr>
          <a:xfrm>
            <a:off x="6096000" y="268122"/>
            <a:ext cx="5892800" cy="3077711"/>
          </a:xfrm>
          <a:prstGeom prst="rect">
            <a:avLst/>
          </a:prstGeom>
          <a:noFill/>
          <a:ln>
            <a:noFill/>
          </a:ln>
        </p:spPr>
        <p:txBody>
          <a:bodyPr spcFirstLastPara="1" wrap="square" lIns="121900" tIns="60933" rIns="121900" bIns="60933" anchor="t" anchorCtr="0">
            <a:spAutoFit/>
          </a:bodyPr>
          <a:lstStyle/>
          <a:p>
            <a:r>
              <a:rPr lang="en" sz="3200" b="1">
                <a:solidFill>
                  <a:schemeClr val="dk1"/>
                </a:solidFill>
                <a:latin typeface="Libre Franklin"/>
                <a:ea typeface="Libre Franklin"/>
                <a:cs typeface="Libre Franklin"/>
                <a:sym typeface="Libre Franklin"/>
              </a:rPr>
              <a:t>Sustainable Development Goals (SDGs)- Focused</a:t>
            </a:r>
            <a:endParaRPr sz="1867"/>
          </a:p>
          <a:p>
            <a:endParaRPr sz="3200" b="1">
              <a:solidFill>
                <a:schemeClr val="dk1"/>
              </a:solidFill>
              <a:latin typeface="Libre Franklin"/>
              <a:ea typeface="Libre Franklin"/>
              <a:cs typeface="Libre Franklin"/>
              <a:sym typeface="Libre Franklin"/>
            </a:endParaRPr>
          </a:p>
          <a:p>
            <a:r>
              <a:rPr lang="en" sz="3200" b="1">
                <a:solidFill>
                  <a:schemeClr val="dk1"/>
                </a:solidFill>
                <a:latin typeface="Libre Franklin"/>
                <a:ea typeface="Libre Franklin"/>
                <a:cs typeface="Libre Franklin"/>
                <a:sym typeface="Libre Franklin"/>
              </a:rPr>
              <a:t>Service-Learning Handbooks for After-School Service-Learning Programs</a:t>
            </a:r>
            <a:endParaRPr sz="1867"/>
          </a:p>
        </p:txBody>
      </p:sp>
      <p:pic>
        <p:nvPicPr>
          <p:cNvPr id="261" name="Google Shape;261;p49"/>
          <p:cNvPicPr preferRelativeResize="0"/>
          <p:nvPr/>
        </p:nvPicPr>
        <p:blipFill rotWithShape="1">
          <a:blip r:embed="rId3">
            <a:alphaModFix/>
          </a:blip>
          <a:srcRect/>
          <a:stretch/>
        </p:blipFill>
        <p:spPr>
          <a:xfrm>
            <a:off x="2234476" y="854367"/>
            <a:ext cx="2063179" cy="2727645"/>
          </a:xfrm>
          <a:prstGeom prst="rect">
            <a:avLst/>
          </a:prstGeom>
          <a:noFill/>
          <a:ln>
            <a:noFill/>
          </a:ln>
        </p:spPr>
      </p:pic>
      <p:pic>
        <p:nvPicPr>
          <p:cNvPr id="262" name="Google Shape;262;p49"/>
          <p:cNvPicPr preferRelativeResize="0"/>
          <p:nvPr/>
        </p:nvPicPr>
        <p:blipFill rotWithShape="1">
          <a:blip r:embed="rId4">
            <a:alphaModFix/>
          </a:blip>
          <a:srcRect/>
          <a:stretch/>
        </p:blipFill>
        <p:spPr>
          <a:xfrm>
            <a:off x="2079092" y="3692189"/>
            <a:ext cx="2092169" cy="2464457"/>
          </a:xfrm>
          <a:prstGeom prst="rect">
            <a:avLst/>
          </a:prstGeom>
          <a:noFill/>
          <a:ln>
            <a:noFill/>
          </a:ln>
        </p:spPr>
      </p:pic>
      <p:pic>
        <p:nvPicPr>
          <p:cNvPr id="263" name="Google Shape;263;p49"/>
          <p:cNvPicPr preferRelativeResize="0"/>
          <p:nvPr/>
        </p:nvPicPr>
        <p:blipFill rotWithShape="1">
          <a:blip r:embed="rId5">
            <a:alphaModFix/>
          </a:blip>
          <a:srcRect/>
          <a:stretch/>
        </p:blipFill>
        <p:spPr>
          <a:xfrm>
            <a:off x="203732" y="3992695"/>
            <a:ext cx="2069595" cy="2597184"/>
          </a:xfrm>
          <a:prstGeom prst="rect">
            <a:avLst/>
          </a:prstGeom>
          <a:noFill/>
          <a:ln>
            <a:noFill/>
          </a:ln>
        </p:spPr>
      </p:pic>
      <p:pic>
        <p:nvPicPr>
          <p:cNvPr id="264" name="Google Shape;264;p49"/>
          <p:cNvPicPr preferRelativeResize="0"/>
          <p:nvPr/>
        </p:nvPicPr>
        <p:blipFill rotWithShape="1">
          <a:blip r:embed="rId6">
            <a:alphaModFix/>
          </a:blip>
          <a:srcRect/>
          <a:stretch/>
        </p:blipFill>
        <p:spPr>
          <a:xfrm>
            <a:off x="3986017" y="3062356"/>
            <a:ext cx="2028624" cy="2597184"/>
          </a:xfrm>
          <a:prstGeom prst="rect">
            <a:avLst/>
          </a:prstGeom>
          <a:noFill/>
          <a:ln>
            <a:noFill/>
          </a:ln>
        </p:spPr>
      </p:pic>
      <p:pic>
        <p:nvPicPr>
          <p:cNvPr id="265" name="Google Shape;265;p49"/>
          <p:cNvPicPr preferRelativeResize="0"/>
          <p:nvPr/>
        </p:nvPicPr>
        <p:blipFill rotWithShape="1">
          <a:blip r:embed="rId7">
            <a:alphaModFix/>
          </a:blip>
          <a:srcRect/>
          <a:stretch/>
        </p:blipFill>
        <p:spPr>
          <a:xfrm>
            <a:off x="171297" y="268121"/>
            <a:ext cx="2063179" cy="2612536"/>
          </a:xfrm>
          <a:prstGeom prst="rect">
            <a:avLst/>
          </a:prstGeom>
          <a:noFill/>
          <a:ln>
            <a:noFill/>
          </a:ln>
        </p:spPr>
      </p:pic>
      <p:sp>
        <p:nvSpPr>
          <p:cNvPr id="266" name="Google Shape;266;p49"/>
          <p:cNvSpPr txBox="1"/>
          <p:nvPr/>
        </p:nvSpPr>
        <p:spPr>
          <a:xfrm>
            <a:off x="6078187" y="3512115"/>
            <a:ext cx="5850000" cy="3077711"/>
          </a:xfrm>
          <a:prstGeom prst="rect">
            <a:avLst/>
          </a:prstGeom>
          <a:noFill/>
          <a:ln>
            <a:noFill/>
          </a:ln>
        </p:spPr>
        <p:txBody>
          <a:bodyPr spcFirstLastPara="1" wrap="square" lIns="121900" tIns="60933" rIns="121900" bIns="60933" anchor="t" anchorCtr="0">
            <a:spAutoFit/>
          </a:bodyPr>
          <a:lstStyle/>
          <a:p>
            <a:pPr marL="457189" indent="-457189">
              <a:buClr>
                <a:srgbClr val="000000"/>
              </a:buClr>
              <a:buSzPts val="2400"/>
              <a:buFont typeface="Arial"/>
              <a:buChar char="•"/>
            </a:pPr>
            <a:r>
              <a:rPr lang="en" sz="3200" b="1">
                <a:solidFill>
                  <a:schemeClr val="dk1"/>
                </a:solidFill>
                <a:latin typeface="Libre Franklin"/>
                <a:ea typeface="Libre Franklin"/>
                <a:cs typeface="Libre Franklin"/>
                <a:sym typeface="Libre Franklin"/>
              </a:rPr>
              <a:t>Ages 14-18</a:t>
            </a:r>
            <a:endParaRPr sz="1867"/>
          </a:p>
          <a:p>
            <a:pPr marL="457189" indent="-457189">
              <a:buClr>
                <a:srgbClr val="000000"/>
              </a:buClr>
              <a:buSzPts val="2400"/>
              <a:buFont typeface="Arial"/>
              <a:buChar char="•"/>
            </a:pPr>
            <a:r>
              <a:rPr lang="en" sz="3200" b="1">
                <a:solidFill>
                  <a:schemeClr val="dk1"/>
                </a:solidFill>
                <a:latin typeface="Libre Franklin"/>
                <a:ea typeface="Libre Franklin"/>
                <a:cs typeface="Libre Franklin"/>
                <a:sym typeface="Libre Franklin"/>
              </a:rPr>
              <a:t>Specific to SDG</a:t>
            </a:r>
            <a:endParaRPr sz="1867"/>
          </a:p>
          <a:p>
            <a:pPr marL="457189" indent="-457189">
              <a:buClr>
                <a:srgbClr val="000000"/>
              </a:buClr>
              <a:buSzPts val="2400"/>
              <a:buFont typeface="Arial"/>
              <a:buChar char="•"/>
            </a:pPr>
            <a:r>
              <a:rPr lang="en" sz="3200" b="1">
                <a:solidFill>
                  <a:schemeClr val="dk1"/>
                </a:solidFill>
                <a:latin typeface="Libre Franklin"/>
                <a:ea typeface="Libre Franklin"/>
                <a:cs typeface="Libre Franklin"/>
                <a:sym typeface="Libre Franklin"/>
              </a:rPr>
              <a:t>Process oriented</a:t>
            </a:r>
            <a:endParaRPr sz="1867"/>
          </a:p>
          <a:p>
            <a:pPr marL="457189" indent="-457189">
              <a:buClr>
                <a:srgbClr val="000000"/>
              </a:buClr>
              <a:buSzPts val="2400"/>
              <a:buFont typeface="Arial"/>
              <a:buChar char="•"/>
            </a:pPr>
            <a:r>
              <a:rPr lang="en" sz="3200" b="1">
                <a:solidFill>
                  <a:schemeClr val="dk1"/>
                </a:solidFill>
                <a:latin typeface="Libre Franklin"/>
                <a:ea typeface="Libre Franklin"/>
                <a:cs typeface="Libre Franklin"/>
                <a:sym typeface="Libre Franklin"/>
              </a:rPr>
              <a:t>Step by step</a:t>
            </a:r>
            <a:endParaRPr sz="1867"/>
          </a:p>
          <a:p>
            <a:pPr marL="457189" indent="-457189">
              <a:buClr>
                <a:srgbClr val="000000"/>
              </a:buClr>
              <a:buSzPts val="2400"/>
              <a:buFont typeface="Arial"/>
              <a:buChar char="•"/>
            </a:pPr>
            <a:r>
              <a:rPr lang="en" sz="3200" b="1">
                <a:solidFill>
                  <a:schemeClr val="dk1"/>
                </a:solidFill>
                <a:latin typeface="Libre Franklin"/>
                <a:ea typeface="Libre Franklin"/>
                <a:cs typeface="Libre Franklin"/>
                <a:sym typeface="Libre Franklin"/>
              </a:rPr>
              <a:t>14-weeks of activities</a:t>
            </a:r>
            <a:endParaRPr sz="1867"/>
          </a:p>
          <a:p>
            <a:pPr marL="457189" indent="-253994">
              <a:buClr>
                <a:srgbClr val="000000"/>
              </a:buClr>
              <a:buSzPts val="2400"/>
            </a:pPr>
            <a:endParaRPr sz="3200" b="1">
              <a:solidFill>
                <a:schemeClr val="dk1"/>
              </a:solidFill>
              <a:latin typeface="Libre Franklin"/>
              <a:ea typeface="Libre Franklin"/>
              <a:cs typeface="Libre Franklin"/>
              <a:sym typeface="Libre Franklin"/>
            </a:endParaRPr>
          </a:p>
        </p:txBody>
      </p:sp>
      <p:sp>
        <p:nvSpPr>
          <p:cNvPr id="267" name="Google Shape;267;p49"/>
          <p:cNvSpPr txBox="1">
            <a:spLocks noGrp="1"/>
          </p:cNvSpPr>
          <p:nvPr>
            <p:ph type="title"/>
          </p:nvPr>
        </p:nvSpPr>
        <p:spPr>
          <a:xfrm>
            <a:off x="2389717" y="4800600"/>
            <a:ext cx="7315200" cy="566800"/>
          </a:xfrm>
          <a:prstGeom prst="rect">
            <a:avLst/>
          </a:prstGeom>
        </p:spPr>
        <p:txBody>
          <a:bodyPr spcFirstLastPara="1" vert="horz" wrap="square" lIns="121900" tIns="60933" rIns="121900" bIns="60933" rtlCol="0" anchor="b" anchorCtr="0">
            <a:normAutofit/>
          </a:bodyPr>
          <a:lstStyle/>
          <a:p>
            <a:r>
              <a:rPr lang="en-US" dirty="0"/>
              <a:t>   </a:t>
            </a:r>
            <a:endParaRPr dirty="0"/>
          </a:p>
        </p:txBody>
      </p:sp>
      <p:sp>
        <p:nvSpPr>
          <p:cNvPr id="268" name="Google Shape;268;p49"/>
          <p:cNvSpPr txBox="1">
            <a:spLocks noGrp="1"/>
          </p:cNvSpPr>
          <p:nvPr>
            <p:ph type="body" idx="1"/>
          </p:nvPr>
        </p:nvSpPr>
        <p:spPr>
          <a:xfrm>
            <a:off x="2389717" y="5367337"/>
            <a:ext cx="7315200" cy="804800"/>
          </a:xfrm>
          <a:prstGeom prst="rect">
            <a:avLst/>
          </a:prstGeom>
        </p:spPr>
        <p:txBody>
          <a:bodyPr spcFirstLastPara="1" vert="horz" wrap="square" lIns="121900" tIns="60933" rIns="121900" bIns="60933" rtlCol="0" anchor="t" anchorCtr="0">
            <a:normAutofit/>
          </a:bodyPr>
          <a:lstStyle/>
          <a:p>
            <a:pPr marL="0" indent="0"/>
            <a:r>
              <a:rPr lang="en-US" dirty="0"/>
              <a:t>    </a:t>
            </a:r>
            <a:endParaRPr dirty="0"/>
          </a:p>
        </p:txBody>
      </p:sp>
      <p:pic>
        <p:nvPicPr>
          <p:cNvPr id="269" name="Google Shape;269;p49" descr="Shape&#10;&#10;Description automatically generated with medium confidence"/>
          <p:cNvPicPr preferRelativeResize="0"/>
          <p:nvPr/>
        </p:nvPicPr>
        <p:blipFill rotWithShape="1">
          <a:blip r:embed="rId8">
            <a:alphaModFix/>
          </a:blip>
          <a:srcRect/>
          <a:stretch/>
        </p:blipFill>
        <p:spPr>
          <a:xfrm>
            <a:off x="10941279" y="6445947"/>
            <a:ext cx="1095349" cy="43697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50"/>
          <p:cNvSpPr/>
          <p:nvPr/>
        </p:nvSpPr>
        <p:spPr>
          <a:xfrm>
            <a:off x="0" y="0"/>
            <a:ext cx="12189200" cy="6858000"/>
          </a:xfrm>
          <a:prstGeom prst="rect">
            <a:avLst/>
          </a:prstGeom>
          <a:solidFill>
            <a:schemeClr val="lt1"/>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276" name="Google Shape;276;p50"/>
          <p:cNvSpPr txBox="1">
            <a:spLocks noGrp="1"/>
          </p:cNvSpPr>
          <p:nvPr>
            <p:ph type="title"/>
          </p:nvPr>
        </p:nvSpPr>
        <p:spPr>
          <a:xfrm>
            <a:off x="838200" y="451381"/>
            <a:ext cx="10512400" cy="4066400"/>
          </a:xfrm>
          <a:prstGeom prst="rect">
            <a:avLst/>
          </a:prstGeom>
          <a:noFill/>
          <a:ln>
            <a:noFill/>
          </a:ln>
        </p:spPr>
        <p:txBody>
          <a:bodyPr spcFirstLastPara="1" vert="horz" wrap="square" lIns="91433" tIns="45700" rIns="91433" bIns="45700" rtlCol="0" anchor="b" anchorCtr="0">
            <a:normAutofit/>
          </a:bodyPr>
          <a:lstStyle/>
          <a:p>
            <a:pPr>
              <a:spcBef>
                <a:spcPts val="0"/>
              </a:spcBef>
              <a:buClr>
                <a:schemeClr val="dk1"/>
              </a:buClr>
              <a:buSzPts val="5000"/>
            </a:pPr>
            <a:r>
              <a:rPr lang="en" sz="6667">
                <a:solidFill>
                  <a:schemeClr val="dk1"/>
                </a:solidFill>
                <a:latin typeface="Franklin Gothic"/>
                <a:ea typeface="Franklin Gothic"/>
                <a:cs typeface="Franklin Gothic"/>
                <a:sym typeface="Franklin Gothic"/>
              </a:rPr>
              <a:t>To learn more, </a:t>
            </a:r>
            <a:br>
              <a:rPr lang="en" sz="6667">
                <a:solidFill>
                  <a:schemeClr val="dk1"/>
                </a:solidFill>
                <a:latin typeface="Franklin Gothic"/>
                <a:ea typeface="Franklin Gothic"/>
                <a:cs typeface="Franklin Gothic"/>
                <a:sym typeface="Franklin Gothic"/>
              </a:rPr>
            </a:br>
            <a:r>
              <a:rPr lang="en" sz="6667" b="1">
                <a:solidFill>
                  <a:schemeClr val="dk1"/>
                </a:solidFill>
                <a:latin typeface="Franklin Gothic"/>
                <a:ea typeface="Franklin Gothic"/>
                <a:cs typeface="Franklin Gothic"/>
                <a:sym typeface="Franklin Gothic"/>
              </a:rPr>
              <a:t>visit nylc.org</a:t>
            </a:r>
            <a:br>
              <a:rPr lang="en" sz="6667" b="1">
                <a:solidFill>
                  <a:schemeClr val="dk1"/>
                </a:solidFill>
                <a:latin typeface="Franklin Gothic"/>
                <a:ea typeface="Franklin Gothic"/>
                <a:cs typeface="Franklin Gothic"/>
                <a:sym typeface="Franklin Gothic"/>
              </a:rPr>
            </a:br>
            <a:endParaRPr sz="6667" b="1">
              <a:solidFill>
                <a:schemeClr val="dk1"/>
              </a:solidFill>
              <a:latin typeface="Franklin Gothic"/>
              <a:ea typeface="Franklin Gothic"/>
              <a:cs typeface="Franklin Gothic"/>
              <a:sym typeface="Franklin Gothic"/>
            </a:endParaRPr>
          </a:p>
        </p:txBody>
      </p:sp>
      <p:sp>
        <p:nvSpPr>
          <p:cNvPr id="277" name="Google Shape;277;p50"/>
          <p:cNvSpPr/>
          <p:nvPr/>
        </p:nvSpPr>
        <p:spPr>
          <a:xfrm>
            <a:off x="838200" y="4718595"/>
            <a:ext cx="5410200" cy="18288"/>
          </a:xfrm>
          <a:custGeom>
            <a:avLst/>
            <a:gdLst/>
            <a:ahLst/>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pic>
        <p:nvPicPr>
          <p:cNvPr id="278" name="Google Shape;278;p50" descr="A picture containing text, person, people&#10;&#10;Description automatically generated"/>
          <p:cNvPicPr preferRelativeResize="0"/>
          <p:nvPr/>
        </p:nvPicPr>
        <p:blipFill rotWithShape="1">
          <a:blip r:embed="rId3">
            <a:alphaModFix/>
          </a:blip>
          <a:srcRect/>
          <a:stretch/>
        </p:blipFill>
        <p:spPr>
          <a:xfrm>
            <a:off x="6778120" y="0"/>
            <a:ext cx="5410201" cy="6858003"/>
          </a:xfrm>
          <a:prstGeom prst="rect">
            <a:avLst/>
          </a:prstGeom>
          <a:noFill/>
          <a:ln>
            <a:noFill/>
          </a:ln>
        </p:spPr>
      </p:pic>
      <p:pic>
        <p:nvPicPr>
          <p:cNvPr id="279" name="Google Shape;279;p50"/>
          <p:cNvPicPr preferRelativeResize="0"/>
          <p:nvPr/>
        </p:nvPicPr>
        <p:blipFill rotWithShape="1">
          <a:blip r:embed="rId4">
            <a:alphaModFix/>
          </a:blip>
          <a:srcRect/>
          <a:stretch/>
        </p:blipFill>
        <p:spPr>
          <a:xfrm>
            <a:off x="9885027" y="5870713"/>
            <a:ext cx="2189743" cy="870057"/>
          </a:xfrm>
          <a:prstGeom prst="rect">
            <a:avLst/>
          </a:prstGeom>
          <a:noFill/>
          <a:ln>
            <a:noFill/>
          </a:ln>
        </p:spPr>
      </p:pic>
      <p:sp>
        <p:nvSpPr>
          <p:cNvPr id="280" name="Google Shape;280;p50"/>
          <p:cNvSpPr txBox="1"/>
          <p:nvPr/>
        </p:nvSpPr>
        <p:spPr>
          <a:xfrm>
            <a:off x="621000" y="4937551"/>
            <a:ext cx="5038800" cy="2257079"/>
          </a:xfrm>
          <a:prstGeom prst="rect">
            <a:avLst/>
          </a:prstGeom>
          <a:noFill/>
          <a:ln>
            <a:noFill/>
          </a:ln>
        </p:spPr>
        <p:txBody>
          <a:bodyPr spcFirstLastPara="1" wrap="square" lIns="91433" tIns="91433" rIns="91433" bIns="91433" anchor="t" anchorCtr="0">
            <a:spAutoFit/>
          </a:bodyPr>
          <a:lstStyle/>
          <a:p>
            <a:r>
              <a:rPr lang="en" sz="2400" dirty="0">
                <a:latin typeface="Franklin Gothic"/>
                <a:ea typeface="Franklin Gothic"/>
                <a:cs typeface="Franklin Gothic"/>
                <a:sym typeface="Franklin Gothic"/>
              </a:rPr>
              <a:t>Julie Rogers Bascom</a:t>
            </a:r>
            <a:endParaRPr sz="2400" dirty="0">
              <a:latin typeface="Franklin Gothic"/>
              <a:ea typeface="Franklin Gothic"/>
              <a:cs typeface="Franklin Gothic"/>
              <a:sym typeface="Franklin Gothic"/>
            </a:endParaRPr>
          </a:p>
          <a:p>
            <a:r>
              <a:rPr lang="en" sz="2400" dirty="0">
                <a:latin typeface="Franklin Gothic"/>
                <a:ea typeface="Franklin Gothic"/>
                <a:cs typeface="Franklin Gothic"/>
                <a:sym typeface="Franklin Gothic"/>
              </a:rPr>
              <a:t>Director of Learning and Leadership</a:t>
            </a:r>
            <a:endParaRPr sz="2400" dirty="0">
              <a:latin typeface="Franklin Gothic"/>
              <a:ea typeface="Franklin Gothic"/>
              <a:cs typeface="Franklin Gothic"/>
              <a:sym typeface="Franklin Gothic"/>
            </a:endParaRPr>
          </a:p>
          <a:p>
            <a:endParaRPr sz="2400" dirty="0">
              <a:latin typeface="Franklin Gothic"/>
              <a:ea typeface="Franklin Gothic"/>
              <a:cs typeface="Franklin Gothic"/>
              <a:sym typeface="Franklin Gothic"/>
            </a:endParaRPr>
          </a:p>
          <a:p>
            <a:r>
              <a:rPr lang="en" sz="2400" u="sng" dirty="0">
                <a:solidFill>
                  <a:schemeClr val="hlink"/>
                </a:solidFill>
                <a:latin typeface="Franklin Gothic"/>
                <a:ea typeface="Franklin Gothic"/>
                <a:cs typeface="Franklin Gothic"/>
                <a:sym typeface="Franklin Gothic"/>
                <a:hlinkClick r:id="rId5"/>
              </a:rPr>
              <a:t>jrbascom@nylc.org</a:t>
            </a:r>
            <a:endParaRPr sz="2400" dirty="0">
              <a:latin typeface="Franklin Gothic"/>
              <a:ea typeface="Franklin Gothic"/>
              <a:cs typeface="Franklin Gothic"/>
              <a:sym typeface="Franklin Gothic"/>
            </a:endParaRPr>
          </a:p>
          <a:p>
            <a:endParaRPr sz="1467" dirty="0">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F64E1E-D4CD-D88B-0159-BD0442C5F70F}"/>
              </a:ext>
            </a:extLst>
          </p:cNvPr>
          <p:cNvSpPr txBox="1"/>
          <p:nvPr/>
        </p:nvSpPr>
        <p:spPr>
          <a:xfrm>
            <a:off x="0" y="2014151"/>
            <a:ext cx="12192000" cy="2554545"/>
          </a:xfrm>
          <a:prstGeom prst="rect">
            <a:avLst/>
          </a:prstGeom>
          <a:noFill/>
        </p:spPr>
        <p:txBody>
          <a:bodyPr wrap="square" rtlCol="0">
            <a:spAutoFit/>
          </a:bodyPr>
          <a:lstStyle/>
          <a:p>
            <a:pPr algn="ctr"/>
            <a:r>
              <a:rPr lang="en-US" sz="3200" b="1" dirty="0"/>
              <a:t>TO DOWNLOAD </a:t>
            </a:r>
          </a:p>
          <a:p>
            <a:pPr algn="ctr"/>
            <a:r>
              <a:rPr lang="en-US" sz="3200" b="1" dirty="0"/>
              <a:t>THIS POWER POINT PRESENTATION, </a:t>
            </a:r>
          </a:p>
          <a:p>
            <a:pPr algn="ctr"/>
            <a:r>
              <a:rPr lang="en-US" sz="3200" b="1" dirty="0"/>
              <a:t>PLEASE GO TO </a:t>
            </a:r>
          </a:p>
          <a:p>
            <a:pPr algn="ctr"/>
            <a:r>
              <a:rPr lang="en-US" sz="3200" b="1" dirty="0">
                <a:solidFill>
                  <a:srgbClr val="7030A0"/>
                </a:solidFill>
              </a:rPr>
              <a:t>www.tnafterschool.org/service-learning-strategies-to-replicate/</a:t>
            </a:r>
          </a:p>
          <a:p>
            <a:pPr algn="ctr"/>
            <a:r>
              <a:rPr lang="en-US" sz="3200" b="1" dirty="0"/>
              <a:t>AND CLICK ON THE LINK</a:t>
            </a:r>
          </a:p>
        </p:txBody>
      </p:sp>
    </p:spTree>
    <p:extLst>
      <p:ext uri="{BB962C8B-B14F-4D97-AF65-F5344CB8AC3E}">
        <p14:creationId xmlns:p14="http://schemas.microsoft.com/office/powerpoint/2010/main" val="4282602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02F47B-F35F-4D38-9097-37C2E75E7E98}"/>
              </a:ext>
            </a:extLst>
          </p:cNvPr>
          <p:cNvSpPr>
            <a:spLocks noGrp="1"/>
          </p:cNvSpPr>
          <p:nvPr>
            <p:ph type="sldNum" sz="quarter" idx="12"/>
          </p:nvPr>
        </p:nvSpPr>
        <p:spPr/>
        <p:txBody>
          <a:bodyPr/>
          <a:lstStyle/>
          <a:p>
            <a:fld id="{A28F3048-2432-4A98-8169-25A873A9DB3D}" type="slidenum">
              <a:rPr lang="en-US" smtClean="0"/>
              <a:pPr/>
              <a:t>8</a:t>
            </a:fld>
            <a:endParaRPr lang="en-US" dirty="0"/>
          </a:p>
        </p:txBody>
      </p:sp>
      <p:pic>
        <p:nvPicPr>
          <p:cNvPr id="4" name="Picture 3">
            <a:extLst>
              <a:ext uri="{FF2B5EF4-FFF2-40B4-BE49-F238E27FC236}">
                <a16:creationId xmlns:a16="http://schemas.microsoft.com/office/drawing/2014/main" id="{7533DE52-DF04-46C0-BDFA-E84F2E26C2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3763677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1"/>
          <p:cNvSpPr>
            <a:spLocks noGrp="1"/>
          </p:cNvSpPr>
          <p:nvPr>
            <p:ph type="title"/>
          </p:nvPr>
        </p:nvSpPr>
        <p:spPr>
          <a:xfrm>
            <a:off x="282540" y="215755"/>
            <a:ext cx="11894048" cy="857894"/>
          </a:xfrm>
        </p:spPr>
        <p:txBody>
          <a:bodyPr>
            <a:normAutofit/>
          </a:bodyPr>
          <a:lstStyle/>
          <a:p>
            <a:r>
              <a:rPr lang="en-US" altLang="en-US" sz="3200" dirty="0">
                <a:latin typeface="+mn-lt"/>
              </a:rPr>
              <a:t>Students Can select a Mission, or teachers can assign specific Missions.</a:t>
            </a:r>
            <a:endParaRPr lang="en-US" altLang="en-US" dirty="0">
              <a:latin typeface="+mn-lt"/>
            </a:endParaRPr>
          </a:p>
        </p:txBody>
      </p:sp>
      <p:sp>
        <p:nvSpPr>
          <p:cNvPr id="5" name="Slide Number Placeholder 1">
            <a:extLst>
              <a:ext uri="{FF2B5EF4-FFF2-40B4-BE49-F238E27FC236}">
                <a16:creationId xmlns:a16="http://schemas.microsoft.com/office/drawing/2014/main" id="{9788174F-21D5-489D-B0A6-9A2896918EB7}"/>
              </a:ext>
            </a:extLst>
          </p:cNvPr>
          <p:cNvSpPr>
            <a:spLocks noGrp="1"/>
          </p:cNvSpPr>
          <p:nvPr>
            <p:ph type="sldNum" sz="quarter" idx="12"/>
          </p:nvPr>
        </p:nvSpPr>
        <p:spPr>
          <a:xfrm>
            <a:off x="11497732" y="6356350"/>
            <a:ext cx="491067" cy="365125"/>
          </a:xfrm>
        </p:spPr>
        <p:txBody>
          <a:bodyPr/>
          <a:lstStyle/>
          <a:p>
            <a:fld id="{A28F3048-2432-4A98-8169-25A873A9DB3D}" type="slidenum">
              <a:rPr lang="en-US" smtClean="0"/>
              <a:pPr/>
              <a:t>9</a:t>
            </a:fld>
            <a:endParaRPr lang="en-US" dirty="0"/>
          </a:p>
        </p:txBody>
      </p:sp>
      <p:pic>
        <p:nvPicPr>
          <p:cNvPr id="6" name="Picture 31">
            <a:extLst>
              <a:ext uri="{FF2B5EF4-FFF2-40B4-BE49-F238E27FC236}">
                <a16:creationId xmlns:a16="http://schemas.microsoft.com/office/drawing/2014/main" id="{E7CBB014-07A8-92F0-6788-D85F56E6432D}"/>
              </a:ext>
            </a:extLst>
          </p:cNvPr>
          <p:cNvPicPr>
            <a:picLocks noChangeAspect="1"/>
          </p:cNvPicPr>
          <p:nvPr/>
        </p:nvPicPr>
        <p:blipFill>
          <a:blip r:embed="rId2"/>
          <a:srcRect/>
          <a:stretch>
            <a:fillRect/>
          </a:stretch>
        </p:blipFill>
        <p:spPr>
          <a:xfrm>
            <a:off x="1878408" y="1320783"/>
            <a:ext cx="8435184" cy="4940233"/>
          </a:xfrm>
          <a:prstGeom prst="rect">
            <a:avLst/>
          </a:prstGeom>
        </p:spPr>
      </p:pic>
      <p:pic>
        <p:nvPicPr>
          <p:cNvPr id="8" name="Picture 33">
            <a:extLst>
              <a:ext uri="{FF2B5EF4-FFF2-40B4-BE49-F238E27FC236}">
                <a16:creationId xmlns:a16="http://schemas.microsoft.com/office/drawing/2014/main" id="{B189DB26-6C55-FCA1-1394-45626C91C1C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8959572" y="1320783"/>
            <a:ext cx="1592225" cy="616173"/>
          </a:xfrm>
          <a:prstGeom prst="rect">
            <a:avLst/>
          </a:prstGeom>
        </p:spPr>
      </p:pic>
    </p:spTree>
    <p:extLst>
      <p:ext uri="{BB962C8B-B14F-4D97-AF65-F5344CB8AC3E}">
        <p14:creationId xmlns:p14="http://schemas.microsoft.com/office/powerpoint/2010/main" val="35111979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1853</TotalTime>
  <Words>1942</Words>
  <Application>Microsoft Office PowerPoint</Application>
  <PresentationFormat>Widescreen</PresentationFormat>
  <Paragraphs>272</Paragraphs>
  <Slides>75</Slides>
  <Notes>9</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75</vt:i4>
      </vt:variant>
    </vt:vector>
  </HeadingPairs>
  <TitlesOfParts>
    <vt:vector size="89" baseType="lpstr">
      <vt:lpstr>Arial</vt:lpstr>
      <vt:lpstr>Calibri</vt:lpstr>
      <vt:lpstr>Calibri Light</vt:lpstr>
      <vt:lpstr>Comfortaa</vt:lpstr>
      <vt:lpstr>Franklin Gothic</vt:lpstr>
      <vt:lpstr>Impact</vt:lpstr>
      <vt:lpstr>Libre Franklin</vt:lpstr>
      <vt:lpstr>Merriweather</vt:lpstr>
      <vt:lpstr>Myriad Pro</vt:lpstr>
      <vt:lpstr>Oswald</vt:lpstr>
      <vt:lpstr>Roboto</vt:lpstr>
      <vt:lpstr>Roboto Slab</vt:lpstr>
      <vt:lpstr>Verdana</vt:lpstr>
      <vt:lpstr>Office Theme</vt:lpstr>
      <vt:lpstr>PowerPoint Presentation</vt:lpstr>
      <vt:lpstr>Afterschool Serves Tennessee</vt:lpstr>
      <vt:lpstr>For more information or to join us</vt:lpstr>
      <vt:lpstr>PowerPoint Presentation</vt:lpstr>
      <vt:lpstr>“Missions” involve a societal challenge that interests students</vt:lpstr>
      <vt:lpstr>PowerPoint Presentation</vt:lpstr>
      <vt:lpstr>PowerPoint Presentation</vt:lpstr>
      <vt:lpstr>PowerPoint Presentation</vt:lpstr>
      <vt:lpstr>Students Can select a Mission, or teachers can assign specific Missions.</vt:lpstr>
      <vt:lpstr>PowerPoint Presentation</vt:lpstr>
      <vt:lpstr>PowerPoint Presentation</vt:lpstr>
      <vt:lpstr>PowerPoint Presentation</vt:lpstr>
      <vt:lpstr>Multiple Statewide and District Implementations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www.nylc.org/gettingstarted</vt:lpstr>
      <vt:lpstr>Textbook for Educators </vt:lpstr>
      <vt:lpstr>PowerPoint Presentation</vt:lpstr>
      <vt:lpstr>   </vt:lpstr>
      <vt:lpstr>To learn more,  visit nylc.org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Graham</dc:creator>
  <cp:lastModifiedBy>Alex Tucker</cp:lastModifiedBy>
  <cp:revision>14</cp:revision>
  <dcterms:created xsi:type="dcterms:W3CDTF">2023-03-27T16:03:30Z</dcterms:created>
  <dcterms:modified xsi:type="dcterms:W3CDTF">2023-04-04T03:26:27Z</dcterms:modified>
</cp:coreProperties>
</file>