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7FE4DDFE_BA5D2A7F.xml" ContentType="application/vnd.ms-powerpoint.comments+xml"/>
  <Override PartName="/ppt/notesSlides/notesSlide5.xml" ContentType="application/vnd.openxmlformats-officedocument.presentationml.notesSlide+xml"/>
  <Override PartName="/ppt/comments/modernComment_7FE4DDF0_C6558657.xml" ContentType="application/vnd.ms-powerpoint.comments+xml"/>
  <Override PartName="/ppt/notesSlides/notesSlide6.xml" ContentType="application/vnd.openxmlformats-officedocument.presentationml.notesSlide+xml"/>
  <Override PartName="/ppt/comments/modernComment_7FE4DDFC_C2945A41.xml" ContentType="application/vnd.ms-powerpoint.comments+xml"/>
  <Override PartName="/ppt/notesSlides/notesSlide7.xml" ContentType="application/vnd.openxmlformats-officedocument.presentationml.notesSlide+xml"/>
  <Override PartName="/ppt/comments/modernComment_7FE4DDED_74A096E9.xml" ContentType="application/vnd.ms-powerpoint.comments+xml"/>
  <Override PartName="/ppt/notesSlides/notesSlide8.xml" ContentType="application/vnd.openxmlformats-officedocument.presentationml.notesSlide+xml"/>
  <Override PartName="/ppt/comments/modernComment_7FE4DE00_BC81C9CA.xml" ContentType="application/vnd.ms-powerpoint.comments+xml"/>
  <Override PartName="/ppt/notesSlides/notesSlide9.xml" ContentType="application/vnd.openxmlformats-officedocument.presentationml.notesSlide+xml"/>
  <Override PartName="/ppt/comments/modernComment_7FE4DDFF_C48D8000.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4"/>
    <p:sldMasterId id="2147483654" r:id="rId5"/>
  </p:sldMasterIdLst>
  <p:notesMasterIdLst>
    <p:notesMasterId r:id="rId18"/>
  </p:notesMasterIdLst>
  <p:sldIdLst>
    <p:sldId id="257" r:id="rId6"/>
    <p:sldId id="258" r:id="rId7"/>
    <p:sldId id="2145705422" r:id="rId8"/>
    <p:sldId id="2145705470" r:id="rId9"/>
    <p:sldId id="2145705456" r:id="rId10"/>
    <p:sldId id="2145705468" r:id="rId11"/>
    <p:sldId id="2145705453" r:id="rId12"/>
    <p:sldId id="2145705472" r:id="rId13"/>
    <p:sldId id="2145705471" r:id="rId14"/>
    <p:sldId id="271" r:id="rId15"/>
    <p:sldId id="2145705473" r:id="rId16"/>
    <p:sldId id="289" r:id="rId17"/>
  </p:sldIdLst>
  <p:sldSz cx="12192000" cy="6858000"/>
  <p:notesSz cx="9144000" cy="6858000"/>
  <p:embeddedFontLs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
      <p:font typeface="League Gothic" panose="00000500000000000000" charset="0"/>
      <p:regular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84" userDrawn="1">
          <p15:clr>
            <a:srgbClr val="A4A3A4"/>
          </p15:clr>
        </p15:guide>
        <p15:guide id="2" pos="600" userDrawn="1">
          <p15:clr>
            <a:srgbClr val="A4A3A4"/>
          </p15:clr>
        </p15:guide>
      </p15:sldGuideLst>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34" roundtripDataSignature="AMtx7mgbuzqAhI5oE0tmhtetq5UsirDxM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4CD83F-669B-7C33-7BA1-820AAEB218A1}" name="Christine Aromando" initials="CA" userId="S::christine.aromando@unitedwaynnj.org::bdb13f5f-64dd-4578-868f-7f7fd2bc241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43B"/>
    <a:srgbClr val="FFC000"/>
    <a:srgbClr val="529E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27" autoAdjust="0"/>
    <p:restoredTop sz="68276" autoAdjust="0"/>
  </p:normalViewPr>
  <p:slideViewPr>
    <p:cSldViewPr snapToGrid="0">
      <p:cViewPr varScale="1">
        <p:scale>
          <a:sx n="49" d="100"/>
          <a:sy n="49" d="100"/>
        </p:scale>
        <p:origin x="1368" y="-12"/>
      </p:cViewPr>
      <p:guideLst>
        <p:guide orient="horz" pos="384"/>
        <p:guide pos="600"/>
      </p:guideLst>
    </p:cSldViewPr>
  </p:slideViewPr>
  <p:outlineViewPr>
    <p:cViewPr>
      <p:scale>
        <a:sx n="33" d="100"/>
        <a:sy n="33" d="100"/>
      </p:scale>
      <p:origin x="0" y="-2179"/>
    </p:cViewPr>
  </p:outlineViewPr>
  <p:notesTextViewPr>
    <p:cViewPr>
      <p:scale>
        <a:sx n="70" d="100"/>
        <a:sy n="7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9" Type="http://schemas.microsoft.com/office/2018/10/relationships/authors" Target="authors.xml"/><Relationship Id="rId3" Type="http://schemas.openxmlformats.org/officeDocument/2006/relationships/customXml" Target="../customXml/item3.xml"/><Relationship Id="rId21" Type="http://schemas.openxmlformats.org/officeDocument/2006/relationships/font" Target="fonts/font3.fntdata"/><Relationship Id="rId34" Type="http://customschemas.google.com/relationships/presentationmetadata" Target="meta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5.fntdata"/><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4.fntdata"/><Relationship Id="rId35" Type="http://schemas.openxmlformats.org/officeDocument/2006/relationships/presProps" Target="presProps.xml"/></Relationships>
</file>

<file path=ppt/comments/modernComment_7FE4DDED_74A096E9.xml><?xml version="1.0" encoding="utf-8"?>
<p188:cmLst xmlns:a="http://schemas.openxmlformats.org/drawingml/2006/main" xmlns:r="http://schemas.openxmlformats.org/officeDocument/2006/relationships" xmlns:p188="http://schemas.microsoft.com/office/powerpoint/2018/8/main">
  <p188:cm id="{CC788FDF-BB03-4880-ADB0-B09CB8A3719E}" authorId="{1A4CD83F-669B-7C33-7BA1-820AAEB218A1}" created="2023-04-18T21:37:46.658">
    <pc:sldMkLst xmlns:pc="http://schemas.microsoft.com/office/powerpoint/2013/main/command">
      <pc:docMk/>
      <pc:sldMk cId="1956681449" sldId="2145705453"/>
    </pc:sldMkLst>
    <p188:txBody>
      <a:bodyPr/>
      <a:lstStyle/>
      <a:p>
        <a:r>
          <a:rPr lang="en-US"/>
          <a:t>Add "Yet even with….financial stability" only if it applies to your state.</a:t>
        </a:r>
      </a:p>
    </p188:txBody>
  </p188:cm>
  <p188:cm id="{13C70C61-2306-4CB0-A279-087E3723DAC0}" authorId="{1A4CD83F-669B-7C33-7BA1-820AAEB218A1}" created="2023-04-18T21:38:02.201">
    <pc:sldMkLst xmlns:pc="http://schemas.microsoft.com/office/powerpoint/2013/main/command">
      <pc:docMk/>
      <pc:sldMk cId="1956681449" sldId="2145705453"/>
    </pc:sldMkLst>
    <p188:txBody>
      <a:bodyPr/>
      <a:lstStyle/>
      <a:p>
        <a:r>
          <a:rPr lang="en-US"/>
          <a:t>Include EITHER "and multiple pandemic...X%" OR "that family brought in...financial supports" - whichever more accurately reflects your state's data</a:t>
        </a:r>
      </a:p>
    </p188:txBody>
  </p188:cm>
  <p188:cm id="{73422298-BE98-4E84-A476-52308A9EBB81}" authorId="{1A4CD83F-669B-7C33-7BA1-820AAEB218A1}" created="2023-04-18T21:38:21.855">
    <pc:sldMkLst xmlns:pc="http://schemas.microsoft.com/office/powerpoint/2013/main/command">
      <pc:docMk/>
      <pc:sldMk cId="1956681449" sldId="2145705453"/>
    </pc:sldMkLst>
    <p188:txBody>
      <a:bodyPr/>
      <a:lstStyle/>
      <a:p>
        <a:r>
          <a:rPr lang="en-US"/>
          <a:t>Locations of these stats:
- Household Survival Budget for a family of four: Under "Executive Summary," in the "ALICE Household Survival Budget" table, on the Annual Total Before Credits line
- Remaining stats: Under "The Impact of the COVID Economy on Pandemic Assistance," Figure 5 and the related paragraphs.</a:t>
        </a:r>
      </a:p>
    </p188:txBody>
  </p188:cm>
  <p188:cm id="{7BF2DD9C-1F36-4589-9852-70A489756972}" authorId="{1A4CD83F-669B-7C33-7BA1-820AAEB218A1}" created="2023-04-18T21:38:47.280">
    <pc:sldMkLst xmlns:pc="http://schemas.microsoft.com/office/powerpoint/2013/main/command">
      <pc:docMk/>
      <pc:sldMk cId="1956681449" sldId="2145705453"/>
    </pc:sldMkLst>
    <p188:txBody>
      <a:bodyPr/>
      <a:lstStyle/>
      <a:p>
        <a:r>
          <a:rPr lang="en-US"/>
          <a:t>Include your state's Figure 5 on the slide - which you can find on the Google Drive.</a:t>
        </a:r>
      </a:p>
    </p188:txBody>
  </p188:cm>
</p188:cmLst>
</file>

<file path=ppt/comments/modernComment_7FE4DDF0_C6558657.xml><?xml version="1.0" encoding="utf-8"?>
<p188:cmLst xmlns:a="http://schemas.openxmlformats.org/drawingml/2006/main" xmlns:r="http://schemas.openxmlformats.org/officeDocument/2006/relationships" xmlns:p188="http://schemas.microsoft.com/office/powerpoint/2018/8/main">
  <p188:cm id="{04025893-B204-4B09-8DBF-57B6995585C8}" authorId="{1A4CD83F-669B-7C33-7BA1-820AAEB218A1}" created="2023-04-18T21:25:12.543">
    <pc:sldMkLst xmlns:pc="http://schemas.microsoft.com/office/powerpoint/2013/main/command">
      <pc:docMk/>
      <pc:sldMk cId="3327493719" sldId="2145705456"/>
    </pc:sldMkLst>
    <p188:txBody>
      <a:bodyPr/>
      <a:lstStyle/>
      <a:p>
        <a:r>
          <a:rPr lang="en-US"/>
          <a:t>These stats can be found under "The Impact of the COVID Economy on ALICE Demographics and Equity."</a:t>
        </a:r>
      </a:p>
    </p188:txBody>
  </p188:cm>
</p188:cmLst>
</file>

<file path=ppt/comments/modernComment_7FE4DDFC_C2945A41.xml><?xml version="1.0" encoding="utf-8"?>
<p188:cmLst xmlns:a="http://schemas.openxmlformats.org/drawingml/2006/main" xmlns:r="http://schemas.openxmlformats.org/officeDocument/2006/relationships" xmlns:p188="http://schemas.microsoft.com/office/powerpoint/2018/8/main">
  <p188:cm id="{6F4BBD82-3EC1-4570-B6F1-B40AFD58F02F}" authorId="{1A4CD83F-669B-7C33-7BA1-820AAEB218A1}" created="2023-04-18T21:37:27.362">
    <pc:sldMkLst xmlns:pc="http://schemas.microsoft.com/office/powerpoint/2013/main/command">
      <pc:docMk/>
      <pc:sldMk cId="3264502337" sldId="2145705468"/>
    </pc:sldMkLst>
    <p188:txBody>
      <a:bodyPr/>
      <a:lstStyle/>
      <a:p>
        <a:r>
          <a:rPr lang="en-US"/>
          <a:t>These stats can be found under "The Impact of the COVID Economy on Work and Wages," in the "Wages for the Most Common Occupations" section.
For the example in the notes, select an occupation from Figure 4.</a:t>
        </a:r>
      </a:p>
    </p188:txBody>
  </p188:cm>
</p188:cmLst>
</file>

<file path=ppt/comments/modernComment_7FE4DDFE_BA5D2A7F.xml><?xml version="1.0" encoding="utf-8"?>
<p188:cmLst xmlns:a="http://schemas.openxmlformats.org/drawingml/2006/main" xmlns:r="http://schemas.openxmlformats.org/officeDocument/2006/relationships" xmlns:p188="http://schemas.microsoft.com/office/powerpoint/2018/8/main">
  <p188:cm id="{5F5F2361-A15B-40C8-83A8-D823DD455944}" authorId="{1A4CD83F-669B-7C33-7BA1-820AAEB218A1}" created="2023-04-18T21:24:31.538">
    <pc:sldMkLst xmlns:pc="http://schemas.microsoft.com/office/powerpoint/2013/main/command">
      <pc:docMk/>
      <pc:sldMk cId="3126667903" sldId="2145705470"/>
    </pc:sldMkLst>
    <p188:txBody>
      <a:bodyPr/>
      <a:lstStyle/>
      <a:p>
        <a:r>
          <a:rPr lang="en-US"/>
          <a:t>Locations of these stats:
- Households below the ALICE Threshold: Under "The Competing Forces of the COVID Economy," Figure 2 and the related paragraphs
- Percent below the ALICE Threshold: Under "Executive Summary"
- Number of additional poverty vs ALICE households: UnitedForALICE.org, your state page, "State Overview," dashboard 1, hover your mouse over 2019 and 2021 on the line graph and calculate the difference between the poverty and ALICE figures from one year to the next.</a:t>
        </a:r>
      </a:p>
    </p188:txBody>
  </p188:cm>
</p188:cmLst>
</file>

<file path=ppt/comments/modernComment_7FE4DDFF_C48D8000.xml><?xml version="1.0" encoding="utf-8"?>
<p188:cmLst xmlns:a="http://schemas.openxmlformats.org/drawingml/2006/main" xmlns:r="http://schemas.openxmlformats.org/officeDocument/2006/relationships" xmlns:p188="http://schemas.microsoft.com/office/powerpoint/2018/8/main">
  <p188:cm id="{B5A315E3-7BE9-48BF-8D3A-DDFF18482F1C}" authorId="{1A4CD83F-669B-7C33-7BA1-820AAEB218A1}" created="2023-04-18T21:49:16.052">
    <pc:sldMkLst xmlns:pc="http://schemas.microsoft.com/office/powerpoint/2013/main/command">
      <pc:docMk/>
      <pc:sldMk cId="3297607680" sldId="2145705471"/>
    </pc:sldMkLst>
    <p188:txBody>
      <a:bodyPr/>
      <a:lstStyle/>
      <a:p>
        <a:r>
          <a:rPr lang="en-US"/>
          <a:t>These stats can be found under "The Impact of the COVID Economy on Savings and Assets," in the "Rainy Day Funds" section.</a:t>
        </a:r>
      </a:p>
    </p188:txBody>
  </p188:cm>
</p188:cmLst>
</file>

<file path=ppt/comments/modernComment_7FE4DE00_BC81C9CA.xml><?xml version="1.0" encoding="utf-8"?>
<p188:cmLst xmlns:a="http://schemas.openxmlformats.org/drawingml/2006/main" xmlns:r="http://schemas.openxmlformats.org/officeDocument/2006/relationships" xmlns:p188="http://schemas.microsoft.com/office/powerpoint/2018/8/main">
  <p188:cm id="{8612B820-A6D4-439A-B6AF-D97FFC5C4393}" authorId="{1A4CD83F-669B-7C33-7BA1-820AAEB218A1}" created="2023-04-18T21:49:02.946">
    <pc:sldMkLst xmlns:pc="http://schemas.microsoft.com/office/powerpoint/2013/main/command">
      <pc:docMk/>
      <pc:sldMk cId="3162622410" sldId="2145705472"/>
    </pc:sldMkLst>
    <p188:txBody>
      <a:bodyPr/>
      <a:lstStyle/>
      <a:p>
        <a:r>
          <a:rPr lang="en-US"/>
          <a:t>These stats can be found under "Beyond 2021: Economic Challenges Ahead for ALICE," in the "Warning Signs" section.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409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79484" y="0"/>
            <a:ext cx="3962400" cy="344091"/>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p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 name="Google Shape;34;p2: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algn="l" rtl="0" fontAlgn="base"/>
            <a:r>
              <a:rPr lang="en-US" sz="1600" b="0" i="1" baseline="0" dirty="0">
                <a:solidFill>
                  <a:srgbClr val="000000"/>
                </a:solidFill>
                <a:effectLst/>
                <a:latin typeface="Calibri" panose="020F0502020204030204" pitchFamily="34" charset="0"/>
              </a:rPr>
              <a:t>​</a:t>
            </a:r>
            <a:endParaRPr lang="en-US" sz="1600" b="0" i="1" baseline="0" dirty="0">
              <a:solidFill>
                <a:srgbClr val="444444"/>
              </a:solidFill>
              <a:effectLst/>
              <a:latin typeface="Calibri" panose="020F0502020204030204" pitchFamily="34" charset="0"/>
            </a:endParaRPr>
          </a:p>
          <a:p>
            <a:pPr algn="l" rtl="0" fontAlgn="base"/>
            <a:r>
              <a:rPr lang="en-US" sz="1600" b="1" i="1" u="none" strike="noStrike" baseline="0" dirty="0">
                <a:solidFill>
                  <a:srgbClr val="000000"/>
                </a:solidFill>
                <a:effectLst/>
                <a:latin typeface="Calibri" panose="020F0502020204030204" pitchFamily="34" charset="0"/>
              </a:rPr>
              <a:t>For this cover slide and all the slides that follow, please replace the United Way of NNJ logo with your own (horizontal version) by adjusting the top slide in the Slide Master view. (View </a:t>
            </a:r>
            <a:r>
              <a:rPr lang="en-US" sz="1600" b="1" i="1" u="none" strike="noStrike" baseline="0" dirty="0">
                <a:solidFill>
                  <a:srgbClr val="000000"/>
                </a:solidFill>
                <a:effectLst/>
                <a:latin typeface="Calibri" panose="020F0502020204030204" pitchFamily="34" charset="0"/>
                <a:sym typeface="Wingdings" panose="05000000000000000000" pitchFamily="2" charset="2"/>
              </a:rPr>
              <a:t> </a:t>
            </a:r>
            <a:r>
              <a:rPr lang="en-US" sz="1600" b="1" i="1" u="none" strike="noStrike" baseline="0" dirty="0">
                <a:solidFill>
                  <a:srgbClr val="000000"/>
                </a:solidFill>
                <a:effectLst/>
                <a:latin typeface="Calibri" panose="020F0502020204030204" pitchFamily="34" charset="0"/>
              </a:rPr>
              <a:t> Slide Master)</a:t>
            </a:r>
            <a:endParaRPr lang="en-US" sz="1600" b="1" i="1" baseline="0" dirty="0">
              <a:solidFill>
                <a:srgbClr val="444444"/>
              </a:solidFill>
              <a:effectLst/>
              <a:latin typeface="Calibri" panose="020F0502020204030204" pitchFamily="34" charset="0"/>
            </a:endParaRPr>
          </a:p>
        </p:txBody>
      </p:sp>
      <p:sp>
        <p:nvSpPr>
          <p:cNvPr id="35" name="Google Shape;35;p2: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6: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16: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FF0000"/>
              </a:buClr>
              <a:buSzPts val="1200"/>
              <a:buFont typeface="Arial"/>
              <a:buNone/>
            </a:pPr>
            <a:r>
              <a:rPr lang="en-US" sz="1600" b="0" i="1" u="none" strike="noStrike" cap="none" baseline="0" dirty="0">
                <a:solidFill>
                  <a:schemeClr val="dk1"/>
                </a:solidFill>
                <a:effectLst/>
                <a:latin typeface="Calibri"/>
                <a:ea typeface="Calibri"/>
                <a:cs typeface="Calibri"/>
                <a:sym typeface="Calibri"/>
              </a:rPr>
              <a:t>211 is available across our state and supports all Tennesseans, but especially ALICE, by providing free and confidential access to health and human services.  </a:t>
            </a:r>
          </a:p>
          <a:p>
            <a:pPr marL="0" lvl="0" indent="0" algn="l" rtl="0">
              <a:spcBef>
                <a:spcPts val="0"/>
              </a:spcBef>
              <a:spcAft>
                <a:spcPts val="0"/>
              </a:spcAft>
              <a:buClr>
                <a:srgbClr val="FF0000"/>
              </a:buClr>
              <a:buSzPts val="1200"/>
              <a:buFont typeface="Arial"/>
              <a:buNone/>
            </a:pPr>
            <a:endParaRPr lang="en-US" sz="1600" b="0" i="1" u="none" strike="noStrike" cap="none" baseline="0" dirty="0">
              <a:solidFill>
                <a:schemeClr val="dk1"/>
              </a:solidFill>
              <a:effectLst/>
              <a:latin typeface="Calibri"/>
              <a:cs typeface="Calibri"/>
              <a:sym typeface="Calibri"/>
            </a:endParaRPr>
          </a:p>
          <a:p>
            <a:pPr marL="0" lvl="0" indent="0" algn="l" rtl="0">
              <a:spcBef>
                <a:spcPts val="0"/>
              </a:spcBef>
              <a:spcAft>
                <a:spcPts val="0"/>
              </a:spcAft>
              <a:buClr>
                <a:srgbClr val="FF0000"/>
              </a:buClr>
              <a:buSzPts val="1200"/>
              <a:buFont typeface="Arial"/>
              <a:buNone/>
            </a:pPr>
            <a:r>
              <a:rPr lang="en-US" sz="1600" b="0" i="1" u="none" strike="noStrike" cap="none" baseline="0" dirty="0">
                <a:solidFill>
                  <a:schemeClr val="dk1"/>
                </a:solidFill>
                <a:effectLst/>
                <a:latin typeface="Calibri"/>
                <a:cs typeface="Calibri"/>
                <a:sym typeface="Calibri"/>
              </a:rPr>
              <a:t>Some highlights of statistics for this past year, 2022, are 190K phone calls, 192K referrals made, including nearly 40K connections to reduce hunger and food security, 33K to assistance paying utility bills, and more than 20K connections made to address housing insecurity and homelessness in our state.</a:t>
            </a:r>
          </a:p>
          <a:p>
            <a:pPr marL="0" lvl="0" indent="0" algn="l" rtl="0">
              <a:spcBef>
                <a:spcPts val="0"/>
              </a:spcBef>
              <a:spcAft>
                <a:spcPts val="0"/>
              </a:spcAft>
              <a:buClr>
                <a:srgbClr val="FF0000"/>
              </a:buClr>
              <a:buSzPts val="1200"/>
              <a:buFont typeface="Arial"/>
              <a:buNone/>
            </a:pPr>
            <a:r>
              <a:rPr lang="en-US" sz="1600" b="0" i="1" u="none" strike="noStrike" cap="none" baseline="0" dirty="0">
                <a:solidFill>
                  <a:schemeClr val="dk1"/>
                </a:solidFill>
                <a:effectLst/>
                <a:latin typeface="Calibri"/>
                <a:cs typeface="Calibri"/>
                <a:sym typeface="Calibri"/>
              </a:rPr>
              <a:t> </a:t>
            </a:r>
            <a:endParaRPr sz="1600" b="0" i="1" baseline="0" dirty="0"/>
          </a:p>
        </p:txBody>
      </p:sp>
      <p:sp>
        <p:nvSpPr>
          <p:cNvPr id="173" name="Google Shape;173;p16: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6: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16: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FF0000"/>
              </a:buClr>
              <a:buSzPts val="1200"/>
              <a:buFont typeface="Arial"/>
              <a:buNone/>
            </a:pPr>
            <a:r>
              <a:rPr lang="en-US" sz="1600" b="0" i="1" baseline="0" dirty="0"/>
              <a:t>Tennessee Benefit Kitchen is an innovative new service launched November 1 of 2021 to support those living below the ALICE threshold.  Every year millions of Americans leave $80 billion in unclaimed benefits on the table.  By testing “benefits” to 211-211, people access a free screener that identifies eligible benefits and links to the application sites.   In our first four months, Tennessean’s were connected to apply for $2.5 million in benefits, including $2.25 million in tax credits and more than $185K in food stamps.</a:t>
            </a:r>
            <a:endParaRPr sz="1600" b="0" i="1" baseline="0" dirty="0"/>
          </a:p>
        </p:txBody>
      </p:sp>
      <p:sp>
        <p:nvSpPr>
          <p:cNvPr id="173" name="Google Shape;173;p16: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147433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600" b="0" i="0" u="none" strike="noStrike" cap="none" baseline="0" dirty="0">
                <a:solidFill>
                  <a:schemeClr val="dk1"/>
                </a:solidFill>
                <a:effectLst/>
                <a:latin typeface="Calibri"/>
                <a:ea typeface="Calibri"/>
                <a:cs typeface="Calibri"/>
                <a:sym typeface="Calibri"/>
              </a:rPr>
              <a:t>So, what can we do? Now that we’ve seen how ALICE households fared financially during the pandemic, and what might be ahead for struggling households in our state, how can we use this information to create meaningful change?​</a:t>
            </a:r>
          </a:p>
          <a:p>
            <a:pPr rtl="0" fontAlgn="base"/>
            <a:r>
              <a:rPr lang="en-US" sz="1600" b="0" i="0" u="none" strike="noStrike" cap="none" baseline="0" dirty="0">
                <a:solidFill>
                  <a:schemeClr val="dk1"/>
                </a:solidFill>
                <a:effectLst/>
                <a:latin typeface="Calibri"/>
                <a:ea typeface="Calibri"/>
                <a:cs typeface="Calibri"/>
                <a:sym typeface="Calibri"/>
              </a:rPr>
              <a:t>​</a:t>
            </a:r>
          </a:p>
          <a:p>
            <a:pPr rtl="0" fontAlgn="base"/>
            <a:r>
              <a:rPr lang="en-US" sz="1600" b="0" i="0" u="none" strike="noStrike" cap="none" baseline="0" dirty="0">
                <a:solidFill>
                  <a:schemeClr val="dk1"/>
                </a:solidFill>
                <a:effectLst/>
                <a:latin typeface="Calibri"/>
                <a:ea typeface="Calibri"/>
                <a:cs typeface="Calibri"/>
                <a:sym typeface="Calibri"/>
              </a:rPr>
              <a:t>First, visit UnitedForALICE.org to read the state and the national Reports in full – and to engage with the data directly using the interactive, online dashboards. ​</a:t>
            </a:r>
          </a:p>
          <a:p>
            <a:pPr rtl="0" fontAlgn="base"/>
            <a:r>
              <a:rPr lang="en-US" sz="1600" b="0" i="0" u="none" strike="noStrike" cap="none" baseline="0" dirty="0">
                <a:solidFill>
                  <a:schemeClr val="dk1"/>
                </a:solidFill>
                <a:effectLst/>
                <a:latin typeface="Calibri"/>
                <a:ea typeface="Calibri"/>
                <a:cs typeface="Calibri"/>
                <a:sym typeface="Calibri"/>
              </a:rPr>
              <a:t>​</a:t>
            </a:r>
          </a:p>
          <a:p>
            <a:pPr rtl="0" fontAlgn="base"/>
            <a:r>
              <a:rPr lang="en-US" sz="1600" b="0" i="0" u="none" strike="noStrike" cap="none" baseline="0" dirty="0">
                <a:solidFill>
                  <a:schemeClr val="dk1"/>
                </a:solidFill>
                <a:effectLst/>
                <a:latin typeface="Calibri"/>
                <a:ea typeface="Calibri"/>
                <a:cs typeface="Calibri"/>
                <a:sym typeface="Calibri"/>
              </a:rPr>
              <a:t>Then, share this data throughout your own networks. Encourage your peers to use the data to develop policies and strategies that can have both immediate and long-term impacts on households living paycheck to paycheck. And build awareness anywhere you can – at home, with your families, friends, and neighbors – some of whom may actually be ALICE. Help us sound the alarm about financial hardship in Tennessee, because failing to do so places ALICE, our economy, and the well-being of our communities at great risk.​</a:t>
            </a:r>
          </a:p>
          <a:p>
            <a:pPr marL="0" indent="0" algn="l" rtl="0" fontAlgn="base">
              <a:buFont typeface="Arial" panose="020B0604020202020204" pitchFamily="34" charset="0"/>
              <a:buNone/>
            </a:pPr>
            <a:endParaRPr lang="en-US" sz="1600" baseline="0" dirty="0"/>
          </a:p>
        </p:txBody>
      </p:sp>
      <p:sp>
        <p:nvSpPr>
          <p:cNvPr id="4" name="Slide Number Placeholder 3"/>
          <p:cNvSpPr>
            <a:spLocks noGrp="1"/>
          </p:cNvSpPr>
          <p:nvPr>
            <p:ph type="sldNum" sz="quarter" idx="5"/>
          </p:nvPr>
        </p:nvSpPr>
        <p:spPr/>
        <p:txBody>
          <a:bodyPr/>
          <a:lstStyle/>
          <a:p>
            <a:fld id="{7AC2BE64-911F-3D4B-A781-15E4A6542559}" type="slidenum">
              <a:rPr lang="en-US" smtClean="0"/>
              <a:t>12</a:t>
            </a:fld>
            <a:endParaRPr lang="en-US"/>
          </a:p>
        </p:txBody>
      </p:sp>
    </p:spTree>
    <p:extLst>
      <p:ext uri="{BB962C8B-B14F-4D97-AF65-F5344CB8AC3E}">
        <p14:creationId xmlns:p14="http://schemas.microsoft.com/office/powerpoint/2010/main" val="3350333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3: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 name="Google Shape;42;p3: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algn="l" rtl="0" fontAlgn="base"/>
            <a:r>
              <a:rPr lang="en-US" sz="1600" b="0" i="0" u="none" strike="noStrike" dirty="0">
                <a:solidFill>
                  <a:srgbClr val="000000"/>
                </a:solidFill>
                <a:effectLst/>
                <a:latin typeface="Calibri" panose="020F0502020204030204" pitchFamily="34" charset="0"/>
              </a:rPr>
              <a:t>The COVID-19 pandemic, a global health and economic crisis, upended life as we knew it three years ago. It claimed the lives of millions and unleashed a storm of competing economic forces – which was a phenomenon rarely seen. </a:t>
            </a:r>
            <a:r>
              <a:rPr lang="en-US" sz="1600" b="0" i="0" dirty="0">
                <a:solidFill>
                  <a:srgbClr val="000000"/>
                </a:solidFill>
                <a:effectLst/>
                <a:latin typeface="Calibri" panose="020F0502020204030204" pitchFamily="34" charset="0"/>
              </a:rPr>
              <a:t>​</a:t>
            </a:r>
            <a:endParaRPr lang="en-US" sz="1600" b="0" i="0" dirty="0">
              <a:solidFill>
                <a:srgbClr val="444444"/>
              </a:solidFill>
              <a:effectLst/>
              <a:latin typeface="Calibri" panose="020F0502020204030204" pitchFamily="34" charset="0"/>
            </a:endParaRPr>
          </a:p>
          <a:p>
            <a:pPr algn="l" rtl="0" fontAlgn="base"/>
            <a:r>
              <a:rPr lang="en-US" sz="1600" b="0" i="0" dirty="0">
                <a:solidFill>
                  <a:srgbClr val="000000"/>
                </a:solidFill>
                <a:effectLst/>
                <a:latin typeface="Calibri" panose="020F0502020204030204" pitchFamily="34" charset="0"/>
              </a:rPr>
              <a:t>​</a:t>
            </a:r>
            <a:endParaRPr lang="en-US" sz="1600" b="0" i="0" dirty="0">
              <a:solidFill>
                <a:srgbClr val="444444"/>
              </a:solidFill>
              <a:effectLst/>
              <a:latin typeface="Calibri" panose="020F0502020204030204" pitchFamily="34" charset="0"/>
            </a:endParaRPr>
          </a:p>
          <a:p>
            <a:pPr algn="l" rtl="0" fontAlgn="base"/>
            <a:r>
              <a:rPr lang="en-US" sz="1600" b="0" i="0" u="none" strike="noStrike" dirty="0">
                <a:solidFill>
                  <a:srgbClr val="000000"/>
                </a:solidFill>
                <a:effectLst/>
                <a:latin typeface="Calibri" panose="020F0502020204030204" pitchFamily="34" charset="0"/>
              </a:rPr>
              <a:t>Among those in the eye of the storm was a </a:t>
            </a:r>
            <a:r>
              <a:rPr lang="en-US" sz="1600" b="0" i="0" u="none" strike="noStrike" baseline="0" dirty="0">
                <a:solidFill>
                  <a:srgbClr val="000000"/>
                </a:solidFill>
                <a:effectLst/>
                <a:latin typeface="Calibri" panose="020F0502020204030204" pitchFamily="34" charset="0"/>
              </a:rPr>
              <a:t>population</a:t>
            </a:r>
            <a:r>
              <a:rPr lang="en-US" sz="1600" b="0" i="0" u="none" strike="noStrike" dirty="0">
                <a:solidFill>
                  <a:srgbClr val="000000"/>
                </a:solidFill>
                <a:effectLst/>
                <a:latin typeface="Calibri" panose="020F0502020204030204" pitchFamily="34" charset="0"/>
              </a:rPr>
              <a:t> that the media, government officials, influencers, and many others refer to as</a:t>
            </a:r>
            <a:r>
              <a:rPr lang="en-US" sz="1600" b="0" i="0" u="none" strike="noStrike" dirty="0">
                <a:solidFill>
                  <a:srgbClr val="3B3838"/>
                </a:solidFill>
                <a:effectLst/>
                <a:latin typeface="Calibri" panose="020F0502020204030204" pitchFamily="34" charset="0"/>
              </a:rPr>
              <a:t> the invisible, the forgotten. People who, hidden in plain sight, struggle daily to afford basics. We have a name and a specific measure for this group – and that is ALICE. ALICE stands f</a:t>
            </a:r>
            <a:r>
              <a:rPr lang="en-US" sz="1600" b="0" i="0" u="none" strike="noStrike" dirty="0">
                <a:solidFill>
                  <a:srgbClr val="000000"/>
                </a:solidFill>
                <a:effectLst/>
                <a:latin typeface="Calibri" panose="020F0502020204030204" pitchFamily="34" charset="0"/>
              </a:rPr>
              <a:t>or Asset Limited, Income Constrained, Employed. ALICE can be a family member, a friend, or a neighbor. ALICE workers – including our childcare providers, waiters, retail clerks, gas station attendants, and others – are the engine that keeps our economy running. They earn above the Federal Poverty Level, but because their wages can’t keep up with the rising costs of necessities, they’re forced to make impossible choices to try to make ends meet. </a:t>
            </a:r>
            <a:r>
              <a:rPr lang="en-US" sz="1600" b="0" i="0" dirty="0">
                <a:solidFill>
                  <a:srgbClr val="000000"/>
                </a:solidFill>
                <a:effectLst/>
                <a:latin typeface="Calibri" panose="020F0502020204030204" pitchFamily="34" charset="0"/>
              </a:rPr>
              <a:t>​</a:t>
            </a:r>
            <a:endParaRPr lang="en-US" sz="1600" b="0" i="0" dirty="0">
              <a:solidFill>
                <a:srgbClr val="444444"/>
              </a:solidFill>
              <a:effectLst/>
              <a:latin typeface="Calibri" panose="020F0502020204030204" pitchFamily="34" charset="0"/>
            </a:endParaRPr>
          </a:p>
          <a:p>
            <a:pPr algn="l" rtl="0" fontAlgn="base"/>
            <a:r>
              <a:rPr lang="en-US" sz="1600" b="0" i="0" dirty="0">
                <a:solidFill>
                  <a:srgbClr val="000000"/>
                </a:solidFill>
                <a:effectLst/>
                <a:latin typeface="Calibri" panose="020F0502020204030204" pitchFamily="34" charset="0"/>
              </a:rPr>
              <a:t>​</a:t>
            </a:r>
            <a:endParaRPr lang="en-US" sz="1600" b="0" i="0" dirty="0">
              <a:solidFill>
                <a:srgbClr val="444444"/>
              </a:solidFill>
              <a:effectLst/>
              <a:latin typeface="Calibri" panose="020F0502020204030204" pitchFamily="34" charset="0"/>
            </a:endParaRPr>
          </a:p>
          <a:p>
            <a:pPr algn="l" rtl="0" fontAlgn="base"/>
            <a:r>
              <a:rPr lang="en-US" sz="1600" b="0" i="0" u="none" strike="noStrike" dirty="0">
                <a:solidFill>
                  <a:srgbClr val="000000"/>
                </a:solidFill>
                <a:effectLst/>
                <a:latin typeface="Calibri" panose="020F0502020204030204" pitchFamily="34" charset="0"/>
              </a:rPr>
              <a:t>In the next few slides, we’ll explore how Tennessee's vulnerable ALICE families fared financially during the pandemic, and warning signs that point to stress on the horizon in the years to come.</a:t>
            </a:r>
            <a:r>
              <a:rPr lang="en-US" sz="1600" b="0" i="0" dirty="0">
                <a:solidFill>
                  <a:srgbClr val="000000"/>
                </a:solidFill>
                <a:effectLst/>
                <a:latin typeface="Calibri" panose="020F0502020204030204" pitchFamily="34" charset="0"/>
              </a:rPr>
              <a:t>​</a:t>
            </a:r>
            <a:endParaRPr lang="en-US" sz="1600" b="0" i="0" dirty="0">
              <a:solidFill>
                <a:srgbClr val="444444"/>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sz="1600" b="0" i="0" dirty="0">
              <a:solidFill>
                <a:srgbClr val="000000"/>
              </a:solidFill>
              <a:latin typeface="Calibri" panose="020F0502020204030204" pitchFamily="34" charset="0"/>
              <a:ea typeface="Roboto"/>
              <a:cs typeface="Roboto"/>
              <a:sym typeface="Roboto"/>
            </a:endParaRPr>
          </a:p>
        </p:txBody>
      </p:sp>
      <p:sp>
        <p:nvSpPr>
          <p:cNvPr id="43" name="Google Shape;43;p3: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600" b="0" i="0" u="none" strike="noStrike" baseline="0" dirty="0">
                <a:solidFill>
                  <a:srgbClr val="000000"/>
                </a:solidFill>
                <a:effectLst/>
                <a:latin typeface="Calibri" panose="020F0502020204030204" pitchFamily="34" charset="0"/>
              </a:rPr>
              <a:t>Throughout the pandemic, economic forces such as job disruption, inflation, wage increases, pandemic assistance, and migration worked both with and against each other. Negatively impacting household income, businesses and schools closed or went remote for months after the pandemic hit. In the two years that followed, millions of workers lost their jobs, while millions more had their hours and wages reduced. Initially, costs for many basics declined, but then as the pandemic continued, disruptions to the supply chain and higher wages to retain workers pushed prices up across the board.</a:t>
            </a:r>
            <a:r>
              <a:rPr lang="en-US" sz="1600" b="0" i="0" baseline="0" dirty="0">
                <a:solidFill>
                  <a:srgbClr val="000000"/>
                </a:solidFill>
                <a:effectLst/>
                <a:latin typeface="Calibri" panose="020F0502020204030204" pitchFamily="34" charset="0"/>
              </a:rPr>
              <a:t>​</a:t>
            </a:r>
            <a:endParaRPr lang="en-US" sz="1600" b="0" i="0" baseline="0" dirty="0">
              <a:solidFill>
                <a:srgbClr val="444444"/>
              </a:solidFill>
              <a:effectLst/>
              <a:latin typeface="Calibri" panose="020F0502020204030204" pitchFamily="34" charset="0"/>
            </a:endParaRPr>
          </a:p>
          <a:p>
            <a:pPr algn="l" rtl="0" fontAlgn="base"/>
            <a:r>
              <a:rPr lang="en-US" sz="1600" b="0" i="0" baseline="0" dirty="0">
                <a:solidFill>
                  <a:srgbClr val="000000"/>
                </a:solidFill>
                <a:effectLst/>
                <a:latin typeface="Calibri" panose="020F0502020204030204" pitchFamily="34" charset="0"/>
              </a:rPr>
              <a:t>​</a:t>
            </a:r>
            <a:endParaRPr lang="en-US" sz="1600" b="0" i="0" baseline="0" dirty="0">
              <a:solidFill>
                <a:srgbClr val="444444"/>
              </a:solidFill>
              <a:effectLst/>
              <a:latin typeface="Calibri" panose="020F0502020204030204" pitchFamily="34" charset="0"/>
            </a:endParaRPr>
          </a:p>
          <a:p>
            <a:pPr algn="l" rtl="0" fontAlgn="base"/>
            <a:r>
              <a:rPr lang="en-US" sz="1600" b="0" i="0" u="none" strike="noStrike" baseline="0" dirty="0">
                <a:solidFill>
                  <a:srgbClr val="000000"/>
                </a:solidFill>
                <a:effectLst/>
                <a:latin typeface="Calibri" panose="020F0502020204030204" pitchFamily="34" charset="0"/>
              </a:rPr>
              <a:t>At the same time, there were forces that benefited household income for many below the ALICE Threshold – which means, ALICE households and households in poverty combined. As I mentioned, wages and salaries increased as business owners scrambled to retain their workers. In addition, there were various temporary pandemic supports that provided a much-needed cushion for these struggling households. </a:t>
            </a:r>
            <a:r>
              <a:rPr lang="en-US" sz="1600" b="0" i="0" baseline="0" dirty="0">
                <a:solidFill>
                  <a:srgbClr val="000000"/>
                </a:solidFill>
                <a:effectLst/>
                <a:latin typeface="Calibri" panose="020F0502020204030204" pitchFamily="34" charset="0"/>
              </a:rPr>
              <a:t>​</a:t>
            </a:r>
            <a:endParaRPr lang="en-US" sz="1600" b="0" i="0" baseline="0" dirty="0">
              <a:solidFill>
                <a:srgbClr val="444444"/>
              </a:solidFill>
              <a:effectLst/>
              <a:latin typeface="Calibri" panose="020F0502020204030204" pitchFamily="34" charset="0"/>
            </a:endParaRPr>
          </a:p>
          <a:p>
            <a:pPr algn="l" rtl="0" fontAlgn="base"/>
            <a:r>
              <a:rPr lang="en-US" sz="1600" b="0" i="0" baseline="0" dirty="0">
                <a:solidFill>
                  <a:srgbClr val="000000"/>
                </a:solidFill>
                <a:effectLst/>
                <a:latin typeface="Calibri" panose="020F0502020204030204" pitchFamily="34" charset="0"/>
              </a:rPr>
              <a:t>​</a:t>
            </a:r>
            <a:endParaRPr lang="en-US" sz="1600" b="0" i="0" baseline="0" dirty="0">
              <a:solidFill>
                <a:srgbClr val="444444"/>
              </a:solidFill>
              <a:effectLst/>
              <a:latin typeface="Calibri" panose="020F0502020204030204" pitchFamily="34" charset="0"/>
            </a:endParaRPr>
          </a:p>
          <a:p>
            <a:pPr algn="l" rtl="0" fontAlgn="base"/>
            <a:r>
              <a:rPr lang="en-US" sz="1600" b="0" i="0" u="none" strike="noStrike" baseline="0" dirty="0">
                <a:solidFill>
                  <a:srgbClr val="000000"/>
                </a:solidFill>
                <a:effectLst/>
                <a:latin typeface="Calibri" panose="020F0502020204030204" pitchFamily="34" charset="0"/>
              </a:rPr>
              <a:t>The pandemic also sparked changes in household size and location. To minimize expenses, many older children returned home, and some households added roommates. And for a variety of reasons, many households moved to warmer, less expensive, and/or less densely populated locations. </a:t>
            </a:r>
            <a:r>
              <a:rPr lang="en-US" sz="1600" b="0" i="0" baseline="0" dirty="0">
                <a:solidFill>
                  <a:srgbClr val="000000"/>
                </a:solidFill>
                <a:effectLst/>
                <a:latin typeface="Calibri" panose="020F0502020204030204" pitchFamily="34" charset="0"/>
              </a:rPr>
              <a:t>​</a:t>
            </a:r>
            <a:endParaRPr lang="en-US" sz="1600" b="0" i="0" baseline="0" dirty="0">
              <a:solidFill>
                <a:srgbClr val="444444"/>
              </a:solidFill>
              <a:effectLst/>
              <a:latin typeface="Calibri" panose="020F0502020204030204" pitchFamily="34" charset="0"/>
            </a:endParaRPr>
          </a:p>
          <a:p>
            <a:endParaRPr lang="en-US" sz="1600" baseline="0" dirty="0"/>
          </a:p>
        </p:txBody>
      </p:sp>
      <p:sp>
        <p:nvSpPr>
          <p:cNvPr id="4" name="Slide Number Placeholder 3"/>
          <p:cNvSpPr>
            <a:spLocks noGrp="1"/>
          </p:cNvSpPr>
          <p:nvPr>
            <p:ph type="sldNum" sz="quarter" idx="5"/>
          </p:nvPr>
        </p:nvSpPr>
        <p:spPr/>
        <p:txBody>
          <a:bodyPr/>
          <a:lstStyle/>
          <a:p>
            <a:fld id="{7AC2BE64-911F-3D4B-A781-15E4A6542559}" type="slidenum">
              <a:rPr lang="en-US" smtClean="0"/>
              <a:t>3</a:t>
            </a:fld>
            <a:endParaRPr lang="en-US"/>
          </a:p>
        </p:txBody>
      </p:sp>
    </p:spTree>
    <p:extLst>
      <p:ext uri="{BB962C8B-B14F-4D97-AF65-F5344CB8AC3E}">
        <p14:creationId xmlns:p14="http://schemas.microsoft.com/office/powerpoint/2010/main" val="3431233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u="none" strike="noStrike" baseline="0" dirty="0">
                <a:solidFill>
                  <a:srgbClr val="000000"/>
                </a:solidFill>
                <a:effectLst/>
                <a:latin typeface="Calibri" panose="020F0502020204030204" pitchFamily="34" charset="0"/>
              </a:rPr>
              <a:t>As a result of all these economic forces at play at the same time, from 2019 through 2021, Tennessee saw a slight decrease in the total number of households below the ALICE Threshold from 46% to 44% of households unable to afford the basics. Of these additional struggling households, 380,879 were in poverty, while 816,021 – (more than twice as many) – were ALICE.</a:t>
            </a:r>
            <a:r>
              <a:rPr lang="en-US" sz="1600" b="0" i="0" baseline="0" dirty="0">
                <a:solidFill>
                  <a:srgbClr val="000000"/>
                </a:solidFill>
                <a:effectLst/>
                <a:latin typeface="Calibri" panose="020F0502020204030204" pitchFamily="34" charset="0"/>
              </a:rPr>
              <a:t>​</a:t>
            </a:r>
            <a:endParaRPr lang="en-US" sz="1600" baseline="0" dirty="0"/>
          </a:p>
        </p:txBody>
      </p:sp>
      <p:sp>
        <p:nvSpPr>
          <p:cNvPr id="4" name="Slide Number Placeholder 3"/>
          <p:cNvSpPr>
            <a:spLocks noGrp="1"/>
          </p:cNvSpPr>
          <p:nvPr>
            <p:ph type="sldNum" sz="quarter" idx="5"/>
          </p:nvPr>
        </p:nvSpPr>
        <p:spPr/>
        <p:txBody>
          <a:bodyPr/>
          <a:lstStyle/>
          <a:p>
            <a:fld id="{7AC2BE64-911F-3D4B-A781-15E4A6542559}" type="slidenum">
              <a:rPr lang="en-US" smtClean="0"/>
              <a:t>4</a:t>
            </a:fld>
            <a:endParaRPr lang="en-US"/>
          </a:p>
        </p:txBody>
      </p:sp>
    </p:spTree>
    <p:extLst>
      <p:ext uri="{BB962C8B-B14F-4D97-AF65-F5344CB8AC3E}">
        <p14:creationId xmlns:p14="http://schemas.microsoft.com/office/powerpoint/2010/main" val="2725731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600" b="0" i="0" u="none" strike="noStrike" baseline="0" dirty="0">
                <a:solidFill>
                  <a:srgbClr val="000000"/>
                </a:solidFill>
                <a:effectLst/>
                <a:latin typeface="Calibri" panose="020F0502020204030204" pitchFamily="34" charset="0"/>
              </a:rPr>
              <a:t>ALICE households exist across all ages, genders, races, ethnicities, and geographies. Yet, some groups are disproportionately ALICE as a result of systemic barriers to education, homeownership, health care, and financial wealth and savings, among others. </a:t>
            </a:r>
            <a:r>
              <a:rPr lang="en-US" sz="1600" b="0" i="0" baseline="0" dirty="0">
                <a:solidFill>
                  <a:srgbClr val="000000"/>
                </a:solidFill>
                <a:effectLst/>
                <a:latin typeface="Calibri" panose="020F0502020204030204" pitchFamily="34" charset="0"/>
              </a:rPr>
              <a:t>​</a:t>
            </a:r>
            <a:endParaRPr lang="en-US" sz="1600" b="0" i="0" baseline="0" dirty="0">
              <a:solidFill>
                <a:srgbClr val="444444"/>
              </a:solidFill>
              <a:effectLst/>
              <a:latin typeface="Calibri" panose="020F0502020204030204" pitchFamily="34" charset="0"/>
            </a:endParaRPr>
          </a:p>
          <a:p>
            <a:pPr algn="l" rtl="0" fontAlgn="base"/>
            <a:r>
              <a:rPr lang="en-US" sz="1600" b="0" i="0" baseline="0" dirty="0">
                <a:solidFill>
                  <a:srgbClr val="000000"/>
                </a:solidFill>
                <a:effectLst/>
                <a:latin typeface="Calibri" panose="020F0502020204030204" pitchFamily="34" charset="0"/>
              </a:rPr>
              <a:t>​</a:t>
            </a:r>
            <a:endParaRPr lang="en-US" sz="1600" b="0" i="0" baseline="0" dirty="0">
              <a:solidFill>
                <a:srgbClr val="444444"/>
              </a:solidFill>
              <a:effectLst/>
              <a:latin typeface="Calibri" panose="020F0502020204030204" pitchFamily="34" charset="0"/>
            </a:endParaRPr>
          </a:p>
          <a:p>
            <a:pPr algn="l" rtl="0" fontAlgn="base"/>
            <a:r>
              <a:rPr lang="en-US" sz="1600" b="0" i="0" u="none" strike="noStrike" baseline="0" dirty="0">
                <a:solidFill>
                  <a:srgbClr val="000000"/>
                </a:solidFill>
                <a:effectLst/>
                <a:latin typeface="Calibri" panose="020F0502020204030204" pitchFamily="34" charset="0"/>
              </a:rPr>
              <a:t>Taking a closer look at the demographics of struggling households in Tennessee, we can see that the impact of the pandemic’s competing economic forces played out differently across demographic groups. In many cases, the pandemic exposed and widened gaps in rates of hardship by race and ethnicity, and age </a:t>
            </a:r>
            <a:r>
              <a:rPr lang="en-US" sz="1600" b="0" i="0" u="none" strike="noStrike" baseline="0" dirty="0">
                <a:solidFill>
                  <a:srgbClr val="FF0000"/>
                </a:solidFill>
                <a:effectLst/>
                <a:latin typeface="Calibri" panose="020F0502020204030204" pitchFamily="34" charset="0"/>
              </a:rPr>
              <a:t>(group 1 – Black, Hispanic, and younger. households)</a:t>
            </a:r>
            <a:r>
              <a:rPr lang="en-US" sz="1600" b="0" i="0" u="none" strike="noStrike" baseline="0" dirty="0">
                <a:solidFill>
                  <a:srgbClr val="000000"/>
                </a:solidFill>
                <a:effectLst/>
                <a:latin typeface="Calibri" panose="020F0502020204030204" pitchFamily="34" charset="0"/>
              </a:rPr>
              <a:t> were more likely to be ALICE or in poverty, while </a:t>
            </a:r>
            <a:r>
              <a:rPr lang="en-US" sz="1600" b="0" i="0" u="none" strike="noStrike" baseline="0" dirty="0">
                <a:solidFill>
                  <a:srgbClr val="FF0000"/>
                </a:solidFill>
                <a:effectLst/>
                <a:latin typeface="Calibri" panose="020F0502020204030204" pitchFamily="34" charset="0"/>
              </a:rPr>
              <a:t>(group 2 – Asian, White and 45-65 households)</a:t>
            </a:r>
            <a:r>
              <a:rPr lang="en-US" sz="1600" b="0" i="0" u="none" strike="noStrike" baseline="0" dirty="0">
                <a:solidFill>
                  <a:srgbClr val="000000"/>
                </a:solidFill>
                <a:effectLst/>
                <a:latin typeface="Calibri" panose="020F0502020204030204" pitchFamily="34" charset="0"/>
              </a:rPr>
              <a:t> were more likely to be financially stable. </a:t>
            </a:r>
            <a:r>
              <a:rPr lang="en-US" sz="1600" b="0" i="0" baseline="0" dirty="0">
                <a:solidFill>
                  <a:srgbClr val="000000"/>
                </a:solidFill>
                <a:effectLst/>
                <a:latin typeface="Calibri" panose="020F0502020204030204" pitchFamily="34" charset="0"/>
              </a:rPr>
              <a:t>​</a:t>
            </a:r>
            <a:endParaRPr lang="en-US" sz="1600" b="0" i="0" baseline="0" dirty="0">
              <a:solidFill>
                <a:srgbClr val="444444"/>
              </a:solidFill>
              <a:effectLst/>
              <a:latin typeface="Calibri" panose="020F0502020204030204" pitchFamily="34" charset="0"/>
            </a:endParaRPr>
          </a:p>
          <a:p>
            <a:pPr algn="l" rtl="0" fontAlgn="base"/>
            <a:r>
              <a:rPr lang="en-US" sz="1600" b="0" i="0" baseline="0" dirty="0">
                <a:solidFill>
                  <a:srgbClr val="000000"/>
                </a:solidFill>
                <a:effectLst/>
                <a:latin typeface="Calibri" panose="020F0502020204030204" pitchFamily="34" charset="0"/>
              </a:rPr>
              <a:t>​</a:t>
            </a:r>
            <a:endParaRPr lang="en-US" sz="1600" b="0" i="0" baseline="0" dirty="0">
              <a:solidFill>
                <a:srgbClr val="444444"/>
              </a:solidFill>
              <a:effectLst/>
              <a:latin typeface="Calibri" panose="020F0502020204030204" pitchFamily="34" charset="0"/>
            </a:endParaRPr>
          </a:p>
          <a:p>
            <a:pPr algn="l" rtl="0" fontAlgn="base"/>
            <a:r>
              <a:rPr lang="en-US" sz="1600" b="0" i="0" baseline="0" dirty="0">
                <a:solidFill>
                  <a:srgbClr val="000000"/>
                </a:solidFill>
                <a:effectLst/>
                <a:latin typeface="Calibri" panose="020F0502020204030204" pitchFamily="34" charset="0"/>
              </a:rPr>
              <a:t>​</a:t>
            </a:r>
            <a:endParaRPr lang="en-US" sz="1600" b="0" i="0" baseline="0" dirty="0">
              <a:solidFill>
                <a:srgbClr val="444444"/>
              </a:solidFill>
              <a:effectLst/>
              <a:latin typeface="Calibri" panose="020F0502020204030204" pitchFamily="34" charset="0"/>
            </a:endParaRPr>
          </a:p>
          <a:p>
            <a:pPr>
              <a:lnSpc>
                <a:spcPct val="100000"/>
              </a:lnSpc>
              <a:spcBef>
                <a:spcPts val="600"/>
              </a:spcBef>
              <a:spcAft>
                <a:spcPts val="600"/>
              </a:spcAft>
            </a:pPr>
            <a:endParaRPr lang="en-US" sz="1600" b="0" i="0" baseline="0"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7AC2BE64-911F-3D4B-A781-15E4A6542559}" type="slidenum">
              <a:rPr lang="en-US" smtClean="0"/>
              <a:t>5</a:t>
            </a:fld>
            <a:endParaRPr lang="en-US"/>
          </a:p>
        </p:txBody>
      </p:sp>
    </p:spTree>
    <p:extLst>
      <p:ext uri="{BB962C8B-B14F-4D97-AF65-F5344CB8AC3E}">
        <p14:creationId xmlns:p14="http://schemas.microsoft.com/office/powerpoint/2010/main" val="2668931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600"/>
              </a:spcBef>
              <a:spcAft>
                <a:spcPts val="0"/>
              </a:spcAft>
              <a:buClr>
                <a:srgbClr val="000000"/>
              </a:buClr>
              <a:buSzPts val="1400"/>
              <a:buFont typeface="Arial"/>
              <a:buNone/>
              <a:tabLst>
                <a:tab pos="8572500" algn="l"/>
              </a:tabLst>
              <a:defRPr/>
            </a:pPr>
            <a:r>
              <a:rPr lang="en-US" sz="1600" b="0" i="0" u="none" strike="noStrike" cap="none" baseline="0" dirty="0">
                <a:solidFill>
                  <a:schemeClr val="dk1"/>
                </a:solidFill>
                <a:effectLst/>
                <a:latin typeface="Calibri"/>
                <a:ea typeface="Calibri"/>
                <a:cs typeface="Calibri"/>
                <a:sym typeface="Calibri"/>
              </a:rPr>
              <a:t>For households that struggle to make ends meet across all demographic groups, the crux of the problem is a mismatch between earnings and the cost of basics. Despite an increase in the median wage among the 20 most common jobs in the state, by 2021, 70 of these top 20 jobs still paid less than $20 per hour. Earning less than $20 hourly wasn’t enough for many workers to keep pace with the rising costs of essentials. As a result, many of these top jobs still had a substantial percentage of workers who were either ALICE or in poverty. As an example, 14% of Tennessee’s cooks (occupation) – (one of the most common occupations/the most common occupation) in the state – were below the ALICE Threshold in 2021.​</a:t>
            </a:r>
            <a:endParaRPr lang="en-US" sz="1600" baseline="0" dirty="0">
              <a:solidFill>
                <a:srgbClr val="FF0000"/>
              </a:solidFill>
              <a:effectLst/>
              <a:latin typeface="Arial" panose="020B0604020202020204" pitchFamily="34" charset="0"/>
              <a:ea typeface="Roboto" panose="02000000000000000000" pitchFamily="2"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AC2BE64-911F-3D4B-A781-15E4A6542559}" type="slidenum">
              <a:rPr lang="en-US" smtClean="0"/>
              <a:t>6</a:t>
            </a:fld>
            <a:endParaRPr lang="en-US"/>
          </a:p>
        </p:txBody>
      </p:sp>
    </p:spTree>
    <p:extLst>
      <p:ext uri="{BB962C8B-B14F-4D97-AF65-F5344CB8AC3E}">
        <p14:creationId xmlns:p14="http://schemas.microsoft.com/office/powerpoint/2010/main" val="2225576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600" b="0" i="0" u="none" strike="noStrike" cap="none" baseline="0" dirty="0">
                <a:solidFill>
                  <a:schemeClr val="dk1"/>
                </a:solidFill>
                <a:effectLst/>
                <a:latin typeface="Calibri"/>
                <a:ea typeface="Calibri"/>
                <a:cs typeface="Calibri"/>
                <a:sym typeface="Calibri"/>
              </a:rPr>
              <a:t>Of course, wages were only part of the story during the pandemic – with the variety of pandemic supports also playing a large role. While ALICE households often earn too much to qualify for assistance, nearly all ALICE households were eligible for </a:t>
            </a:r>
            <a:r>
              <a:rPr lang="en-US" sz="1600" b="0" i="0" u="sng" strike="noStrike" cap="none" baseline="0" dirty="0">
                <a:solidFill>
                  <a:schemeClr val="dk1"/>
                </a:solidFill>
                <a:effectLst/>
                <a:latin typeface="Calibri"/>
                <a:ea typeface="Calibri"/>
                <a:cs typeface="Calibri"/>
                <a:sym typeface="Calibri"/>
              </a:rPr>
              <a:t>pandemic</a:t>
            </a:r>
            <a:r>
              <a:rPr lang="en-US" sz="1600" b="0" i="0" u="none" strike="noStrike" cap="none" baseline="0" dirty="0">
                <a:solidFill>
                  <a:schemeClr val="dk1"/>
                </a:solidFill>
                <a:effectLst/>
                <a:latin typeface="Calibri"/>
                <a:ea typeface="Calibri"/>
                <a:cs typeface="Calibri"/>
                <a:sym typeface="Calibri"/>
              </a:rPr>
              <a:t> assistance. From tax credits, to stimulus payments, to rental assistance, these supports provided strong relief and mitigated the pandemic’s negative financial impacts. ​</a:t>
            </a:r>
          </a:p>
          <a:p>
            <a:pPr rtl="0" fontAlgn="base"/>
            <a:r>
              <a:rPr lang="en-US" sz="1600" b="0" i="0" u="none" strike="noStrike" cap="none" baseline="0" dirty="0">
                <a:solidFill>
                  <a:schemeClr val="dk1"/>
                </a:solidFill>
                <a:effectLst/>
                <a:latin typeface="Calibri"/>
                <a:ea typeface="Calibri"/>
                <a:cs typeface="Calibri"/>
                <a:sym typeface="Calibri"/>
              </a:rPr>
              <a:t>​</a:t>
            </a:r>
          </a:p>
          <a:p>
            <a:pPr rtl="0" fontAlgn="base"/>
            <a:r>
              <a:rPr lang="en-US" sz="1600" b="0" i="0" u="none" strike="noStrike" cap="none" baseline="0" dirty="0">
                <a:solidFill>
                  <a:schemeClr val="dk1"/>
                </a:solidFill>
                <a:effectLst/>
                <a:latin typeface="Calibri"/>
                <a:ea typeface="Calibri"/>
                <a:cs typeface="Calibri"/>
                <a:sym typeface="Calibri"/>
              </a:rPr>
              <a:t>(Yet even with these temporary supports, many ALICE households still did not reach financial stability.)  ​</a:t>
            </a:r>
          </a:p>
          <a:p>
            <a:pPr rtl="0" fontAlgn="base"/>
            <a:r>
              <a:rPr lang="en-US" sz="1600" b="0" i="0" u="none" strike="noStrike" cap="none" baseline="0" dirty="0">
                <a:solidFill>
                  <a:schemeClr val="dk1"/>
                </a:solidFill>
                <a:effectLst/>
                <a:latin typeface="Calibri"/>
                <a:ea typeface="Calibri"/>
                <a:cs typeface="Calibri"/>
                <a:sym typeface="Calibri"/>
              </a:rPr>
              <a:t> ​</a:t>
            </a:r>
          </a:p>
          <a:p>
            <a:pPr rtl="0" fontAlgn="base"/>
            <a:r>
              <a:rPr lang="en-US" sz="1600" b="0" i="0" u="none" strike="noStrike" cap="none" baseline="0" dirty="0">
                <a:solidFill>
                  <a:schemeClr val="dk1"/>
                </a:solidFill>
                <a:effectLst/>
                <a:latin typeface="Calibri"/>
                <a:ea typeface="Calibri"/>
                <a:cs typeface="Calibri"/>
                <a:sym typeface="Calibri"/>
              </a:rPr>
              <a:t>For a family with two kids and two adults in Tennessee, the Household Survival Budget was $57,240 in 2021. With two full-time workers in two of Tennessee’s most common jobs – retail salesperson and cashier – (and multiple pandemic supports, that family's income still fell short of the Budget by $4,481 or 7%.</a:t>
            </a:r>
          </a:p>
          <a:p>
            <a:pPr rtl="0" fontAlgn="base"/>
            <a:r>
              <a:rPr lang="en-US" sz="1600" b="0" i="0" u="none" strike="noStrike" cap="none" baseline="0" dirty="0">
                <a:solidFill>
                  <a:schemeClr val="dk1"/>
                </a:solidFill>
                <a:effectLst/>
                <a:latin typeface="Calibri"/>
                <a:ea typeface="Calibri"/>
                <a:cs typeface="Calibri"/>
                <a:sym typeface="Calibri"/>
              </a:rPr>
              <a:t>​</a:t>
            </a:r>
          </a:p>
          <a:p>
            <a:pPr marL="0" marR="0" lvl="0" indent="0">
              <a:lnSpc>
                <a:spcPct val="115000"/>
              </a:lnSpc>
              <a:spcBef>
                <a:spcPts val="0"/>
              </a:spcBef>
              <a:spcAft>
                <a:spcPts val="0"/>
              </a:spcAft>
              <a:buFont typeface="Symbol" panose="05050102010706020507" pitchFamily="18" charset="2"/>
              <a:buNone/>
            </a:pPr>
            <a:endParaRPr lang="en-US" sz="1600" b="0" i="0"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AC2BE64-911F-3D4B-A781-15E4A6542559}" type="slidenum">
              <a:rPr lang="en-US" smtClean="0"/>
              <a:t>7</a:t>
            </a:fld>
            <a:endParaRPr lang="en-US"/>
          </a:p>
        </p:txBody>
      </p:sp>
    </p:spTree>
    <p:extLst>
      <p:ext uri="{BB962C8B-B14F-4D97-AF65-F5344CB8AC3E}">
        <p14:creationId xmlns:p14="http://schemas.microsoft.com/office/powerpoint/2010/main" val="1325153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600" b="0" i="0" u="none" strike="noStrike" cap="none" baseline="0" dirty="0">
                <a:solidFill>
                  <a:schemeClr val="dk1"/>
                </a:solidFill>
                <a:effectLst/>
                <a:latin typeface="Calibri"/>
                <a:ea typeface="Calibri"/>
                <a:cs typeface="Calibri"/>
                <a:sym typeface="Calibri"/>
              </a:rPr>
              <a:t>Ultimately, economic forces during the pandemic helped cushion its negative financial impact, as things could have been worse for many struggling families. But with inflation on the rise and pandemic supports waning, there are warning signs on the horizon that households struggling to make ends meet may already be losing ground. ​</a:t>
            </a:r>
          </a:p>
          <a:p>
            <a:pPr rtl="0" fontAlgn="base"/>
            <a:r>
              <a:rPr lang="en-US" sz="1600" b="0" i="0" u="none" strike="noStrike" cap="none" baseline="0" dirty="0">
                <a:solidFill>
                  <a:schemeClr val="dk1"/>
                </a:solidFill>
                <a:effectLst/>
                <a:latin typeface="Calibri"/>
                <a:ea typeface="Calibri"/>
                <a:cs typeface="Calibri"/>
                <a:sym typeface="Calibri"/>
              </a:rPr>
              <a:t>​</a:t>
            </a:r>
          </a:p>
          <a:p>
            <a:pPr rtl="0" fontAlgn="base"/>
            <a:r>
              <a:rPr lang="en-US" sz="1600" b="0" i="0" u="none" strike="noStrike" cap="none" baseline="0" dirty="0">
                <a:solidFill>
                  <a:schemeClr val="dk1"/>
                </a:solidFill>
                <a:effectLst/>
                <a:latin typeface="Calibri"/>
                <a:ea typeface="Calibri"/>
                <a:cs typeface="Calibri"/>
                <a:sym typeface="Calibri"/>
              </a:rPr>
              <a:t>One of these in TN is Food insufficiency.  Rates of food insufficiency have remained elevated since the beginning of the pandemic.  While the rate is 12% of all households in our states, is 40% for black respondents and 35% for respondents with disabilities in the 2020 Household Pulse Survey.  ​</a:t>
            </a:r>
          </a:p>
          <a:p>
            <a:pPr rtl="0" fontAlgn="base"/>
            <a:r>
              <a:rPr lang="en-US" sz="1600" b="0" i="0" u="none" strike="noStrike" cap="none" baseline="0" dirty="0">
                <a:solidFill>
                  <a:schemeClr val="dk1"/>
                </a:solidFill>
                <a:effectLst/>
                <a:latin typeface="Calibri"/>
                <a:ea typeface="Calibri"/>
                <a:cs typeface="Calibri"/>
                <a:sym typeface="Calibri"/>
              </a:rPr>
              <a:t>​</a:t>
            </a:r>
          </a:p>
          <a:p>
            <a:pPr rtl="0" fontAlgn="base"/>
            <a:r>
              <a:rPr lang="en-US" sz="1600" b="0" i="0" u="none" strike="noStrike" cap="none" baseline="0" dirty="0">
                <a:solidFill>
                  <a:schemeClr val="dk1"/>
                </a:solidFill>
                <a:effectLst/>
                <a:latin typeface="Calibri"/>
                <a:ea typeface="Calibri"/>
                <a:cs typeface="Calibri"/>
                <a:sym typeface="Calibri"/>
              </a:rPr>
              <a:t>Another sign of stress on the horizon is Learning Loss.  71% of parents below the ALICE threshold say their child was prepared for the 2021 academic school year.  National Center for Education Statistics reported declines in reading and mathematics across the nation, with Tennessee faring worse, with bigger drops than the majority of states, especially in reading.</a:t>
            </a:r>
          </a:p>
          <a:p>
            <a:pPr rtl="0" fontAlgn="base"/>
            <a:r>
              <a:rPr lang="en-US" sz="1600" b="0" i="0" u="none" strike="noStrike" cap="none" baseline="0" dirty="0">
                <a:solidFill>
                  <a:schemeClr val="dk1"/>
                </a:solidFill>
                <a:effectLst/>
                <a:latin typeface="Calibri"/>
                <a:ea typeface="Calibri"/>
                <a:cs typeface="Calibri"/>
                <a:sym typeface="Calibri"/>
              </a:rPr>
              <a:t>​</a:t>
            </a:r>
          </a:p>
          <a:p>
            <a:pPr rtl="0" fontAlgn="base"/>
            <a:r>
              <a:rPr lang="en-US" sz="1600" b="0" i="0" u="none" strike="noStrike" cap="none" baseline="0" dirty="0">
                <a:solidFill>
                  <a:schemeClr val="dk1"/>
                </a:solidFill>
                <a:effectLst/>
                <a:latin typeface="Calibri"/>
                <a:ea typeface="Calibri"/>
                <a:cs typeface="Calibri"/>
                <a:sym typeface="Calibri"/>
              </a:rPr>
              <a:t>Still another red flag for households in financial hardship is struggling to pay bills.  According to the Household Pulse Survey of August 2020, 45% of households below the ALICE threshold in TN said it was somewhat or very difficult to pay for usual items such as good, rent, mortgage, car payments and medical expenses.  The rate increased to 58% by November 2022. </a:t>
            </a:r>
            <a:endParaRPr lang="en-US" sz="1600" baseline="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AC2BE64-911F-3D4B-A781-15E4A6542559}" type="slidenum">
              <a:rPr lang="en-US" smtClean="0"/>
              <a:t>8</a:t>
            </a:fld>
            <a:endParaRPr lang="en-US"/>
          </a:p>
        </p:txBody>
      </p:sp>
    </p:spTree>
    <p:extLst>
      <p:ext uri="{BB962C8B-B14F-4D97-AF65-F5344CB8AC3E}">
        <p14:creationId xmlns:p14="http://schemas.microsoft.com/office/powerpoint/2010/main" val="3571485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600" b="0" i="0" u="none" strike="noStrike" cap="none" baseline="0" dirty="0">
                <a:solidFill>
                  <a:schemeClr val="dk1"/>
                </a:solidFill>
                <a:effectLst/>
                <a:latin typeface="Calibri"/>
                <a:ea typeface="Calibri"/>
                <a:cs typeface="Calibri"/>
                <a:sym typeface="Calibri"/>
              </a:rPr>
              <a:t>Throughout the pandemic, it was ALICE who helped us stay afloat. Yet according to the SHED survey, only 39% of (state)‘s financially struggling respondents had money saved up for a crisis as of November 2021. This, coupled with the warning signs we just discussed, leaves a large percentage vulnerable to future crises.​</a:t>
            </a:r>
          </a:p>
          <a:p>
            <a:pPr rtl="0" fontAlgn="base"/>
            <a:r>
              <a:rPr lang="en-US" sz="1600" b="0" i="0" u="none" strike="noStrike" cap="none" baseline="0" dirty="0">
                <a:solidFill>
                  <a:schemeClr val="dk1"/>
                </a:solidFill>
                <a:effectLst/>
                <a:latin typeface="Calibri"/>
                <a:ea typeface="Calibri"/>
                <a:cs typeface="Calibri"/>
                <a:sym typeface="Calibri"/>
              </a:rPr>
              <a:t> ​</a:t>
            </a:r>
          </a:p>
          <a:p>
            <a:pPr marL="0" marR="0">
              <a:spcBef>
                <a:spcPts val="600"/>
              </a:spcBef>
              <a:spcAft>
                <a:spcPts val="0"/>
              </a:spcAft>
              <a:tabLst>
                <a:tab pos="8572500" algn="l"/>
              </a:tabLst>
            </a:pPr>
            <a:endParaRPr lang="en-US" sz="1600" baseline="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AC2BE64-911F-3D4B-A781-15E4A6542559}" type="slidenum">
              <a:rPr lang="en-US" smtClean="0"/>
              <a:t>9</a:t>
            </a:fld>
            <a:endParaRPr lang="en-US"/>
          </a:p>
        </p:txBody>
      </p:sp>
    </p:spTree>
    <p:extLst>
      <p:ext uri="{BB962C8B-B14F-4D97-AF65-F5344CB8AC3E}">
        <p14:creationId xmlns:p14="http://schemas.microsoft.com/office/powerpoint/2010/main" val="1058720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2"/>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6AD68E-62AA-10B2-9A02-9D589825FFFB}"/>
              </a:ext>
            </a:extLst>
          </p:cNvPr>
          <p:cNvSpPr>
            <a:spLocks noGrp="1"/>
          </p:cNvSpPr>
          <p:nvPr>
            <p:ph type="dt" sz="half" idx="10"/>
          </p:nvPr>
        </p:nvSpPr>
        <p:spPr/>
        <p:txBody>
          <a:bodyPr/>
          <a:lstStyle/>
          <a:p>
            <a:fld id="{F68F498F-A260-45CD-93C6-D4DEEF01E7CC}" type="datetimeFigureOut">
              <a:rPr lang="en-US" smtClean="0"/>
              <a:t>4/22/2023</a:t>
            </a:fld>
            <a:endParaRPr lang="en-US"/>
          </a:p>
        </p:txBody>
      </p:sp>
      <p:sp>
        <p:nvSpPr>
          <p:cNvPr id="3" name="Footer Placeholder 2">
            <a:extLst>
              <a:ext uri="{FF2B5EF4-FFF2-40B4-BE49-F238E27FC236}">
                <a16:creationId xmlns:a16="http://schemas.microsoft.com/office/drawing/2014/main" id="{B598DA9B-5F47-0EC1-72A4-6433B8FB60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D59733-8922-1ABD-F8E4-FBB5B57DDCAD}"/>
              </a:ext>
            </a:extLst>
          </p:cNvPr>
          <p:cNvSpPr>
            <a:spLocks noGrp="1"/>
          </p:cNvSpPr>
          <p:nvPr>
            <p:ph type="sldNum" sz="quarter" idx="12"/>
          </p:nvPr>
        </p:nvSpPr>
        <p:spPr/>
        <p:txBody>
          <a:bodyPr/>
          <a:lstStyle/>
          <a:p>
            <a:fld id="{3D07EDE8-1AD1-4570-97E7-BEB24A717CC3}" type="slidenum">
              <a:rPr lang="en-US" smtClean="0"/>
              <a:t>‹#›</a:t>
            </a:fld>
            <a:endParaRPr lang="en-US"/>
          </a:p>
        </p:txBody>
      </p:sp>
    </p:spTree>
    <p:extLst>
      <p:ext uri="{BB962C8B-B14F-4D97-AF65-F5344CB8AC3E}">
        <p14:creationId xmlns:p14="http://schemas.microsoft.com/office/powerpoint/2010/main" val="414664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712C4-C3FD-B61F-A7A1-17B6780A70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A1F720-4AE8-26F4-0842-1F46F66A07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58C76E-4529-3CE4-C4DF-3444C04B06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670741-2289-F17C-2504-3E2D6C077D98}"/>
              </a:ext>
            </a:extLst>
          </p:cNvPr>
          <p:cNvSpPr>
            <a:spLocks noGrp="1"/>
          </p:cNvSpPr>
          <p:nvPr>
            <p:ph type="dt" sz="half" idx="10"/>
          </p:nvPr>
        </p:nvSpPr>
        <p:spPr/>
        <p:txBody>
          <a:bodyPr/>
          <a:lstStyle/>
          <a:p>
            <a:fld id="{F68F498F-A260-45CD-93C6-D4DEEF01E7CC}" type="datetimeFigureOut">
              <a:rPr lang="en-US" smtClean="0"/>
              <a:t>4/22/2023</a:t>
            </a:fld>
            <a:endParaRPr lang="en-US"/>
          </a:p>
        </p:txBody>
      </p:sp>
      <p:sp>
        <p:nvSpPr>
          <p:cNvPr id="6" name="Footer Placeholder 5">
            <a:extLst>
              <a:ext uri="{FF2B5EF4-FFF2-40B4-BE49-F238E27FC236}">
                <a16:creationId xmlns:a16="http://schemas.microsoft.com/office/drawing/2014/main" id="{5CC1F71B-B5AA-ADF8-87D2-73BA6BEDB5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755F91-DE40-891D-ED8D-3160DD5521C1}"/>
              </a:ext>
            </a:extLst>
          </p:cNvPr>
          <p:cNvSpPr>
            <a:spLocks noGrp="1"/>
          </p:cNvSpPr>
          <p:nvPr>
            <p:ph type="sldNum" sz="quarter" idx="12"/>
          </p:nvPr>
        </p:nvSpPr>
        <p:spPr/>
        <p:txBody>
          <a:bodyPr/>
          <a:lstStyle/>
          <a:p>
            <a:fld id="{3D07EDE8-1AD1-4570-97E7-BEB24A717CC3}" type="slidenum">
              <a:rPr lang="en-US" smtClean="0"/>
              <a:t>‹#›</a:t>
            </a:fld>
            <a:endParaRPr lang="en-US"/>
          </a:p>
        </p:txBody>
      </p:sp>
    </p:spTree>
    <p:extLst>
      <p:ext uri="{BB962C8B-B14F-4D97-AF65-F5344CB8AC3E}">
        <p14:creationId xmlns:p14="http://schemas.microsoft.com/office/powerpoint/2010/main" val="2872194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E9368-9B7D-6B2F-7A61-3A5F173798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AA540F-E436-9CEE-AE39-66B073F98D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7E3306-6DD5-7B53-971F-AC649F2F04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D29D7A-BA40-52C7-1412-B87355359E49}"/>
              </a:ext>
            </a:extLst>
          </p:cNvPr>
          <p:cNvSpPr>
            <a:spLocks noGrp="1"/>
          </p:cNvSpPr>
          <p:nvPr>
            <p:ph type="dt" sz="half" idx="10"/>
          </p:nvPr>
        </p:nvSpPr>
        <p:spPr/>
        <p:txBody>
          <a:bodyPr/>
          <a:lstStyle/>
          <a:p>
            <a:fld id="{F68F498F-A260-45CD-93C6-D4DEEF01E7CC}" type="datetimeFigureOut">
              <a:rPr lang="en-US" smtClean="0"/>
              <a:t>4/22/2023</a:t>
            </a:fld>
            <a:endParaRPr lang="en-US"/>
          </a:p>
        </p:txBody>
      </p:sp>
      <p:sp>
        <p:nvSpPr>
          <p:cNvPr id="6" name="Footer Placeholder 5">
            <a:extLst>
              <a:ext uri="{FF2B5EF4-FFF2-40B4-BE49-F238E27FC236}">
                <a16:creationId xmlns:a16="http://schemas.microsoft.com/office/drawing/2014/main" id="{3721CFF4-CACD-1FCF-3F25-C3A678A3D9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9BB7A6-303B-CBC2-1D3C-0CCD0CF51D88}"/>
              </a:ext>
            </a:extLst>
          </p:cNvPr>
          <p:cNvSpPr>
            <a:spLocks noGrp="1"/>
          </p:cNvSpPr>
          <p:nvPr>
            <p:ph type="sldNum" sz="quarter" idx="12"/>
          </p:nvPr>
        </p:nvSpPr>
        <p:spPr/>
        <p:txBody>
          <a:bodyPr/>
          <a:lstStyle/>
          <a:p>
            <a:fld id="{3D07EDE8-1AD1-4570-97E7-BEB24A717CC3}" type="slidenum">
              <a:rPr lang="en-US" smtClean="0"/>
              <a:t>‹#›</a:t>
            </a:fld>
            <a:endParaRPr lang="en-US"/>
          </a:p>
        </p:txBody>
      </p:sp>
    </p:spTree>
    <p:extLst>
      <p:ext uri="{BB962C8B-B14F-4D97-AF65-F5344CB8AC3E}">
        <p14:creationId xmlns:p14="http://schemas.microsoft.com/office/powerpoint/2010/main" val="42678213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B380D-215B-2557-0519-8658094EE1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AF772B-9A8E-7DB0-7C43-F7411A7AD6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328074-C251-DE73-4B50-405F360D881A}"/>
              </a:ext>
            </a:extLst>
          </p:cNvPr>
          <p:cNvSpPr>
            <a:spLocks noGrp="1"/>
          </p:cNvSpPr>
          <p:nvPr>
            <p:ph type="dt" sz="half" idx="10"/>
          </p:nvPr>
        </p:nvSpPr>
        <p:spPr/>
        <p:txBody>
          <a:bodyPr/>
          <a:lstStyle/>
          <a:p>
            <a:fld id="{F68F498F-A260-45CD-93C6-D4DEEF01E7CC}" type="datetimeFigureOut">
              <a:rPr lang="en-US" smtClean="0"/>
              <a:t>4/22/2023</a:t>
            </a:fld>
            <a:endParaRPr lang="en-US"/>
          </a:p>
        </p:txBody>
      </p:sp>
      <p:sp>
        <p:nvSpPr>
          <p:cNvPr id="5" name="Footer Placeholder 4">
            <a:extLst>
              <a:ext uri="{FF2B5EF4-FFF2-40B4-BE49-F238E27FC236}">
                <a16:creationId xmlns:a16="http://schemas.microsoft.com/office/drawing/2014/main" id="{CFE7AF2F-8D95-0E43-E460-8B9D37DDCA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50A1B-1AD2-2B4B-28CA-E05EEE1B0918}"/>
              </a:ext>
            </a:extLst>
          </p:cNvPr>
          <p:cNvSpPr>
            <a:spLocks noGrp="1"/>
          </p:cNvSpPr>
          <p:nvPr>
            <p:ph type="sldNum" sz="quarter" idx="12"/>
          </p:nvPr>
        </p:nvSpPr>
        <p:spPr/>
        <p:txBody>
          <a:bodyPr/>
          <a:lstStyle/>
          <a:p>
            <a:fld id="{3D07EDE8-1AD1-4570-97E7-BEB24A717CC3}" type="slidenum">
              <a:rPr lang="en-US" smtClean="0"/>
              <a:t>‹#›</a:t>
            </a:fld>
            <a:endParaRPr lang="en-US"/>
          </a:p>
        </p:txBody>
      </p:sp>
    </p:spTree>
    <p:extLst>
      <p:ext uri="{BB962C8B-B14F-4D97-AF65-F5344CB8AC3E}">
        <p14:creationId xmlns:p14="http://schemas.microsoft.com/office/powerpoint/2010/main" val="14098610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42C8F9-AE9F-E508-B8B8-258CFFD467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80BFC-C93F-B370-7EA8-F937288F54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C1945D-3CD1-CFA6-034D-5FD758CE23FA}"/>
              </a:ext>
            </a:extLst>
          </p:cNvPr>
          <p:cNvSpPr>
            <a:spLocks noGrp="1"/>
          </p:cNvSpPr>
          <p:nvPr>
            <p:ph type="dt" sz="half" idx="10"/>
          </p:nvPr>
        </p:nvSpPr>
        <p:spPr/>
        <p:txBody>
          <a:bodyPr/>
          <a:lstStyle/>
          <a:p>
            <a:fld id="{F68F498F-A260-45CD-93C6-D4DEEF01E7CC}" type="datetimeFigureOut">
              <a:rPr lang="en-US" smtClean="0"/>
              <a:t>4/22/2023</a:t>
            </a:fld>
            <a:endParaRPr lang="en-US"/>
          </a:p>
        </p:txBody>
      </p:sp>
      <p:sp>
        <p:nvSpPr>
          <p:cNvPr id="5" name="Footer Placeholder 4">
            <a:extLst>
              <a:ext uri="{FF2B5EF4-FFF2-40B4-BE49-F238E27FC236}">
                <a16:creationId xmlns:a16="http://schemas.microsoft.com/office/drawing/2014/main" id="{D5607395-2149-E507-BC9D-64CED74E3C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681EF-8C94-0308-293E-4F14ECC62F54}"/>
              </a:ext>
            </a:extLst>
          </p:cNvPr>
          <p:cNvSpPr>
            <a:spLocks noGrp="1"/>
          </p:cNvSpPr>
          <p:nvPr>
            <p:ph type="sldNum" sz="quarter" idx="12"/>
          </p:nvPr>
        </p:nvSpPr>
        <p:spPr/>
        <p:txBody>
          <a:bodyPr/>
          <a:lstStyle/>
          <a:p>
            <a:fld id="{3D07EDE8-1AD1-4570-97E7-BEB24A717CC3}" type="slidenum">
              <a:rPr lang="en-US" smtClean="0"/>
              <a:t>‹#›</a:t>
            </a:fld>
            <a:endParaRPr lang="en-US"/>
          </a:p>
        </p:txBody>
      </p:sp>
    </p:spTree>
    <p:extLst>
      <p:ext uri="{BB962C8B-B14F-4D97-AF65-F5344CB8AC3E}">
        <p14:creationId xmlns:p14="http://schemas.microsoft.com/office/powerpoint/2010/main" val="1299836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5_Title and Content">
  <p:cSld name="15_Title and Content">
    <p:spTree>
      <p:nvGrpSpPr>
        <p:cNvPr id="1" name="Shape 23"/>
        <p:cNvGrpSpPr/>
        <p:nvPr/>
      </p:nvGrpSpPr>
      <p:grpSpPr>
        <a:xfrm>
          <a:off x="0" y="0"/>
          <a:ext cx="0" cy="0"/>
          <a:chOff x="0" y="0"/>
          <a:chExt cx="0" cy="0"/>
        </a:xfrm>
      </p:grpSpPr>
      <p:cxnSp>
        <p:nvCxnSpPr>
          <p:cNvPr id="24" name="Google Shape;24;p21"/>
          <p:cNvCxnSpPr/>
          <p:nvPr/>
        </p:nvCxnSpPr>
        <p:spPr>
          <a:xfrm rot="10800000">
            <a:off x="1188720" y="1644210"/>
            <a:ext cx="0" cy="1"/>
          </a:xfrm>
          <a:prstGeom prst="straightConnector1">
            <a:avLst/>
          </a:prstGeom>
          <a:noFill/>
          <a:ln w="9525" cap="flat" cmpd="sng">
            <a:solidFill>
              <a:schemeClr val="accent5"/>
            </a:solidFill>
            <a:prstDash val="solid"/>
            <a:miter lim="800000"/>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E5CEC153-CAD5-484D-96F8-66C11F7BDB3F}"/>
              </a:ext>
            </a:extLst>
          </p:cNvPr>
          <p:cNvSpPr>
            <a:spLocks noGrp="1"/>
          </p:cNvSpPr>
          <p:nvPr>
            <p:ph type="title"/>
          </p:nvPr>
        </p:nvSpPr>
        <p:spPr>
          <a:xfrm>
            <a:off x="9144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10" name="Text Placeholder 2">
            <a:extLst>
              <a:ext uri="{FF2B5EF4-FFF2-40B4-BE49-F238E27FC236}">
                <a16:creationId xmlns:a16="http://schemas.microsoft.com/office/drawing/2014/main" id="{C8C892E7-31A4-45C3-BEDC-10FDBAA5DB4E}"/>
              </a:ext>
            </a:extLst>
          </p:cNvPr>
          <p:cNvSpPr>
            <a:spLocks noGrp="1"/>
          </p:cNvSpPr>
          <p:nvPr>
            <p:ph idx="1"/>
          </p:nvPr>
        </p:nvSpPr>
        <p:spPr>
          <a:xfrm>
            <a:off x="914400" y="1825625"/>
            <a:ext cx="10515600" cy="405478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2999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9D683-3375-DB5D-224A-8E426B1B73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3A5255-F3EE-D9E7-E198-107E08A0BB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737D83-596F-8BE3-5001-60135ECFE4B7}"/>
              </a:ext>
            </a:extLst>
          </p:cNvPr>
          <p:cNvSpPr>
            <a:spLocks noGrp="1"/>
          </p:cNvSpPr>
          <p:nvPr>
            <p:ph type="dt" sz="half" idx="10"/>
          </p:nvPr>
        </p:nvSpPr>
        <p:spPr/>
        <p:txBody>
          <a:bodyPr/>
          <a:lstStyle/>
          <a:p>
            <a:fld id="{F68F498F-A260-45CD-93C6-D4DEEF01E7CC}" type="datetimeFigureOut">
              <a:rPr lang="en-US" smtClean="0"/>
              <a:t>4/22/2023</a:t>
            </a:fld>
            <a:endParaRPr lang="en-US"/>
          </a:p>
        </p:txBody>
      </p:sp>
      <p:sp>
        <p:nvSpPr>
          <p:cNvPr id="5" name="Footer Placeholder 4">
            <a:extLst>
              <a:ext uri="{FF2B5EF4-FFF2-40B4-BE49-F238E27FC236}">
                <a16:creationId xmlns:a16="http://schemas.microsoft.com/office/drawing/2014/main" id="{3FA2DB44-93EE-902C-AE62-344974972E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548DBB-85F7-ACDB-A0B1-57E7F775DD3C}"/>
              </a:ext>
            </a:extLst>
          </p:cNvPr>
          <p:cNvSpPr>
            <a:spLocks noGrp="1"/>
          </p:cNvSpPr>
          <p:nvPr>
            <p:ph type="sldNum" sz="quarter" idx="12"/>
          </p:nvPr>
        </p:nvSpPr>
        <p:spPr/>
        <p:txBody>
          <a:bodyPr/>
          <a:lstStyle/>
          <a:p>
            <a:fld id="{3D07EDE8-1AD1-4570-97E7-BEB24A717CC3}" type="slidenum">
              <a:rPr lang="en-US" smtClean="0"/>
              <a:t>‹#›</a:t>
            </a:fld>
            <a:endParaRPr lang="en-US"/>
          </a:p>
        </p:txBody>
      </p:sp>
    </p:spTree>
    <p:extLst>
      <p:ext uri="{BB962C8B-B14F-4D97-AF65-F5344CB8AC3E}">
        <p14:creationId xmlns:p14="http://schemas.microsoft.com/office/powerpoint/2010/main" val="1194854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C0FF7-C5EB-0125-0D4E-A41D82B8EA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F7AB4D-8948-AEDE-7948-868946305C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96E803-5AEE-60DE-6606-40BE45081B7B}"/>
              </a:ext>
            </a:extLst>
          </p:cNvPr>
          <p:cNvSpPr>
            <a:spLocks noGrp="1"/>
          </p:cNvSpPr>
          <p:nvPr>
            <p:ph type="dt" sz="half" idx="10"/>
          </p:nvPr>
        </p:nvSpPr>
        <p:spPr/>
        <p:txBody>
          <a:bodyPr/>
          <a:lstStyle/>
          <a:p>
            <a:fld id="{F68F498F-A260-45CD-93C6-D4DEEF01E7CC}" type="datetimeFigureOut">
              <a:rPr lang="en-US" smtClean="0"/>
              <a:t>4/22/2023</a:t>
            </a:fld>
            <a:endParaRPr lang="en-US"/>
          </a:p>
        </p:txBody>
      </p:sp>
      <p:sp>
        <p:nvSpPr>
          <p:cNvPr id="5" name="Footer Placeholder 4">
            <a:extLst>
              <a:ext uri="{FF2B5EF4-FFF2-40B4-BE49-F238E27FC236}">
                <a16:creationId xmlns:a16="http://schemas.microsoft.com/office/drawing/2014/main" id="{2FE7CE98-A91D-EB6D-E179-4AF145A561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772894-A6F1-C658-B96F-C49F95C8C8F9}"/>
              </a:ext>
            </a:extLst>
          </p:cNvPr>
          <p:cNvSpPr>
            <a:spLocks noGrp="1"/>
          </p:cNvSpPr>
          <p:nvPr>
            <p:ph type="sldNum" sz="quarter" idx="12"/>
          </p:nvPr>
        </p:nvSpPr>
        <p:spPr/>
        <p:txBody>
          <a:bodyPr/>
          <a:lstStyle/>
          <a:p>
            <a:fld id="{3D07EDE8-1AD1-4570-97E7-BEB24A717CC3}" type="slidenum">
              <a:rPr lang="en-US" smtClean="0"/>
              <a:t>‹#›</a:t>
            </a:fld>
            <a:endParaRPr lang="en-US"/>
          </a:p>
        </p:txBody>
      </p:sp>
    </p:spTree>
    <p:extLst>
      <p:ext uri="{BB962C8B-B14F-4D97-AF65-F5344CB8AC3E}">
        <p14:creationId xmlns:p14="http://schemas.microsoft.com/office/powerpoint/2010/main" val="1297290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F65A4-7E4A-3571-460B-3EF856A746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6C02E7-4ABA-F7BE-7A66-16873AF737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3DAD84-47FC-EABC-B7BD-7370FC8AE17D}"/>
              </a:ext>
            </a:extLst>
          </p:cNvPr>
          <p:cNvSpPr>
            <a:spLocks noGrp="1"/>
          </p:cNvSpPr>
          <p:nvPr>
            <p:ph type="dt" sz="half" idx="10"/>
          </p:nvPr>
        </p:nvSpPr>
        <p:spPr/>
        <p:txBody>
          <a:bodyPr/>
          <a:lstStyle/>
          <a:p>
            <a:fld id="{F68F498F-A260-45CD-93C6-D4DEEF01E7CC}" type="datetimeFigureOut">
              <a:rPr lang="en-US" smtClean="0"/>
              <a:t>4/22/2023</a:t>
            </a:fld>
            <a:endParaRPr lang="en-US"/>
          </a:p>
        </p:txBody>
      </p:sp>
      <p:sp>
        <p:nvSpPr>
          <p:cNvPr id="5" name="Footer Placeholder 4">
            <a:extLst>
              <a:ext uri="{FF2B5EF4-FFF2-40B4-BE49-F238E27FC236}">
                <a16:creationId xmlns:a16="http://schemas.microsoft.com/office/drawing/2014/main" id="{7058F183-F5AE-C9E7-F71F-D1D8C4918D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71E3E0-CE53-FE47-5598-EC4E9FBD81C0}"/>
              </a:ext>
            </a:extLst>
          </p:cNvPr>
          <p:cNvSpPr>
            <a:spLocks noGrp="1"/>
          </p:cNvSpPr>
          <p:nvPr>
            <p:ph type="sldNum" sz="quarter" idx="12"/>
          </p:nvPr>
        </p:nvSpPr>
        <p:spPr/>
        <p:txBody>
          <a:bodyPr/>
          <a:lstStyle/>
          <a:p>
            <a:fld id="{3D07EDE8-1AD1-4570-97E7-BEB24A717CC3}" type="slidenum">
              <a:rPr lang="en-US" smtClean="0"/>
              <a:t>‹#›</a:t>
            </a:fld>
            <a:endParaRPr lang="en-US"/>
          </a:p>
        </p:txBody>
      </p:sp>
    </p:spTree>
    <p:extLst>
      <p:ext uri="{BB962C8B-B14F-4D97-AF65-F5344CB8AC3E}">
        <p14:creationId xmlns:p14="http://schemas.microsoft.com/office/powerpoint/2010/main" val="3529260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D5CE0-4F28-6604-A1BD-6EE2C6EE93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EA0D7E-EB8E-B5FB-DA63-72B8103BEE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3DC856-EC93-8B43-8F59-C7BAC04E96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5658E5-0ACF-B939-6C14-E45B2722356F}"/>
              </a:ext>
            </a:extLst>
          </p:cNvPr>
          <p:cNvSpPr>
            <a:spLocks noGrp="1"/>
          </p:cNvSpPr>
          <p:nvPr>
            <p:ph type="dt" sz="half" idx="10"/>
          </p:nvPr>
        </p:nvSpPr>
        <p:spPr/>
        <p:txBody>
          <a:bodyPr/>
          <a:lstStyle/>
          <a:p>
            <a:fld id="{F68F498F-A260-45CD-93C6-D4DEEF01E7CC}" type="datetimeFigureOut">
              <a:rPr lang="en-US" smtClean="0"/>
              <a:t>4/22/2023</a:t>
            </a:fld>
            <a:endParaRPr lang="en-US"/>
          </a:p>
        </p:txBody>
      </p:sp>
      <p:sp>
        <p:nvSpPr>
          <p:cNvPr id="6" name="Footer Placeholder 5">
            <a:extLst>
              <a:ext uri="{FF2B5EF4-FFF2-40B4-BE49-F238E27FC236}">
                <a16:creationId xmlns:a16="http://schemas.microsoft.com/office/drawing/2014/main" id="{6D04188C-E718-9994-DC09-DAE7A1011B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6278F9-7404-F5D2-03A1-E846098D597E}"/>
              </a:ext>
            </a:extLst>
          </p:cNvPr>
          <p:cNvSpPr>
            <a:spLocks noGrp="1"/>
          </p:cNvSpPr>
          <p:nvPr>
            <p:ph type="sldNum" sz="quarter" idx="12"/>
          </p:nvPr>
        </p:nvSpPr>
        <p:spPr/>
        <p:txBody>
          <a:bodyPr/>
          <a:lstStyle/>
          <a:p>
            <a:fld id="{3D07EDE8-1AD1-4570-97E7-BEB24A717CC3}" type="slidenum">
              <a:rPr lang="en-US" smtClean="0"/>
              <a:t>‹#›</a:t>
            </a:fld>
            <a:endParaRPr lang="en-US"/>
          </a:p>
        </p:txBody>
      </p:sp>
    </p:spTree>
    <p:extLst>
      <p:ext uri="{BB962C8B-B14F-4D97-AF65-F5344CB8AC3E}">
        <p14:creationId xmlns:p14="http://schemas.microsoft.com/office/powerpoint/2010/main" val="4170833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4303A-E3DC-ECD8-AA5E-87D46592B4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ADFD22-7FEF-B1B1-05B3-65C20C4205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053EBC-70A3-8465-C289-445DFB74B4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D1CF93-E5D6-FDF1-4220-A996B0789D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AAD72F-702E-07F8-5E6A-D7B134AE84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C54112-D124-0894-1473-76B7D61DCEB6}"/>
              </a:ext>
            </a:extLst>
          </p:cNvPr>
          <p:cNvSpPr>
            <a:spLocks noGrp="1"/>
          </p:cNvSpPr>
          <p:nvPr>
            <p:ph type="dt" sz="half" idx="10"/>
          </p:nvPr>
        </p:nvSpPr>
        <p:spPr/>
        <p:txBody>
          <a:bodyPr/>
          <a:lstStyle/>
          <a:p>
            <a:fld id="{F68F498F-A260-45CD-93C6-D4DEEF01E7CC}" type="datetimeFigureOut">
              <a:rPr lang="en-US" smtClean="0"/>
              <a:t>4/22/2023</a:t>
            </a:fld>
            <a:endParaRPr lang="en-US"/>
          </a:p>
        </p:txBody>
      </p:sp>
      <p:sp>
        <p:nvSpPr>
          <p:cNvPr id="8" name="Footer Placeholder 7">
            <a:extLst>
              <a:ext uri="{FF2B5EF4-FFF2-40B4-BE49-F238E27FC236}">
                <a16:creationId xmlns:a16="http://schemas.microsoft.com/office/drawing/2014/main" id="{D688396E-BA17-E783-1D69-B5E5953E6E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361F71-24DF-26C5-7EA8-5E872F36E6FA}"/>
              </a:ext>
            </a:extLst>
          </p:cNvPr>
          <p:cNvSpPr>
            <a:spLocks noGrp="1"/>
          </p:cNvSpPr>
          <p:nvPr>
            <p:ph type="sldNum" sz="quarter" idx="12"/>
          </p:nvPr>
        </p:nvSpPr>
        <p:spPr/>
        <p:txBody>
          <a:bodyPr/>
          <a:lstStyle/>
          <a:p>
            <a:fld id="{3D07EDE8-1AD1-4570-97E7-BEB24A717CC3}" type="slidenum">
              <a:rPr lang="en-US" smtClean="0"/>
              <a:t>‹#›</a:t>
            </a:fld>
            <a:endParaRPr lang="en-US"/>
          </a:p>
        </p:txBody>
      </p:sp>
    </p:spTree>
    <p:extLst>
      <p:ext uri="{BB962C8B-B14F-4D97-AF65-F5344CB8AC3E}">
        <p14:creationId xmlns:p14="http://schemas.microsoft.com/office/powerpoint/2010/main" val="2312761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3CCF0-7D91-604B-A6AA-3AE7F85610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DAC1C3-54C6-D6ED-BCFB-26AEEA136D73}"/>
              </a:ext>
            </a:extLst>
          </p:cNvPr>
          <p:cNvSpPr>
            <a:spLocks noGrp="1"/>
          </p:cNvSpPr>
          <p:nvPr>
            <p:ph type="dt" sz="half" idx="10"/>
          </p:nvPr>
        </p:nvSpPr>
        <p:spPr/>
        <p:txBody>
          <a:bodyPr/>
          <a:lstStyle/>
          <a:p>
            <a:fld id="{F68F498F-A260-45CD-93C6-D4DEEF01E7CC}" type="datetimeFigureOut">
              <a:rPr lang="en-US" smtClean="0"/>
              <a:t>4/22/2023</a:t>
            </a:fld>
            <a:endParaRPr lang="en-US"/>
          </a:p>
        </p:txBody>
      </p:sp>
      <p:sp>
        <p:nvSpPr>
          <p:cNvPr id="4" name="Footer Placeholder 3">
            <a:extLst>
              <a:ext uri="{FF2B5EF4-FFF2-40B4-BE49-F238E27FC236}">
                <a16:creationId xmlns:a16="http://schemas.microsoft.com/office/drawing/2014/main" id="{5CEB4749-07E7-03C6-D434-104F709B3C0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595526-5582-64CB-5EA9-E8232428FB3C}"/>
              </a:ext>
            </a:extLst>
          </p:cNvPr>
          <p:cNvSpPr>
            <a:spLocks noGrp="1"/>
          </p:cNvSpPr>
          <p:nvPr>
            <p:ph type="sldNum" sz="quarter" idx="12"/>
          </p:nvPr>
        </p:nvSpPr>
        <p:spPr/>
        <p:txBody>
          <a:bodyPr/>
          <a:lstStyle/>
          <a:p>
            <a:fld id="{3D07EDE8-1AD1-4570-97E7-BEB24A717CC3}" type="slidenum">
              <a:rPr lang="en-US" smtClean="0"/>
              <a:t>‹#›</a:t>
            </a:fld>
            <a:endParaRPr lang="en-US"/>
          </a:p>
        </p:txBody>
      </p:sp>
    </p:spTree>
    <p:extLst>
      <p:ext uri="{BB962C8B-B14F-4D97-AF65-F5344CB8AC3E}">
        <p14:creationId xmlns:p14="http://schemas.microsoft.com/office/powerpoint/2010/main" val="15396705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9144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5191"/>
              </a:buClr>
              <a:buSzPts val="4400"/>
              <a:buFont typeface="Arial"/>
              <a:buNone/>
              <a:defRPr sz="4400" b="1" i="0" u="none" strike="noStrike" cap="none">
                <a:solidFill>
                  <a:srgbClr val="00519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19"/>
          <p:cNvSpPr txBox="1">
            <a:spLocks noGrp="1"/>
          </p:cNvSpPr>
          <p:nvPr>
            <p:ph type="body" idx="1"/>
          </p:nvPr>
        </p:nvSpPr>
        <p:spPr>
          <a:xfrm>
            <a:off x="914400" y="1825625"/>
            <a:ext cx="10515600" cy="4054785"/>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00519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rgbClr val="00519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rgbClr val="00519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rgbClr val="00519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rgbClr val="00519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pic>
        <p:nvPicPr>
          <p:cNvPr id="12" name="Google Shape;12;p19" descr="A picture containing icon&#10;&#10;Description automatically generated"/>
          <p:cNvPicPr preferRelativeResize="0"/>
          <p:nvPr/>
        </p:nvPicPr>
        <p:blipFill rotWithShape="1">
          <a:blip r:embed="rId5">
            <a:alphaModFix/>
          </a:blip>
          <a:srcRect/>
          <a:stretch/>
        </p:blipFill>
        <p:spPr>
          <a:xfrm>
            <a:off x="10077738" y="5968482"/>
            <a:ext cx="1382406" cy="685703"/>
          </a:xfrm>
          <a:prstGeom prst="rect">
            <a:avLst/>
          </a:prstGeom>
          <a:noFill/>
          <a:ln>
            <a:noFill/>
          </a:ln>
        </p:spPr>
      </p:pic>
      <p:sp>
        <p:nvSpPr>
          <p:cNvPr id="13" name="Google Shape;13;p19"/>
          <p:cNvSpPr/>
          <p:nvPr/>
        </p:nvSpPr>
        <p:spPr>
          <a:xfrm>
            <a:off x="9853016" y="5880410"/>
            <a:ext cx="1607128" cy="9213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8" name="Google Shape;18;p19"/>
          <p:cNvPicPr preferRelativeResize="0"/>
          <p:nvPr/>
        </p:nvPicPr>
        <p:blipFill rotWithShape="1">
          <a:blip r:embed="rId6">
            <a:alphaModFix/>
          </a:blip>
          <a:srcRect/>
          <a:stretch/>
        </p:blipFill>
        <p:spPr>
          <a:xfrm>
            <a:off x="7341744" y="6124616"/>
            <a:ext cx="1092735" cy="536668"/>
          </a:xfrm>
          <a:prstGeom prst="rect">
            <a:avLst/>
          </a:prstGeom>
          <a:noFill/>
          <a:ln>
            <a:noFill/>
          </a:ln>
        </p:spPr>
      </p:pic>
      <p:grpSp>
        <p:nvGrpSpPr>
          <p:cNvPr id="19" name="Google Shape;19;p19"/>
          <p:cNvGrpSpPr/>
          <p:nvPr/>
        </p:nvGrpSpPr>
        <p:grpSpPr>
          <a:xfrm>
            <a:off x="-66555" y="-2074"/>
            <a:ext cx="512466" cy="6858000"/>
            <a:chOff x="0" y="-26388"/>
            <a:chExt cx="313656" cy="4094436"/>
          </a:xfrm>
        </p:grpSpPr>
        <p:sp>
          <p:nvSpPr>
            <p:cNvPr id="20" name="Google Shape;20;p19"/>
            <p:cNvSpPr/>
            <p:nvPr/>
          </p:nvSpPr>
          <p:spPr>
            <a:xfrm>
              <a:off x="0" y="-26388"/>
              <a:ext cx="221405" cy="4094436"/>
            </a:xfrm>
            <a:prstGeom prst="rect">
              <a:avLst/>
            </a:prstGeom>
            <a:gradFill>
              <a:gsLst>
                <a:gs pos="0">
                  <a:srgbClr val="ECF4FF">
                    <a:alpha val="0"/>
                  </a:srgbClr>
                </a:gs>
                <a:gs pos="99000">
                  <a:srgbClr val="005191"/>
                </a:gs>
                <a:gs pos="100000">
                  <a:srgbClr val="00519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 name="Google Shape;21;p19"/>
            <p:cNvSpPr/>
            <p:nvPr/>
          </p:nvSpPr>
          <p:spPr>
            <a:xfrm flipH="1">
              <a:off x="221405" y="-26388"/>
              <a:ext cx="92251" cy="4094436"/>
            </a:xfrm>
            <a:prstGeom prst="rect">
              <a:avLst/>
            </a:prstGeom>
            <a:gradFill>
              <a:gsLst>
                <a:gs pos="0">
                  <a:srgbClr val="ECF4FF">
                    <a:alpha val="0"/>
                  </a:srgbClr>
                </a:gs>
                <a:gs pos="99000">
                  <a:srgbClr val="FFC000"/>
                </a:gs>
                <a:gs pos="100000">
                  <a:srgbClr val="FFC000"/>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7" name="Picture 6" descr="Graphical user interface&#10;&#10;Description automatically generated">
            <a:extLst>
              <a:ext uri="{FF2B5EF4-FFF2-40B4-BE49-F238E27FC236}">
                <a16:creationId xmlns:a16="http://schemas.microsoft.com/office/drawing/2014/main" id="{44918154-8CF2-F8EB-5E3D-91A4F82FA0C4}"/>
              </a:ext>
            </a:extLst>
          </p:cNvPr>
          <p:cNvPicPr>
            <a:picLocks noChangeAspect="1"/>
          </p:cNvPicPr>
          <p:nvPr userDrawn="1"/>
        </p:nvPicPr>
        <p:blipFill>
          <a:blip r:embed="rId7"/>
          <a:stretch>
            <a:fillRect/>
          </a:stretch>
        </p:blipFill>
        <p:spPr>
          <a:xfrm>
            <a:off x="8832564" y="5595237"/>
            <a:ext cx="2413000" cy="2413000"/>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FBAFE9-0889-5D1B-7D11-C3E5B2658C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C0DD35-6B34-AAEC-217E-8207462E2C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BD804-CB30-ECF8-9CF1-D7454CEE05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8F498F-A260-45CD-93C6-D4DEEF01E7CC}" type="datetimeFigureOut">
              <a:rPr lang="en-US" smtClean="0"/>
              <a:t>4/22/2023</a:t>
            </a:fld>
            <a:endParaRPr lang="en-US"/>
          </a:p>
        </p:txBody>
      </p:sp>
      <p:sp>
        <p:nvSpPr>
          <p:cNvPr id="5" name="Footer Placeholder 4">
            <a:extLst>
              <a:ext uri="{FF2B5EF4-FFF2-40B4-BE49-F238E27FC236}">
                <a16:creationId xmlns:a16="http://schemas.microsoft.com/office/drawing/2014/main" id="{311CA8E8-2547-F57F-B619-F2B6188A20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8C9B1C-87E2-9751-C0B8-B72287B739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07EDE8-1AD1-4570-97E7-BEB24A717CC3}" type="slidenum">
              <a:rPr lang="en-US" smtClean="0"/>
              <a:t>‹#›</a:t>
            </a:fld>
            <a:endParaRPr lang="en-US"/>
          </a:p>
        </p:txBody>
      </p:sp>
    </p:spTree>
    <p:extLst>
      <p:ext uri="{BB962C8B-B14F-4D97-AF65-F5344CB8AC3E}">
        <p14:creationId xmlns:p14="http://schemas.microsoft.com/office/powerpoint/2010/main" val="2475314179"/>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2.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tif"/><Relationship Id="rId5" Type="http://schemas.openxmlformats.org/officeDocument/2006/relationships/image" Target="../media/image7.png"/><Relationship Id="rId4" Type="http://schemas.openxmlformats.org/officeDocument/2006/relationships/image" Target="../media/image6.t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microsoft.com/office/2018/10/relationships/comments" Target="../comments/modernComment_7FE4DDFE_BA5D2A7F.xm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0.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microsoft.com/office/2018/10/relationships/comments" Target="../comments/modernComment_7FE4DDF0_C6558657.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microsoft.com/office/2018/10/relationships/comments" Target="../comments/modernComment_7FE4DDFC_C2945A41.xm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microsoft.com/office/2018/10/relationships/comments" Target="../comments/modernComment_7FE4DDED_74A096E9.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microsoft.com/office/2018/10/relationships/comments" Target="../comments/modernComment_7FE4DE00_BC81C9CA.xml"/><Relationship Id="rId7" Type="http://schemas.openxmlformats.org/officeDocument/2006/relationships/image" Target="../media/image19.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microsoft.com/office/2018/10/relationships/comments" Target="../comments/modernComment_7FE4DDFF_C48D8000.xm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sv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pic>
        <p:nvPicPr>
          <p:cNvPr id="5" name="Picture 4">
            <a:extLst>
              <a:ext uri="{FF2B5EF4-FFF2-40B4-BE49-F238E27FC236}">
                <a16:creationId xmlns:a16="http://schemas.microsoft.com/office/drawing/2014/main" id="{3723FB2E-1E16-97AA-286D-248015918C91}"/>
              </a:ext>
            </a:extLst>
          </p:cNvPr>
          <p:cNvPicPr>
            <a:picLocks noChangeAspect="1"/>
          </p:cNvPicPr>
          <p:nvPr/>
        </p:nvPicPr>
        <p:blipFill rotWithShape="1">
          <a:blip r:embed="rId3"/>
          <a:srcRect l="335" t="8171" b="27555"/>
          <a:stretch/>
        </p:blipFill>
        <p:spPr>
          <a:xfrm>
            <a:off x="457200" y="0"/>
            <a:ext cx="11734800" cy="5977467"/>
          </a:xfrm>
          <a:prstGeom prst="rect">
            <a:avLst/>
          </a:prstGeom>
        </p:spPr>
      </p:pic>
      <p:sp>
        <p:nvSpPr>
          <p:cNvPr id="4" name="Rectangle 3">
            <a:extLst>
              <a:ext uri="{FF2B5EF4-FFF2-40B4-BE49-F238E27FC236}">
                <a16:creationId xmlns:a16="http://schemas.microsoft.com/office/drawing/2014/main" id="{36FEB5BC-679D-9F53-711A-FEC648C4D6B6}"/>
              </a:ext>
            </a:extLst>
          </p:cNvPr>
          <p:cNvSpPr/>
          <p:nvPr/>
        </p:nvSpPr>
        <p:spPr>
          <a:xfrm>
            <a:off x="457200" y="3"/>
            <a:ext cx="11734800" cy="5977464"/>
          </a:xfrm>
          <a:prstGeom prst="rect">
            <a:avLst/>
          </a:prstGeom>
          <a:gradFill flip="none" rotWithShape="1">
            <a:gsLst>
              <a:gs pos="0">
                <a:srgbClr val="031D37">
                  <a:alpha val="53000"/>
                </a:srgbClr>
              </a:gs>
              <a:gs pos="75000">
                <a:schemeClr val="bg1">
                  <a:alpha val="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2" name="Google Shape;38;p2">
            <a:extLst>
              <a:ext uri="{FF2B5EF4-FFF2-40B4-BE49-F238E27FC236}">
                <a16:creationId xmlns:a16="http://schemas.microsoft.com/office/drawing/2014/main" id="{B1109661-1509-B2D9-0D38-38FC187F2F02}"/>
              </a:ext>
            </a:extLst>
          </p:cNvPr>
          <p:cNvSpPr txBox="1">
            <a:spLocks/>
          </p:cNvSpPr>
          <p:nvPr/>
        </p:nvSpPr>
        <p:spPr>
          <a:xfrm>
            <a:off x="648118" y="1133477"/>
            <a:ext cx="10727871" cy="2238375"/>
          </a:xfrm>
          <a:prstGeom prst="rect">
            <a:avLst/>
          </a:prstGeom>
          <a:noFill/>
          <a:ln>
            <a:noFill/>
          </a:ln>
        </p:spPr>
        <p:style>
          <a:lnRef idx="0">
            <a:scrgbClr r="0" g="0" b="0"/>
          </a:lnRef>
          <a:fillRef idx="0">
            <a:scrgbClr r="0" g="0" b="0"/>
          </a:fillRef>
          <a:effectRef idx="0">
            <a:scrgbClr r="0" g="0" b="0"/>
          </a:effectRef>
          <a:fontRef idx="major"/>
        </p:style>
        <p:txBody>
          <a:bodyPr spcFirstLastPara="1" wrap="square" lIns="91425" tIns="45700" rIns="91425" bIns="45700" anchor="t"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indent="0">
              <a:lnSpc>
                <a:spcPct val="100000"/>
              </a:lnSpc>
              <a:spcBef>
                <a:spcPts val="0"/>
              </a:spcBef>
              <a:buSzPts val="6000"/>
              <a:buFont typeface="Arial"/>
              <a:buNone/>
            </a:pPr>
            <a:r>
              <a:rPr lang="en-US" sz="5400" dirty="0">
                <a:solidFill>
                  <a:schemeClr val="bg1"/>
                </a:solidFill>
                <a:latin typeface="League Gothic"/>
                <a:ea typeface="League Gothic"/>
                <a:cs typeface="League Gothic"/>
                <a:sym typeface="League Gothic"/>
              </a:rPr>
              <a:t>COVID AND FINANCIAL HARDSHIP IN TENNESSEE</a:t>
            </a:r>
            <a:endParaRPr lang="en-US" sz="5400" dirty="0">
              <a:solidFill>
                <a:srgbClr val="FFC000"/>
              </a:solidFill>
              <a:latin typeface="League Gothic"/>
              <a:ea typeface="League Gothic"/>
              <a:cs typeface="League Gothic"/>
              <a:sym typeface="League Gothic"/>
            </a:endParaRPr>
          </a:p>
        </p:txBody>
      </p:sp>
      <p:sp>
        <p:nvSpPr>
          <p:cNvPr id="3" name="TextBox 2">
            <a:extLst>
              <a:ext uri="{FF2B5EF4-FFF2-40B4-BE49-F238E27FC236}">
                <a16:creationId xmlns:a16="http://schemas.microsoft.com/office/drawing/2014/main" id="{21EC3200-D2EC-59B6-6180-54297D3F9474}"/>
              </a:ext>
            </a:extLst>
          </p:cNvPr>
          <p:cNvSpPr txBox="1"/>
          <p:nvPr/>
        </p:nvSpPr>
        <p:spPr>
          <a:xfrm>
            <a:off x="648118" y="156095"/>
            <a:ext cx="10515182" cy="1107996"/>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6600" b="0" i="0" u="none" strike="noStrike" cap="none" dirty="0">
                <a:solidFill>
                  <a:srgbClr val="FFC000"/>
                </a:solidFill>
                <a:latin typeface="League Gothic"/>
                <a:ea typeface="League Gothic"/>
                <a:cs typeface="League Gothic"/>
                <a:sym typeface="League Gothic"/>
              </a:rPr>
              <a:t>ALICE IN THE CROSSCURRENTS: </a:t>
            </a:r>
            <a:endParaRPr lang="en-US" sz="6600" dirty="0">
              <a:solidFill>
                <a:srgbClr val="FFC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6"/>
          <p:cNvSpPr txBox="1">
            <a:spLocks noGrp="1"/>
          </p:cNvSpPr>
          <p:nvPr>
            <p:ph type="title" idx="4294967295"/>
          </p:nvPr>
        </p:nvSpPr>
        <p:spPr>
          <a:xfrm>
            <a:off x="823197" y="420458"/>
            <a:ext cx="10981032" cy="115107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5191"/>
              </a:buClr>
              <a:buSzPts val="7500"/>
              <a:buFont typeface="League Gothic"/>
              <a:buNone/>
            </a:pPr>
            <a:r>
              <a:rPr lang="en-US" sz="6800" b="0" dirty="0">
                <a:latin typeface="League Gothic"/>
                <a:ea typeface="League Gothic"/>
                <a:cs typeface="League Gothic"/>
                <a:sym typeface="League Gothic"/>
              </a:rPr>
              <a:t>United Ways of Tennessee Respond!</a:t>
            </a:r>
            <a:br>
              <a:rPr lang="en-US" sz="6800" b="0" dirty="0">
                <a:latin typeface="League Gothic"/>
                <a:ea typeface="League Gothic"/>
                <a:cs typeface="League Gothic"/>
                <a:sym typeface="League Gothic"/>
              </a:rPr>
            </a:br>
            <a:endParaRPr dirty="0"/>
          </a:p>
        </p:txBody>
      </p:sp>
      <p:sp>
        <p:nvSpPr>
          <p:cNvPr id="176" name="Google Shape;176;p16"/>
          <p:cNvSpPr txBox="1"/>
          <p:nvPr/>
        </p:nvSpPr>
        <p:spPr>
          <a:xfrm>
            <a:off x="1066800" y="2142262"/>
            <a:ext cx="7250017" cy="4054785"/>
          </a:xfrm>
          <a:prstGeom prst="rect">
            <a:avLst/>
          </a:prstGeom>
          <a:noFill/>
          <a:ln>
            <a:noFill/>
          </a:ln>
        </p:spPr>
        <p:txBody>
          <a:bodyPr spcFirstLastPara="1" wrap="square" lIns="91425" tIns="45700" rIns="91425" bIns="45700" anchor="t" anchorCtr="0">
            <a:normAutofit/>
          </a:bodyPr>
          <a:lstStyle/>
          <a:p>
            <a:pPr marL="342900" marR="0" lvl="0" indent="-120650" algn="l" rtl="0">
              <a:lnSpc>
                <a:spcPct val="90000"/>
              </a:lnSpc>
              <a:spcBef>
                <a:spcPts val="0"/>
              </a:spcBef>
              <a:spcAft>
                <a:spcPts val="0"/>
              </a:spcAft>
              <a:buClr>
                <a:srgbClr val="005191"/>
              </a:buClr>
              <a:buSzPts val="3500"/>
              <a:buFont typeface="Arial"/>
              <a:buNone/>
            </a:pPr>
            <a:endParaRPr lang="en-US" sz="3500" b="0" i="0" dirty="0">
              <a:solidFill>
                <a:schemeClr val="dk1"/>
              </a:solidFill>
              <a:latin typeface="League Gothic"/>
              <a:ea typeface="League Gothic"/>
              <a:cs typeface="League Gothic"/>
              <a:sym typeface="League Gothic"/>
            </a:endParaRPr>
          </a:p>
          <a:p>
            <a:pPr marL="342900" marR="0" lvl="0" indent="-120650" algn="l" rtl="0">
              <a:lnSpc>
                <a:spcPct val="90000"/>
              </a:lnSpc>
              <a:spcBef>
                <a:spcPts val="0"/>
              </a:spcBef>
              <a:spcAft>
                <a:spcPts val="0"/>
              </a:spcAft>
              <a:buClr>
                <a:srgbClr val="005191"/>
              </a:buClr>
              <a:buSzPts val="3500"/>
              <a:buFont typeface="Arial"/>
              <a:buNone/>
            </a:pPr>
            <a:r>
              <a:rPr lang="en-US" sz="3500" dirty="0">
                <a:solidFill>
                  <a:schemeClr val="dk1"/>
                </a:solidFill>
                <a:latin typeface="League Gothic"/>
                <a:ea typeface="League Gothic"/>
                <a:cs typeface="League Gothic"/>
                <a:sym typeface="League Gothic"/>
              </a:rPr>
              <a:t>190K connections via phone call</a:t>
            </a:r>
          </a:p>
          <a:p>
            <a:pPr marL="342900" marR="0" lvl="0" indent="-120650" algn="l" rtl="0">
              <a:lnSpc>
                <a:spcPct val="90000"/>
              </a:lnSpc>
              <a:spcBef>
                <a:spcPts val="0"/>
              </a:spcBef>
              <a:spcAft>
                <a:spcPts val="0"/>
              </a:spcAft>
              <a:buClr>
                <a:srgbClr val="005191"/>
              </a:buClr>
              <a:buSzPts val="3500"/>
              <a:buFont typeface="Arial"/>
              <a:buNone/>
            </a:pPr>
            <a:endParaRPr lang="en-US" sz="3500" dirty="0">
              <a:solidFill>
                <a:schemeClr val="dk1"/>
              </a:solidFill>
              <a:latin typeface="League Gothic"/>
              <a:ea typeface="League Gothic"/>
              <a:cs typeface="League Gothic"/>
              <a:sym typeface="League Gothic"/>
            </a:endParaRPr>
          </a:p>
          <a:p>
            <a:pPr marL="342900" marR="0" lvl="0" indent="-120650" algn="l" rtl="0">
              <a:lnSpc>
                <a:spcPct val="90000"/>
              </a:lnSpc>
              <a:spcBef>
                <a:spcPts val="0"/>
              </a:spcBef>
              <a:spcAft>
                <a:spcPts val="0"/>
              </a:spcAft>
              <a:buClr>
                <a:srgbClr val="005191"/>
              </a:buClr>
              <a:buSzPts val="3500"/>
              <a:buFont typeface="Arial"/>
              <a:buNone/>
            </a:pPr>
            <a:r>
              <a:rPr lang="en-US" sz="3500" b="0" i="0" dirty="0">
                <a:solidFill>
                  <a:schemeClr val="dk1"/>
                </a:solidFill>
                <a:latin typeface="League Gothic"/>
                <a:ea typeface="League Gothic"/>
                <a:cs typeface="League Gothic"/>
                <a:sym typeface="League Gothic"/>
              </a:rPr>
              <a:t>192K total referrals made:	</a:t>
            </a:r>
          </a:p>
          <a:p>
            <a:pPr marL="679450" marR="0" lvl="0" indent="-457200" algn="l" rtl="0">
              <a:lnSpc>
                <a:spcPct val="90000"/>
              </a:lnSpc>
              <a:spcBef>
                <a:spcPts val="0"/>
              </a:spcBef>
              <a:spcAft>
                <a:spcPts val="0"/>
              </a:spcAft>
              <a:buClr>
                <a:srgbClr val="005191"/>
              </a:buClr>
              <a:buSzPts val="3500"/>
              <a:buFontTx/>
              <a:buChar char="-"/>
            </a:pPr>
            <a:r>
              <a:rPr lang="en-US" sz="3500" dirty="0">
                <a:solidFill>
                  <a:schemeClr val="dk1"/>
                </a:solidFill>
                <a:latin typeface="League Gothic"/>
                <a:ea typeface="League Gothic"/>
                <a:cs typeface="League Gothic"/>
                <a:sym typeface="League Gothic"/>
              </a:rPr>
              <a:t>39.5K hunger and food insecurity</a:t>
            </a:r>
          </a:p>
          <a:p>
            <a:pPr marL="679450" marR="0" lvl="0" indent="-457200" algn="l" rtl="0">
              <a:lnSpc>
                <a:spcPct val="90000"/>
              </a:lnSpc>
              <a:spcBef>
                <a:spcPts val="0"/>
              </a:spcBef>
              <a:spcAft>
                <a:spcPts val="0"/>
              </a:spcAft>
              <a:buClr>
                <a:srgbClr val="005191"/>
              </a:buClr>
              <a:buSzPts val="3500"/>
              <a:buFontTx/>
              <a:buChar char="-"/>
            </a:pPr>
            <a:r>
              <a:rPr lang="en-US" sz="3500" b="0" i="0" dirty="0">
                <a:solidFill>
                  <a:schemeClr val="dk1"/>
                </a:solidFill>
                <a:latin typeface="League Gothic"/>
                <a:ea typeface="League Gothic"/>
                <a:cs typeface="League Gothic"/>
                <a:sym typeface="League Gothic"/>
              </a:rPr>
              <a:t>33.2K utility bill assistance</a:t>
            </a:r>
          </a:p>
          <a:p>
            <a:pPr marL="679450" marR="0" lvl="0" indent="-457200" algn="l" rtl="0">
              <a:lnSpc>
                <a:spcPct val="90000"/>
              </a:lnSpc>
              <a:spcBef>
                <a:spcPts val="0"/>
              </a:spcBef>
              <a:spcAft>
                <a:spcPts val="0"/>
              </a:spcAft>
              <a:buClr>
                <a:srgbClr val="005191"/>
              </a:buClr>
              <a:buSzPts val="3500"/>
              <a:buFontTx/>
              <a:buChar char="-"/>
            </a:pPr>
            <a:r>
              <a:rPr lang="en-US" sz="3500" dirty="0">
                <a:solidFill>
                  <a:schemeClr val="dk1"/>
                </a:solidFill>
                <a:latin typeface="League Gothic"/>
                <a:ea typeface="League Gothic"/>
                <a:cs typeface="League Gothic"/>
                <a:sym typeface="League Gothic"/>
              </a:rPr>
              <a:t>20.1K housing insecurity and homelessness</a:t>
            </a:r>
            <a:endParaRPr sz="3500" b="0" i="0" dirty="0">
              <a:solidFill>
                <a:schemeClr val="dk1"/>
              </a:solidFill>
              <a:latin typeface="League Gothic"/>
              <a:ea typeface="League Gothic"/>
              <a:cs typeface="League Gothic"/>
              <a:sym typeface="League Gothic"/>
            </a:endParaRPr>
          </a:p>
        </p:txBody>
      </p:sp>
      <p:sp>
        <p:nvSpPr>
          <p:cNvPr id="177" name="Google Shape;177;p16"/>
          <p:cNvSpPr txBox="1"/>
          <p:nvPr/>
        </p:nvSpPr>
        <p:spPr>
          <a:xfrm>
            <a:off x="1066799" y="1761776"/>
            <a:ext cx="10493829" cy="6309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500" dirty="0">
                <a:solidFill>
                  <a:schemeClr val="dk1"/>
                </a:solidFill>
                <a:latin typeface="League Gothic"/>
                <a:ea typeface="League Gothic"/>
                <a:cs typeface="League Gothic"/>
                <a:sym typeface="League Gothic"/>
              </a:rPr>
              <a:t>211 Supports ALICE Households</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6"/>
          <p:cNvSpPr txBox="1">
            <a:spLocks noGrp="1"/>
          </p:cNvSpPr>
          <p:nvPr>
            <p:ph type="title" idx="4294967295"/>
          </p:nvPr>
        </p:nvSpPr>
        <p:spPr>
          <a:xfrm>
            <a:off x="823197" y="420458"/>
            <a:ext cx="10981032" cy="115107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5191"/>
              </a:buClr>
              <a:buSzPts val="7500"/>
              <a:buFont typeface="League Gothic"/>
              <a:buNone/>
            </a:pPr>
            <a:r>
              <a:rPr lang="en-US" sz="6800" b="0" dirty="0">
                <a:latin typeface="League Gothic"/>
                <a:ea typeface="League Gothic"/>
                <a:cs typeface="League Gothic"/>
                <a:sym typeface="League Gothic"/>
              </a:rPr>
              <a:t>United Ways of Tennessee Respond!</a:t>
            </a:r>
            <a:br>
              <a:rPr lang="en-US" sz="6800" b="0" dirty="0">
                <a:latin typeface="League Gothic"/>
                <a:ea typeface="League Gothic"/>
                <a:cs typeface="League Gothic"/>
                <a:sym typeface="League Gothic"/>
              </a:rPr>
            </a:br>
            <a:endParaRPr dirty="0"/>
          </a:p>
        </p:txBody>
      </p:sp>
      <p:sp>
        <p:nvSpPr>
          <p:cNvPr id="176" name="Google Shape;176;p16"/>
          <p:cNvSpPr txBox="1"/>
          <p:nvPr/>
        </p:nvSpPr>
        <p:spPr>
          <a:xfrm>
            <a:off x="1066800" y="2142262"/>
            <a:ext cx="7250017" cy="4054785"/>
          </a:xfrm>
          <a:prstGeom prst="rect">
            <a:avLst/>
          </a:prstGeom>
          <a:noFill/>
          <a:ln>
            <a:noFill/>
          </a:ln>
        </p:spPr>
        <p:txBody>
          <a:bodyPr spcFirstLastPara="1" wrap="square" lIns="91425" tIns="45700" rIns="91425" bIns="45700" anchor="t" anchorCtr="0">
            <a:normAutofit fontScale="62500" lnSpcReduction="20000"/>
          </a:bodyPr>
          <a:lstStyle/>
          <a:p>
            <a:pPr marL="342900" marR="0" lvl="0" indent="-120650" algn="l" rtl="0">
              <a:lnSpc>
                <a:spcPct val="90000"/>
              </a:lnSpc>
              <a:spcBef>
                <a:spcPts val="0"/>
              </a:spcBef>
              <a:spcAft>
                <a:spcPts val="0"/>
              </a:spcAft>
              <a:buClr>
                <a:srgbClr val="005191"/>
              </a:buClr>
              <a:buSzPts val="3500"/>
              <a:buFont typeface="Arial"/>
              <a:buNone/>
            </a:pPr>
            <a:r>
              <a:rPr lang="en-US" sz="3500" b="0" i="0" dirty="0">
                <a:solidFill>
                  <a:schemeClr val="dk1"/>
                </a:solidFill>
                <a:latin typeface="League Gothic"/>
                <a:ea typeface="League Gothic"/>
                <a:cs typeface="League Gothic"/>
                <a:sym typeface="League Gothic"/>
              </a:rPr>
              <a:t>Food Stamps (SNAP)</a:t>
            </a:r>
          </a:p>
          <a:p>
            <a:pPr marL="342900" marR="0" lvl="0" indent="-120650" algn="l" rtl="0">
              <a:lnSpc>
                <a:spcPct val="90000"/>
              </a:lnSpc>
              <a:spcBef>
                <a:spcPts val="0"/>
              </a:spcBef>
              <a:spcAft>
                <a:spcPts val="0"/>
              </a:spcAft>
              <a:buClr>
                <a:srgbClr val="005191"/>
              </a:buClr>
              <a:buSzPts val="3500"/>
              <a:buFont typeface="Arial"/>
              <a:buNone/>
            </a:pPr>
            <a:r>
              <a:rPr lang="en-US" sz="3500" dirty="0">
                <a:solidFill>
                  <a:schemeClr val="dk1"/>
                </a:solidFill>
                <a:latin typeface="League Gothic"/>
                <a:ea typeface="League Gothic"/>
                <a:cs typeface="League Gothic"/>
                <a:sym typeface="League Gothic"/>
              </a:rPr>
              <a:t>Cash </a:t>
            </a:r>
            <a:r>
              <a:rPr lang="en-US" sz="3500" dirty="0" err="1">
                <a:solidFill>
                  <a:schemeClr val="dk1"/>
                </a:solidFill>
                <a:latin typeface="League Gothic"/>
                <a:ea typeface="League Gothic"/>
                <a:cs typeface="League Gothic"/>
                <a:sym typeface="League Gothic"/>
              </a:rPr>
              <a:t>Assistqance</a:t>
            </a:r>
            <a:r>
              <a:rPr lang="en-US" sz="3500" dirty="0">
                <a:solidFill>
                  <a:schemeClr val="dk1"/>
                </a:solidFill>
                <a:latin typeface="League Gothic"/>
                <a:ea typeface="League Gothic"/>
                <a:cs typeface="League Gothic"/>
                <a:sym typeface="League Gothic"/>
              </a:rPr>
              <a:t> (TANF)</a:t>
            </a:r>
          </a:p>
          <a:p>
            <a:pPr marL="342900" marR="0" lvl="0" indent="-120650" algn="l" rtl="0">
              <a:lnSpc>
                <a:spcPct val="90000"/>
              </a:lnSpc>
              <a:spcBef>
                <a:spcPts val="0"/>
              </a:spcBef>
              <a:spcAft>
                <a:spcPts val="0"/>
              </a:spcAft>
              <a:buClr>
                <a:srgbClr val="005191"/>
              </a:buClr>
              <a:buSzPts val="3500"/>
              <a:buFont typeface="Arial"/>
              <a:buNone/>
            </a:pPr>
            <a:r>
              <a:rPr lang="en-US" sz="3500" b="0" i="0" dirty="0">
                <a:solidFill>
                  <a:schemeClr val="dk1"/>
                </a:solidFill>
                <a:latin typeface="League Gothic"/>
                <a:ea typeface="League Gothic"/>
                <a:cs typeface="League Gothic"/>
                <a:sym typeface="League Gothic"/>
              </a:rPr>
              <a:t>Women Infants and Children (WIC)</a:t>
            </a:r>
          </a:p>
          <a:p>
            <a:pPr marL="342900" marR="0" lvl="0" indent="-120650" algn="l" rtl="0">
              <a:lnSpc>
                <a:spcPct val="90000"/>
              </a:lnSpc>
              <a:spcBef>
                <a:spcPts val="0"/>
              </a:spcBef>
              <a:spcAft>
                <a:spcPts val="0"/>
              </a:spcAft>
              <a:buClr>
                <a:srgbClr val="005191"/>
              </a:buClr>
              <a:buSzPts val="3500"/>
              <a:buFont typeface="Arial"/>
              <a:buNone/>
            </a:pPr>
            <a:r>
              <a:rPr lang="en-US" sz="3500" dirty="0">
                <a:solidFill>
                  <a:schemeClr val="dk1"/>
                </a:solidFill>
                <a:latin typeface="League Gothic"/>
                <a:ea typeface="League Gothic"/>
                <a:cs typeface="League Gothic"/>
                <a:sym typeface="League Gothic"/>
              </a:rPr>
              <a:t>Head Start</a:t>
            </a:r>
          </a:p>
          <a:p>
            <a:pPr marL="342900" marR="0" lvl="0" indent="-120650" algn="l" rtl="0">
              <a:lnSpc>
                <a:spcPct val="90000"/>
              </a:lnSpc>
              <a:spcBef>
                <a:spcPts val="0"/>
              </a:spcBef>
              <a:spcAft>
                <a:spcPts val="0"/>
              </a:spcAft>
              <a:buClr>
                <a:srgbClr val="005191"/>
              </a:buClr>
              <a:buSzPts val="3500"/>
              <a:buFont typeface="Arial"/>
              <a:buNone/>
            </a:pPr>
            <a:r>
              <a:rPr lang="en-US" sz="3500" b="0" i="0" dirty="0">
                <a:solidFill>
                  <a:schemeClr val="dk1"/>
                </a:solidFill>
                <a:latin typeface="League Gothic"/>
                <a:ea typeface="League Gothic"/>
                <a:cs typeface="League Gothic"/>
                <a:sym typeface="League Gothic"/>
              </a:rPr>
              <a:t>School Meals</a:t>
            </a:r>
          </a:p>
          <a:p>
            <a:pPr marL="342900" marR="0" lvl="0" indent="-120650" algn="l" rtl="0">
              <a:lnSpc>
                <a:spcPct val="90000"/>
              </a:lnSpc>
              <a:spcBef>
                <a:spcPts val="0"/>
              </a:spcBef>
              <a:spcAft>
                <a:spcPts val="0"/>
              </a:spcAft>
              <a:buClr>
                <a:srgbClr val="005191"/>
              </a:buClr>
              <a:buSzPts val="3500"/>
              <a:buFont typeface="Arial"/>
              <a:buNone/>
            </a:pPr>
            <a:r>
              <a:rPr lang="en-US" sz="3500" dirty="0">
                <a:solidFill>
                  <a:schemeClr val="dk1"/>
                </a:solidFill>
                <a:latin typeface="League Gothic"/>
                <a:ea typeface="League Gothic"/>
                <a:cs typeface="League Gothic"/>
                <a:sym typeface="League Gothic"/>
              </a:rPr>
              <a:t>Childcare Assistance</a:t>
            </a:r>
          </a:p>
          <a:p>
            <a:pPr marL="342900" marR="0" lvl="0" indent="-120650" algn="l" rtl="0">
              <a:lnSpc>
                <a:spcPct val="90000"/>
              </a:lnSpc>
              <a:spcBef>
                <a:spcPts val="0"/>
              </a:spcBef>
              <a:spcAft>
                <a:spcPts val="0"/>
              </a:spcAft>
              <a:buClr>
                <a:srgbClr val="005191"/>
              </a:buClr>
              <a:buSzPts val="3500"/>
              <a:buFont typeface="Arial"/>
              <a:buNone/>
            </a:pPr>
            <a:r>
              <a:rPr lang="en-US" sz="3500" b="0" i="0" dirty="0" err="1">
                <a:solidFill>
                  <a:schemeClr val="dk1"/>
                </a:solidFill>
                <a:latin typeface="League Gothic"/>
                <a:ea typeface="League Gothic"/>
                <a:cs typeface="League Gothic"/>
                <a:sym typeface="League Gothic"/>
              </a:rPr>
              <a:t>TennCare</a:t>
            </a:r>
            <a:r>
              <a:rPr lang="en-US" sz="3500" b="0" i="0" dirty="0">
                <a:solidFill>
                  <a:schemeClr val="dk1"/>
                </a:solidFill>
                <a:latin typeface="League Gothic"/>
                <a:ea typeface="League Gothic"/>
                <a:cs typeface="League Gothic"/>
                <a:sym typeface="League Gothic"/>
              </a:rPr>
              <a:t> (Medicaid)</a:t>
            </a:r>
          </a:p>
          <a:p>
            <a:pPr marL="342900" marR="0" lvl="0" indent="-120650" algn="l" rtl="0">
              <a:lnSpc>
                <a:spcPct val="90000"/>
              </a:lnSpc>
              <a:spcBef>
                <a:spcPts val="0"/>
              </a:spcBef>
              <a:spcAft>
                <a:spcPts val="0"/>
              </a:spcAft>
              <a:buClr>
                <a:srgbClr val="005191"/>
              </a:buClr>
              <a:buSzPts val="3500"/>
              <a:buFont typeface="Arial"/>
              <a:buNone/>
            </a:pPr>
            <a:r>
              <a:rPr lang="en-US" sz="3500" dirty="0">
                <a:solidFill>
                  <a:schemeClr val="dk1"/>
                </a:solidFill>
                <a:latin typeface="League Gothic"/>
                <a:ea typeface="League Gothic"/>
                <a:cs typeface="League Gothic"/>
                <a:sym typeface="League Gothic"/>
              </a:rPr>
              <a:t>ACA (Affordable Care Act)</a:t>
            </a:r>
          </a:p>
          <a:p>
            <a:pPr marL="342900" marR="0" lvl="0" indent="-120650" algn="l" rtl="0">
              <a:lnSpc>
                <a:spcPct val="90000"/>
              </a:lnSpc>
              <a:spcBef>
                <a:spcPts val="0"/>
              </a:spcBef>
              <a:spcAft>
                <a:spcPts val="0"/>
              </a:spcAft>
              <a:buClr>
                <a:srgbClr val="005191"/>
              </a:buClr>
              <a:buSzPts val="3500"/>
              <a:buFont typeface="Arial"/>
              <a:buNone/>
            </a:pPr>
            <a:r>
              <a:rPr lang="en-US" sz="3500" b="0" i="0" dirty="0">
                <a:solidFill>
                  <a:schemeClr val="dk1"/>
                </a:solidFill>
                <a:latin typeface="League Gothic"/>
                <a:ea typeface="League Gothic"/>
                <a:cs typeface="League Gothic"/>
                <a:sym typeface="League Gothic"/>
              </a:rPr>
              <a:t>CHIP (Children’s Health Insurance Program</a:t>
            </a:r>
          </a:p>
          <a:p>
            <a:pPr marL="342900" marR="0" lvl="0" indent="-120650" algn="l" rtl="0">
              <a:lnSpc>
                <a:spcPct val="90000"/>
              </a:lnSpc>
              <a:spcBef>
                <a:spcPts val="0"/>
              </a:spcBef>
              <a:spcAft>
                <a:spcPts val="0"/>
              </a:spcAft>
              <a:buClr>
                <a:srgbClr val="005191"/>
              </a:buClr>
              <a:buSzPts val="3500"/>
              <a:buFont typeface="Arial"/>
              <a:buNone/>
            </a:pPr>
            <a:r>
              <a:rPr lang="en-US" sz="3500" b="0" i="0" dirty="0">
                <a:solidFill>
                  <a:schemeClr val="dk1"/>
                </a:solidFill>
                <a:latin typeface="League Gothic"/>
                <a:ea typeface="League Gothic"/>
                <a:cs typeface="League Gothic"/>
                <a:sym typeface="League Gothic"/>
              </a:rPr>
              <a:t>County Medical Services</a:t>
            </a:r>
          </a:p>
          <a:p>
            <a:pPr marL="342900" marR="0" lvl="0" indent="-120650" algn="l" rtl="0">
              <a:lnSpc>
                <a:spcPct val="90000"/>
              </a:lnSpc>
              <a:spcBef>
                <a:spcPts val="0"/>
              </a:spcBef>
              <a:spcAft>
                <a:spcPts val="0"/>
              </a:spcAft>
              <a:buClr>
                <a:srgbClr val="005191"/>
              </a:buClr>
              <a:buSzPts val="3500"/>
              <a:buFont typeface="Arial"/>
              <a:buNone/>
            </a:pPr>
            <a:r>
              <a:rPr lang="en-US" sz="3500" b="0" i="0" dirty="0">
                <a:solidFill>
                  <a:schemeClr val="dk1"/>
                </a:solidFill>
                <a:latin typeface="League Gothic"/>
                <a:ea typeface="League Gothic"/>
                <a:cs typeface="League Gothic"/>
                <a:sym typeface="League Gothic"/>
              </a:rPr>
              <a:t>Home Energy Assistance (HEAP)</a:t>
            </a:r>
          </a:p>
          <a:p>
            <a:pPr marL="342900" marR="0" lvl="0" indent="-120650" algn="l" rtl="0">
              <a:lnSpc>
                <a:spcPct val="90000"/>
              </a:lnSpc>
              <a:spcBef>
                <a:spcPts val="0"/>
              </a:spcBef>
              <a:spcAft>
                <a:spcPts val="0"/>
              </a:spcAft>
              <a:buClr>
                <a:srgbClr val="005191"/>
              </a:buClr>
              <a:buSzPts val="3500"/>
              <a:buFont typeface="Arial"/>
              <a:buNone/>
            </a:pPr>
            <a:r>
              <a:rPr lang="en-US" sz="3500" b="0" i="0" dirty="0">
                <a:solidFill>
                  <a:schemeClr val="dk1"/>
                </a:solidFill>
                <a:latin typeface="League Gothic"/>
                <a:ea typeface="League Gothic"/>
                <a:cs typeface="League Gothic"/>
                <a:sym typeface="League Gothic"/>
              </a:rPr>
              <a:t>Lifeline</a:t>
            </a:r>
          </a:p>
          <a:p>
            <a:pPr marL="342900" marR="0" lvl="0" indent="-120650" algn="l" rtl="0">
              <a:lnSpc>
                <a:spcPct val="90000"/>
              </a:lnSpc>
              <a:spcBef>
                <a:spcPts val="0"/>
              </a:spcBef>
              <a:spcAft>
                <a:spcPts val="0"/>
              </a:spcAft>
              <a:buClr>
                <a:srgbClr val="005191"/>
              </a:buClr>
              <a:buSzPts val="3500"/>
              <a:buFont typeface="Arial"/>
              <a:buNone/>
            </a:pPr>
            <a:r>
              <a:rPr lang="en-US" sz="3500" b="0" i="0" dirty="0">
                <a:solidFill>
                  <a:schemeClr val="dk1"/>
                </a:solidFill>
                <a:latin typeface="League Gothic"/>
                <a:ea typeface="League Gothic"/>
                <a:cs typeface="League Gothic"/>
                <a:sym typeface="League Gothic"/>
              </a:rPr>
              <a:t>Child Tax Credit</a:t>
            </a:r>
          </a:p>
          <a:p>
            <a:pPr marL="342900" marR="0" lvl="0" indent="-120650" algn="l" rtl="0">
              <a:lnSpc>
                <a:spcPct val="90000"/>
              </a:lnSpc>
              <a:spcBef>
                <a:spcPts val="0"/>
              </a:spcBef>
              <a:spcAft>
                <a:spcPts val="0"/>
              </a:spcAft>
              <a:buClr>
                <a:srgbClr val="005191"/>
              </a:buClr>
              <a:buSzPts val="3500"/>
              <a:buFont typeface="Arial"/>
              <a:buNone/>
            </a:pPr>
            <a:r>
              <a:rPr lang="en-US" sz="3500" b="0" i="0" dirty="0">
                <a:solidFill>
                  <a:schemeClr val="dk1"/>
                </a:solidFill>
                <a:latin typeface="League Gothic"/>
                <a:ea typeface="League Gothic"/>
                <a:cs typeface="League Gothic"/>
                <a:sym typeface="League Gothic"/>
              </a:rPr>
              <a:t>Childcare Tax Credit</a:t>
            </a:r>
          </a:p>
          <a:p>
            <a:pPr marL="342900" marR="0" lvl="0" indent="-120650" algn="l" rtl="0">
              <a:lnSpc>
                <a:spcPct val="90000"/>
              </a:lnSpc>
              <a:spcBef>
                <a:spcPts val="0"/>
              </a:spcBef>
              <a:spcAft>
                <a:spcPts val="0"/>
              </a:spcAft>
              <a:buClr>
                <a:srgbClr val="005191"/>
              </a:buClr>
              <a:buSzPts val="3500"/>
              <a:buFont typeface="Arial"/>
              <a:buNone/>
            </a:pPr>
            <a:r>
              <a:rPr lang="en-US" sz="3500" dirty="0">
                <a:solidFill>
                  <a:schemeClr val="dk1"/>
                </a:solidFill>
                <a:latin typeface="League Gothic"/>
                <a:ea typeface="League Gothic"/>
                <a:cs typeface="League Gothic"/>
                <a:sym typeface="League Gothic"/>
              </a:rPr>
              <a:t>Earned Income Tac Credit</a:t>
            </a:r>
            <a:br>
              <a:rPr lang="en-US" sz="3500" b="0" i="0" dirty="0">
                <a:solidFill>
                  <a:schemeClr val="dk1"/>
                </a:solidFill>
                <a:latin typeface="League Gothic"/>
                <a:ea typeface="League Gothic"/>
                <a:cs typeface="League Gothic"/>
                <a:sym typeface="League Gothic"/>
              </a:rPr>
            </a:br>
            <a:r>
              <a:rPr lang="en-US" sz="3500" b="0" i="0" dirty="0">
                <a:solidFill>
                  <a:schemeClr val="dk1"/>
                </a:solidFill>
                <a:latin typeface="League Gothic"/>
                <a:ea typeface="League Gothic"/>
                <a:cs typeface="League Gothic"/>
                <a:sym typeface="League Gothic"/>
              </a:rPr>
              <a:t> </a:t>
            </a:r>
          </a:p>
        </p:txBody>
      </p:sp>
      <p:sp>
        <p:nvSpPr>
          <p:cNvPr id="177" name="Google Shape;177;p16"/>
          <p:cNvSpPr txBox="1"/>
          <p:nvPr/>
        </p:nvSpPr>
        <p:spPr>
          <a:xfrm>
            <a:off x="1066800" y="1241603"/>
            <a:ext cx="10450750"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chemeClr val="dk1"/>
                </a:solidFill>
                <a:latin typeface="League Gothic"/>
                <a:ea typeface="League Gothic"/>
                <a:cs typeface="League Gothic"/>
                <a:sym typeface="League Gothic"/>
              </a:rPr>
              <a:t>Tennessee Benefit Kitchen Supports ALICE Households--$2.5 million in first 4 months!</a:t>
            </a:r>
            <a:endParaRPr sz="3200" dirty="0"/>
          </a:p>
        </p:txBody>
      </p:sp>
    </p:spTree>
    <p:extLst>
      <p:ext uri="{BB962C8B-B14F-4D97-AF65-F5344CB8AC3E}">
        <p14:creationId xmlns:p14="http://schemas.microsoft.com/office/powerpoint/2010/main" val="1825117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914400" y="493135"/>
            <a:ext cx="10981032" cy="1151075"/>
          </a:xfrm>
        </p:spPr>
        <p:txBody>
          <a:bodyPr>
            <a:normAutofit/>
          </a:bodyPr>
          <a:lstStyle/>
          <a:p>
            <a:r>
              <a:rPr lang="en-US" sz="6800" b="0" dirty="0">
                <a:latin typeface="League Gothic" panose="00000500000000000000" pitchFamily="2" charset="0"/>
              </a:rPr>
              <a:t>Data For Action in Tennessee</a:t>
            </a:r>
            <a:endParaRPr lang="en-US" sz="6800" b="0" dirty="0">
              <a:solidFill>
                <a:srgbClr val="FF443B"/>
              </a:solidFill>
              <a:latin typeface="League Gothic" panose="00000500000000000000" pitchFamily="2" charset="0"/>
            </a:endParaRPr>
          </a:p>
        </p:txBody>
      </p:sp>
      <p:sp>
        <p:nvSpPr>
          <p:cNvPr id="8" name="Content Placeholder 1">
            <a:extLst>
              <a:ext uri="{FF2B5EF4-FFF2-40B4-BE49-F238E27FC236}">
                <a16:creationId xmlns:a16="http://schemas.microsoft.com/office/drawing/2014/main" id="{E8B28A30-D74C-4D38-9B06-108DCCB43FC6}"/>
              </a:ext>
            </a:extLst>
          </p:cNvPr>
          <p:cNvSpPr>
            <a:spLocks noGrp="1"/>
          </p:cNvSpPr>
          <p:nvPr>
            <p:ph idx="4294967295"/>
          </p:nvPr>
        </p:nvSpPr>
        <p:spPr>
          <a:xfrm>
            <a:off x="914400" y="1989862"/>
            <a:ext cx="10981035" cy="4054785"/>
          </a:xfrm>
        </p:spPr>
        <p:txBody>
          <a:bodyPr>
            <a:normAutofit/>
          </a:bodyPr>
          <a:lstStyle/>
          <a:p>
            <a:pPr marL="342900" indent="-342900" algn="l" rtl="0" fontAlgn="base">
              <a:buFont typeface="Arial" panose="020B0604020202020204" pitchFamily="34" charset="0"/>
              <a:buChar char="•"/>
            </a:pPr>
            <a:r>
              <a:rPr lang="en-US" sz="3500" b="0" i="0" dirty="0">
                <a:solidFill>
                  <a:srgbClr val="000000"/>
                </a:solidFill>
                <a:effectLst/>
                <a:latin typeface="League Gothic" panose="00000500000000000000" pitchFamily="2" charset="0"/>
                <a:cs typeface="Arial" panose="020B0604020202020204" pitchFamily="34" charset="0"/>
              </a:rPr>
              <a:t>Visit UnitedForALICE.org</a:t>
            </a:r>
            <a:r>
              <a:rPr lang="en-US" sz="3500" dirty="0">
                <a:solidFill>
                  <a:srgbClr val="FF443B"/>
                </a:solidFill>
                <a:latin typeface="League Gothic" panose="00000500000000000000" pitchFamily="2" charset="0"/>
                <a:cs typeface="Arial" panose="020B0604020202020204" pitchFamily="34" charset="0"/>
              </a:rPr>
              <a:t> </a:t>
            </a:r>
            <a:r>
              <a:rPr lang="en-US" sz="3500" b="0" i="0" dirty="0">
                <a:solidFill>
                  <a:srgbClr val="000000"/>
                </a:solidFill>
                <a:effectLst/>
                <a:latin typeface="League Gothic" panose="00000500000000000000" pitchFamily="2" charset="0"/>
                <a:cs typeface="Arial" panose="020B0604020202020204" pitchFamily="34" charset="0"/>
              </a:rPr>
              <a:t>to dig deeper into the data.</a:t>
            </a:r>
          </a:p>
          <a:p>
            <a:pPr marL="342900" indent="-342900" algn="l" rtl="0" fontAlgn="base">
              <a:buFont typeface="Arial" panose="020B0604020202020204" pitchFamily="34" charset="0"/>
              <a:buChar char="•"/>
            </a:pPr>
            <a:r>
              <a:rPr lang="en-US" sz="3500" dirty="0">
                <a:solidFill>
                  <a:srgbClr val="000000"/>
                </a:solidFill>
                <a:latin typeface="League Gothic" panose="00000500000000000000" pitchFamily="2" charset="0"/>
                <a:cs typeface="Arial" panose="020B0604020202020204" pitchFamily="34" charset="0"/>
              </a:rPr>
              <a:t>Encourage the use of this </a:t>
            </a:r>
            <a:br>
              <a:rPr lang="en-US" sz="3500" dirty="0">
                <a:solidFill>
                  <a:srgbClr val="000000"/>
                </a:solidFill>
                <a:latin typeface="League Gothic" panose="00000500000000000000" pitchFamily="2" charset="0"/>
                <a:cs typeface="Arial" panose="020B0604020202020204" pitchFamily="34" charset="0"/>
              </a:rPr>
            </a:br>
            <a:r>
              <a:rPr lang="en-US" sz="3500" dirty="0">
                <a:solidFill>
                  <a:srgbClr val="000000"/>
                </a:solidFill>
                <a:latin typeface="League Gothic" panose="00000500000000000000" pitchFamily="2" charset="0"/>
                <a:cs typeface="Arial" panose="020B0604020202020204" pitchFamily="34" charset="0"/>
              </a:rPr>
              <a:t>data to create change.</a:t>
            </a:r>
          </a:p>
          <a:p>
            <a:pPr marL="342900" indent="-342900" algn="l" rtl="0" fontAlgn="base">
              <a:buFont typeface="Arial" panose="020B0604020202020204" pitchFamily="34" charset="0"/>
              <a:buChar char="•"/>
            </a:pPr>
            <a:r>
              <a:rPr lang="en-US" sz="3500" dirty="0">
                <a:solidFill>
                  <a:srgbClr val="000000"/>
                </a:solidFill>
                <a:latin typeface="League Gothic" panose="00000500000000000000" pitchFamily="2" charset="0"/>
                <a:cs typeface="Arial" panose="020B0604020202020204" pitchFamily="34" charset="0"/>
              </a:rPr>
              <a:t>Build awareness. </a:t>
            </a:r>
          </a:p>
          <a:p>
            <a:pPr marL="342900" indent="-342900" algn="l" rtl="0" fontAlgn="base">
              <a:buFont typeface="Arial" panose="020B0604020202020204" pitchFamily="34" charset="0"/>
              <a:buChar char="•"/>
            </a:pPr>
            <a:endParaRPr lang="en-US" sz="3500" dirty="0">
              <a:latin typeface="League Gothic" panose="00000500000000000000" pitchFamily="2" charset="0"/>
              <a:cs typeface="Arial" panose="020B0604020202020204" pitchFamily="34" charset="0"/>
            </a:endParaRPr>
          </a:p>
        </p:txBody>
      </p:sp>
      <p:pic>
        <p:nvPicPr>
          <p:cNvPr id="4" name="Graphic 3">
            <a:extLst>
              <a:ext uri="{FF2B5EF4-FFF2-40B4-BE49-F238E27FC236}">
                <a16:creationId xmlns:a16="http://schemas.microsoft.com/office/drawing/2014/main" id="{24489355-8683-C576-4D50-75D2D0BFF6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89565" y="1438780"/>
            <a:ext cx="4605867" cy="4605867"/>
          </a:xfrm>
          <a:prstGeom prst="rect">
            <a:avLst/>
          </a:prstGeom>
        </p:spPr>
      </p:pic>
    </p:spTree>
    <p:extLst>
      <p:ext uri="{BB962C8B-B14F-4D97-AF65-F5344CB8AC3E}">
        <p14:creationId xmlns:p14="http://schemas.microsoft.com/office/powerpoint/2010/main" val="969693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
        <p:nvSpPr>
          <p:cNvPr id="45" name="Google Shape;45;p3"/>
          <p:cNvSpPr/>
          <p:nvPr/>
        </p:nvSpPr>
        <p:spPr>
          <a:xfrm>
            <a:off x="914400" y="1374373"/>
            <a:ext cx="11277600" cy="3651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7" name="Google Shape;47;p3"/>
          <p:cNvSpPr txBox="1">
            <a:spLocks noGrp="1"/>
          </p:cNvSpPr>
          <p:nvPr>
            <p:ph type="body" idx="4294967295"/>
          </p:nvPr>
        </p:nvSpPr>
        <p:spPr>
          <a:xfrm>
            <a:off x="914400" y="2461230"/>
            <a:ext cx="10981035" cy="74245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3500"/>
              <a:buNone/>
            </a:pPr>
            <a:r>
              <a:rPr lang="en-US" sz="3500" u="sng" dirty="0">
                <a:latin typeface="League Gothic"/>
                <a:ea typeface="League Gothic"/>
                <a:cs typeface="League Gothic"/>
                <a:sym typeface="League Gothic"/>
              </a:rPr>
              <a:t>ALICE</a:t>
            </a:r>
            <a:r>
              <a:rPr lang="en-US" sz="3500" dirty="0">
                <a:latin typeface="League Gothic"/>
                <a:ea typeface="League Gothic"/>
                <a:cs typeface="League Gothic"/>
                <a:sym typeface="League Gothic"/>
              </a:rPr>
              <a:t>: </a:t>
            </a:r>
            <a:r>
              <a:rPr lang="en-US" sz="3500" u="sng" dirty="0">
                <a:latin typeface="League Gothic"/>
                <a:ea typeface="League Gothic"/>
                <a:cs typeface="League Gothic"/>
                <a:sym typeface="League Gothic"/>
              </a:rPr>
              <a:t>A</a:t>
            </a:r>
            <a:r>
              <a:rPr lang="en-US" sz="3500" dirty="0">
                <a:latin typeface="League Gothic"/>
                <a:ea typeface="League Gothic"/>
                <a:cs typeface="League Gothic"/>
                <a:sym typeface="League Gothic"/>
              </a:rPr>
              <a:t>sset </a:t>
            </a:r>
            <a:r>
              <a:rPr lang="en-US" sz="3500" u="sng" dirty="0">
                <a:latin typeface="League Gothic"/>
                <a:ea typeface="League Gothic"/>
                <a:cs typeface="League Gothic"/>
                <a:sym typeface="League Gothic"/>
              </a:rPr>
              <a:t>L</a:t>
            </a:r>
            <a:r>
              <a:rPr lang="en-US" sz="3500" dirty="0">
                <a:latin typeface="League Gothic"/>
                <a:ea typeface="League Gothic"/>
                <a:cs typeface="League Gothic"/>
                <a:sym typeface="League Gothic"/>
              </a:rPr>
              <a:t>imited, </a:t>
            </a:r>
            <a:r>
              <a:rPr lang="en-US" sz="3500" u="sng" dirty="0">
                <a:latin typeface="League Gothic"/>
                <a:ea typeface="League Gothic"/>
                <a:cs typeface="League Gothic"/>
                <a:sym typeface="League Gothic"/>
              </a:rPr>
              <a:t>I</a:t>
            </a:r>
            <a:r>
              <a:rPr lang="en-US" sz="3500" dirty="0">
                <a:latin typeface="League Gothic"/>
                <a:ea typeface="League Gothic"/>
                <a:cs typeface="League Gothic"/>
                <a:sym typeface="League Gothic"/>
              </a:rPr>
              <a:t>ncome </a:t>
            </a:r>
            <a:r>
              <a:rPr lang="en-US" sz="3500" u="sng" dirty="0">
                <a:latin typeface="League Gothic"/>
                <a:ea typeface="League Gothic"/>
                <a:cs typeface="League Gothic"/>
                <a:sym typeface="League Gothic"/>
              </a:rPr>
              <a:t>C</a:t>
            </a:r>
            <a:r>
              <a:rPr lang="en-US" sz="3500" dirty="0">
                <a:latin typeface="League Gothic"/>
                <a:ea typeface="League Gothic"/>
                <a:cs typeface="League Gothic"/>
                <a:sym typeface="League Gothic"/>
              </a:rPr>
              <a:t>onstrained, </a:t>
            </a:r>
            <a:r>
              <a:rPr lang="en-US" sz="3500" u="sng" dirty="0">
                <a:latin typeface="League Gothic"/>
                <a:ea typeface="League Gothic"/>
                <a:cs typeface="League Gothic"/>
                <a:sym typeface="League Gothic"/>
              </a:rPr>
              <a:t>E</a:t>
            </a:r>
            <a:r>
              <a:rPr lang="en-US" sz="3500" dirty="0">
                <a:latin typeface="League Gothic"/>
                <a:ea typeface="League Gothic"/>
                <a:cs typeface="League Gothic"/>
                <a:sym typeface="League Gothic"/>
              </a:rPr>
              <a:t>mployed</a:t>
            </a:r>
            <a:endParaRPr dirty="0"/>
          </a:p>
        </p:txBody>
      </p:sp>
      <p:sp>
        <p:nvSpPr>
          <p:cNvPr id="48" name="Google Shape;48;p3"/>
          <p:cNvSpPr txBox="1">
            <a:spLocks noGrp="1"/>
          </p:cNvSpPr>
          <p:nvPr>
            <p:ph type="title" idx="4294967295"/>
          </p:nvPr>
        </p:nvSpPr>
        <p:spPr>
          <a:xfrm>
            <a:off x="851737" y="883390"/>
            <a:ext cx="9206663" cy="115404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5191"/>
              </a:buClr>
              <a:buSzPts val="7500"/>
              <a:buFont typeface="League Gothic"/>
              <a:buNone/>
            </a:pPr>
            <a:r>
              <a:rPr lang="en-US" sz="7500" b="0" dirty="0">
                <a:latin typeface="League Gothic"/>
                <a:ea typeface="League Gothic"/>
                <a:cs typeface="League Gothic"/>
                <a:sym typeface="League Gothic"/>
              </a:rPr>
              <a:t>Who is ALICE – </a:t>
            </a:r>
            <a:br>
              <a:rPr lang="en-US" sz="7500" b="0" dirty="0">
                <a:latin typeface="League Gothic"/>
                <a:ea typeface="League Gothic"/>
                <a:cs typeface="League Gothic"/>
                <a:sym typeface="League Gothic"/>
              </a:rPr>
            </a:br>
            <a:r>
              <a:rPr lang="en-US" sz="7500" b="0" dirty="0">
                <a:latin typeface="League Gothic"/>
                <a:ea typeface="League Gothic"/>
                <a:cs typeface="League Gothic"/>
                <a:sym typeface="League Gothic"/>
              </a:rPr>
              <a:t>and Did They Weather the Storm?</a:t>
            </a:r>
            <a:endParaRPr dirty="0"/>
          </a:p>
        </p:txBody>
      </p:sp>
      <p:pic>
        <p:nvPicPr>
          <p:cNvPr id="2" name="Picture 1">
            <a:extLst>
              <a:ext uri="{FF2B5EF4-FFF2-40B4-BE49-F238E27FC236}">
                <a16:creationId xmlns:a16="http://schemas.microsoft.com/office/drawing/2014/main" id="{4F05D273-7554-A66D-9226-4FEFAA16203D}"/>
              </a:ext>
            </a:extLst>
          </p:cNvPr>
          <p:cNvPicPr>
            <a:picLocks noChangeAspect="1"/>
          </p:cNvPicPr>
          <p:nvPr/>
        </p:nvPicPr>
        <p:blipFill rotWithShape="1">
          <a:blip r:embed="rId3"/>
          <a:srcRect r="24037"/>
          <a:stretch/>
        </p:blipFill>
        <p:spPr>
          <a:xfrm>
            <a:off x="503603" y="3501617"/>
            <a:ext cx="2300839" cy="2016421"/>
          </a:xfrm>
          <a:prstGeom prst="rect">
            <a:avLst/>
          </a:prstGeom>
        </p:spPr>
      </p:pic>
      <p:pic>
        <p:nvPicPr>
          <p:cNvPr id="3" name="Picture 2">
            <a:extLst>
              <a:ext uri="{FF2B5EF4-FFF2-40B4-BE49-F238E27FC236}">
                <a16:creationId xmlns:a16="http://schemas.microsoft.com/office/drawing/2014/main" id="{58753CE8-E220-7B8D-95EF-007916E113D5}"/>
              </a:ext>
            </a:extLst>
          </p:cNvPr>
          <p:cNvPicPr>
            <a:picLocks noChangeAspect="1"/>
          </p:cNvPicPr>
          <p:nvPr/>
        </p:nvPicPr>
        <p:blipFill rotWithShape="1">
          <a:blip r:embed="rId4"/>
          <a:srcRect r="6285"/>
          <a:stretch/>
        </p:blipFill>
        <p:spPr>
          <a:xfrm>
            <a:off x="2910726" y="3501617"/>
            <a:ext cx="2880560" cy="2016421"/>
          </a:xfrm>
          <a:prstGeom prst="rect">
            <a:avLst/>
          </a:prstGeom>
        </p:spPr>
      </p:pic>
      <p:pic>
        <p:nvPicPr>
          <p:cNvPr id="4" name="Picture 3">
            <a:extLst>
              <a:ext uri="{FF2B5EF4-FFF2-40B4-BE49-F238E27FC236}">
                <a16:creationId xmlns:a16="http://schemas.microsoft.com/office/drawing/2014/main" id="{C3AC0546-DA09-E1C0-2FE9-05A1F7C25D42}"/>
              </a:ext>
            </a:extLst>
          </p:cNvPr>
          <p:cNvPicPr>
            <a:picLocks noChangeAspect="1"/>
          </p:cNvPicPr>
          <p:nvPr/>
        </p:nvPicPr>
        <p:blipFill>
          <a:blip r:embed="rId5"/>
          <a:stretch>
            <a:fillRect/>
          </a:stretch>
        </p:blipFill>
        <p:spPr>
          <a:xfrm>
            <a:off x="9057953" y="3501617"/>
            <a:ext cx="3092048" cy="2016421"/>
          </a:xfrm>
          <a:prstGeom prst="rect">
            <a:avLst/>
          </a:prstGeom>
        </p:spPr>
      </p:pic>
      <p:pic>
        <p:nvPicPr>
          <p:cNvPr id="5" name="Picture 4">
            <a:extLst>
              <a:ext uri="{FF2B5EF4-FFF2-40B4-BE49-F238E27FC236}">
                <a16:creationId xmlns:a16="http://schemas.microsoft.com/office/drawing/2014/main" id="{CDF441C6-07B9-D0AB-8B8D-316647F4786E}"/>
              </a:ext>
            </a:extLst>
          </p:cNvPr>
          <p:cNvPicPr>
            <a:picLocks noChangeAspect="1"/>
          </p:cNvPicPr>
          <p:nvPr/>
        </p:nvPicPr>
        <p:blipFill>
          <a:blip r:embed="rId6"/>
          <a:stretch>
            <a:fillRect/>
          </a:stretch>
        </p:blipFill>
        <p:spPr>
          <a:xfrm>
            <a:off x="5897570" y="3501617"/>
            <a:ext cx="3054099" cy="201642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D7E2BA-CAE0-D090-B612-5C9083283280}"/>
              </a:ext>
            </a:extLst>
          </p:cNvPr>
          <p:cNvSpPr txBox="1"/>
          <p:nvPr/>
        </p:nvSpPr>
        <p:spPr>
          <a:xfrm>
            <a:off x="851737" y="381091"/>
            <a:ext cx="11444896" cy="2185214"/>
          </a:xfrm>
          <a:prstGeom prst="rect">
            <a:avLst/>
          </a:prstGeom>
          <a:noFill/>
        </p:spPr>
        <p:txBody>
          <a:bodyPr wrap="square">
            <a:spAutoFit/>
          </a:bodyPr>
          <a:lstStyle/>
          <a:p>
            <a:pPr algn="l"/>
            <a:r>
              <a:rPr lang="en-US" sz="6800" dirty="0">
                <a:solidFill>
                  <a:srgbClr val="005191"/>
                </a:solidFill>
                <a:latin typeface="League Gothic" panose="00000500000000000000" pitchFamily="50" charset="0"/>
                <a:cs typeface="Arial" panose="020B0604020202020204" pitchFamily="34" charset="0"/>
              </a:rPr>
              <a:t>Caught in the Crosscurrents of </a:t>
            </a:r>
          </a:p>
          <a:p>
            <a:pPr algn="l"/>
            <a:r>
              <a:rPr lang="en-US" sz="6800" dirty="0">
                <a:solidFill>
                  <a:srgbClr val="005191"/>
                </a:solidFill>
                <a:latin typeface="League Gothic" panose="00000500000000000000" pitchFamily="50" charset="0"/>
                <a:cs typeface="Arial" panose="020B0604020202020204" pitchFamily="34" charset="0"/>
              </a:rPr>
              <a:t>Competing Forces</a:t>
            </a:r>
          </a:p>
        </p:txBody>
      </p:sp>
      <p:grpSp>
        <p:nvGrpSpPr>
          <p:cNvPr id="17" name="Group 16">
            <a:extLst>
              <a:ext uri="{FF2B5EF4-FFF2-40B4-BE49-F238E27FC236}">
                <a16:creationId xmlns:a16="http://schemas.microsoft.com/office/drawing/2014/main" id="{4EF7CBC3-EACC-A5FF-3C83-93804DB9D950}"/>
              </a:ext>
            </a:extLst>
          </p:cNvPr>
          <p:cNvGrpSpPr/>
          <p:nvPr/>
        </p:nvGrpSpPr>
        <p:grpSpPr>
          <a:xfrm>
            <a:off x="2363307" y="1760092"/>
            <a:ext cx="8519080" cy="5827845"/>
            <a:chOff x="3552309" y="1638640"/>
            <a:chExt cx="5985869" cy="4094892"/>
          </a:xfrm>
        </p:grpSpPr>
        <p:sp>
          <p:nvSpPr>
            <p:cNvPr id="11" name="Google Shape;47;p3">
              <a:extLst>
                <a:ext uri="{FF2B5EF4-FFF2-40B4-BE49-F238E27FC236}">
                  <a16:creationId xmlns:a16="http://schemas.microsoft.com/office/drawing/2014/main" id="{410A6DA9-CD5D-D4D9-E5DB-81DC6F5C06AE}"/>
                </a:ext>
              </a:extLst>
            </p:cNvPr>
            <p:cNvSpPr txBox="1">
              <a:spLocks/>
            </p:cNvSpPr>
            <p:nvPr/>
          </p:nvSpPr>
          <p:spPr>
            <a:xfrm rot="5400000">
              <a:off x="3710295" y="3964825"/>
              <a:ext cx="2730500" cy="80691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00519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rgbClr val="00519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rgbClr val="00519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rgbClr val="00519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rgbClr val="00519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ts val="3500"/>
                <a:buFont typeface="Arial"/>
                <a:buNone/>
              </a:pPr>
              <a:r>
                <a:rPr lang="en-US" sz="3200" dirty="0">
                  <a:solidFill>
                    <a:srgbClr val="FF443B"/>
                  </a:solidFill>
                  <a:latin typeface="League Gothic" panose="00000500000000000000" pitchFamily="50" charset="0"/>
                </a:rPr>
                <a:t>WAGE INCREASES</a:t>
              </a:r>
            </a:p>
          </p:txBody>
        </p:sp>
        <p:sp>
          <p:nvSpPr>
            <p:cNvPr id="12" name="Google Shape;47;p3">
              <a:extLst>
                <a:ext uri="{FF2B5EF4-FFF2-40B4-BE49-F238E27FC236}">
                  <a16:creationId xmlns:a16="http://schemas.microsoft.com/office/drawing/2014/main" id="{5EA4F054-9255-A2DE-CBA5-6647C092EFAB}"/>
                </a:ext>
              </a:extLst>
            </p:cNvPr>
            <p:cNvSpPr txBox="1">
              <a:spLocks/>
            </p:cNvSpPr>
            <p:nvPr/>
          </p:nvSpPr>
          <p:spPr>
            <a:xfrm>
              <a:off x="3552309" y="2389792"/>
              <a:ext cx="3124430" cy="74245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00519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rgbClr val="00519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rgbClr val="00519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rgbClr val="00519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rgbClr val="00519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ts val="3500"/>
                <a:buFont typeface="Arial"/>
                <a:buNone/>
              </a:pPr>
              <a:r>
                <a:rPr lang="en-US" sz="7200" dirty="0">
                  <a:solidFill>
                    <a:srgbClr val="FFC000"/>
                  </a:solidFill>
                  <a:latin typeface="League Gothic" panose="00000500000000000000" pitchFamily="50" charset="0"/>
                </a:rPr>
                <a:t>JOB DISRUPTION</a:t>
              </a:r>
            </a:p>
          </p:txBody>
        </p:sp>
        <p:sp>
          <p:nvSpPr>
            <p:cNvPr id="13" name="Google Shape;47;p3">
              <a:extLst>
                <a:ext uri="{FF2B5EF4-FFF2-40B4-BE49-F238E27FC236}">
                  <a16:creationId xmlns:a16="http://schemas.microsoft.com/office/drawing/2014/main" id="{3DC1E692-A76C-84B8-A1A1-DAEADF21BB59}"/>
                </a:ext>
              </a:extLst>
            </p:cNvPr>
            <p:cNvSpPr txBox="1">
              <a:spLocks/>
            </p:cNvSpPr>
            <p:nvPr/>
          </p:nvSpPr>
          <p:spPr>
            <a:xfrm>
              <a:off x="5479002" y="3909463"/>
              <a:ext cx="3068966" cy="74245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00519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rgbClr val="00519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rgbClr val="00519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rgbClr val="00519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rgbClr val="00519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ts val="3500"/>
                <a:buFont typeface="Arial"/>
                <a:buNone/>
              </a:pPr>
              <a:r>
                <a:rPr lang="en-US" sz="5000" dirty="0">
                  <a:solidFill>
                    <a:srgbClr val="FFC000"/>
                  </a:solidFill>
                  <a:latin typeface="League Gothic" panose="00000500000000000000" pitchFamily="50" charset="0"/>
                </a:rPr>
                <a:t>PANDEMIC ASSISTANCE</a:t>
              </a:r>
            </a:p>
          </p:txBody>
        </p:sp>
        <p:sp>
          <p:nvSpPr>
            <p:cNvPr id="14" name="Google Shape;47;p3">
              <a:extLst>
                <a:ext uri="{FF2B5EF4-FFF2-40B4-BE49-F238E27FC236}">
                  <a16:creationId xmlns:a16="http://schemas.microsoft.com/office/drawing/2014/main" id="{E2010D99-F25D-6C87-E9F6-2ADAE097DEA8}"/>
                </a:ext>
              </a:extLst>
            </p:cNvPr>
            <p:cNvSpPr txBox="1">
              <a:spLocks/>
            </p:cNvSpPr>
            <p:nvPr/>
          </p:nvSpPr>
          <p:spPr>
            <a:xfrm>
              <a:off x="5436667" y="2976419"/>
              <a:ext cx="4101511" cy="59916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00519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rgbClr val="00519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rgbClr val="00519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rgbClr val="00519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rgbClr val="00519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ts val="3500"/>
                <a:buFont typeface="Arial"/>
                <a:buNone/>
              </a:pPr>
              <a:r>
                <a:rPr lang="en-US" sz="11000" dirty="0">
                  <a:solidFill>
                    <a:srgbClr val="529ED0"/>
                  </a:solidFill>
                  <a:latin typeface="League Gothic" panose="00000500000000000000" pitchFamily="50" charset="0"/>
                </a:rPr>
                <a:t>INFLATION</a:t>
              </a:r>
            </a:p>
          </p:txBody>
        </p:sp>
        <p:sp>
          <p:nvSpPr>
            <p:cNvPr id="15" name="Google Shape;47;p3">
              <a:extLst>
                <a:ext uri="{FF2B5EF4-FFF2-40B4-BE49-F238E27FC236}">
                  <a16:creationId xmlns:a16="http://schemas.microsoft.com/office/drawing/2014/main" id="{1811C88C-D43A-1225-66D5-E4DCEC63880F}"/>
                </a:ext>
              </a:extLst>
            </p:cNvPr>
            <p:cNvSpPr txBox="1">
              <a:spLocks/>
            </p:cNvSpPr>
            <p:nvPr/>
          </p:nvSpPr>
          <p:spPr>
            <a:xfrm rot="5400000">
              <a:off x="5576873" y="2292914"/>
              <a:ext cx="1922655" cy="61410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00519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rgbClr val="00519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rgbClr val="00519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rgbClr val="00519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rgbClr val="00519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ts val="3500"/>
                <a:buFont typeface="Arial"/>
                <a:buNone/>
              </a:pPr>
              <a:r>
                <a:rPr lang="en-US" sz="4800" dirty="0">
                  <a:solidFill>
                    <a:srgbClr val="FF443B"/>
                  </a:solidFill>
                  <a:latin typeface="League Gothic" panose="00000500000000000000" pitchFamily="50" charset="0"/>
                </a:rPr>
                <a:t>MIGRATION</a:t>
              </a:r>
            </a:p>
          </p:txBody>
        </p:sp>
      </p:grpSp>
    </p:spTree>
    <p:extLst>
      <p:ext uri="{BB962C8B-B14F-4D97-AF65-F5344CB8AC3E}">
        <p14:creationId xmlns:p14="http://schemas.microsoft.com/office/powerpoint/2010/main" val="3001186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247CFB2-FCA8-1345-10BD-922FD13A1329}"/>
              </a:ext>
            </a:extLst>
          </p:cNvPr>
          <p:cNvGrpSpPr/>
          <p:nvPr/>
        </p:nvGrpSpPr>
        <p:grpSpPr>
          <a:xfrm>
            <a:off x="5554133" y="624578"/>
            <a:ext cx="5973407" cy="5054600"/>
            <a:chOff x="6472940" y="624578"/>
            <a:chExt cx="5054600" cy="5054600"/>
          </a:xfrm>
        </p:grpSpPr>
        <p:pic>
          <p:nvPicPr>
            <p:cNvPr id="9" name="Graphic 8">
              <a:extLst>
                <a:ext uri="{FF2B5EF4-FFF2-40B4-BE49-F238E27FC236}">
                  <a16:creationId xmlns:a16="http://schemas.microsoft.com/office/drawing/2014/main" id="{663100FE-3BE6-071A-974E-A9D5DEC3D9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72940" y="624578"/>
              <a:ext cx="5054600" cy="5054600"/>
            </a:xfrm>
            <a:prstGeom prst="rect">
              <a:avLst/>
            </a:prstGeom>
          </p:spPr>
        </p:pic>
        <p:sp>
          <p:nvSpPr>
            <p:cNvPr id="11" name="Rectangle 10">
              <a:extLst>
                <a:ext uri="{FF2B5EF4-FFF2-40B4-BE49-F238E27FC236}">
                  <a16:creationId xmlns:a16="http://schemas.microsoft.com/office/drawing/2014/main" id="{D8B969B3-2DC2-0B6B-168A-2AC87A7D073D}"/>
                </a:ext>
              </a:extLst>
            </p:cNvPr>
            <p:cNvSpPr/>
            <p:nvPr/>
          </p:nvSpPr>
          <p:spPr>
            <a:xfrm>
              <a:off x="7876963" y="3476545"/>
              <a:ext cx="2201334" cy="21550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65D7E2BA-CAE0-D090-B612-5C9083283280}"/>
              </a:ext>
            </a:extLst>
          </p:cNvPr>
          <p:cNvSpPr txBox="1"/>
          <p:nvPr/>
        </p:nvSpPr>
        <p:spPr>
          <a:xfrm>
            <a:off x="841055" y="440783"/>
            <a:ext cx="10306693" cy="2185214"/>
          </a:xfrm>
          <a:prstGeom prst="rect">
            <a:avLst/>
          </a:prstGeom>
          <a:noFill/>
        </p:spPr>
        <p:txBody>
          <a:bodyPr wrap="square">
            <a:spAutoFit/>
          </a:bodyPr>
          <a:lstStyle/>
          <a:p>
            <a:pPr algn="l"/>
            <a:r>
              <a:rPr lang="en-US" sz="6800" dirty="0">
                <a:solidFill>
                  <a:srgbClr val="005191"/>
                </a:solidFill>
                <a:latin typeface="League Gothic" panose="00000500000000000000" pitchFamily="50" charset="0"/>
                <a:cs typeface="Arial" panose="020B0604020202020204" pitchFamily="34" charset="0"/>
              </a:rPr>
              <a:t>Caught in the Crosscurrents </a:t>
            </a:r>
            <a:br>
              <a:rPr lang="en-US" sz="6800" dirty="0">
                <a:solidFill>
                  <a:srgbClr val="005191"/>
                </a:solidFill>
                <a:latin typeface="League Gothic" panose="00000500000000000000" pitchFamily="50" charset="0"/>
                <a:cs typeface="Arial" panose="020B0604020202020204" pitchFamily="34" charset="0"/>
              </a:rPr>
            </a:br>
            <a:r>
              <a:rPr lang="en-US" sz="6800" dirty="0">
                <a:solidFill>
                  <a:srgbClr val="005191"/>
                </a:solidFill>
                <a:latin typeface="League Gothic" panose="00000500000000000000" pitchFamily="50" charset="0"/>
                <a:cs typeface="Arial" panose="020B0604020202020204" pitchFamily="34" charset="0"/>
              </a:rPr>
              <a:t>of Competing Forces</a:t>
            </a:r>
          </a:p>
        </p:txBody>
      </p:sp>
      <p:sp>
        <p:nvSpPr>
          <p:cNvPr id="7" name="Google Shape;47;p3">
            <a:extLst>
              <a:ext uri="{FF2B5EF4-FFF2-40B4-BE49-F238E27FC236}">
                <a16:creationId xmlns:a16="http://schemas.microsoft.com/office/drawing/2014/main" id="{81DD9795-88E4-3485-F4C4-F1F760316001}"/>
              </a:ext>
            </a:extLst>
          </p:cNvPr>
          <p:cNvSpPr txBox="1">
            <a:spLocks/>
          </p:cNvSpPr>
          <p:nvPr/>
        </p:nvSpPr>
        <p:spPr>
          <a:xfrm>
            <a:off x="6620878" y="2325674"/>
            <a:ext cx="3839915" cy="290281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00519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rgbClr val="00519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rgbClr val="00519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rgbClr val="00519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rgbClr val="00519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3500"/>
              <a:buFont typeface="Arial"/>
              <a:buNone/>
            </a:pPr>
            <a:r>
              <a:rPr lang="en-US" sz="4400" dirty="0">
                <a:solidFill>
                  <a:schemeClr val="bg1"/>
                </a:solidFill>
                <a:latin typeface="League Gothic" panose="00000500000000000000" pitchFamily="50" charset="0"/>
              </a:rPr>
              <a:t>Households Below </a:t>
            </a:r>
            <a:br>
              <a:rPr lang="en-US" sz="4400" dirty="0">
                <a:solidFill>
                  <a:schemeClr val="bg1"/>
                </a:solidFill>
                <a:latin typeface="League Gothic" panose="00000500000000000000" pitchFamily="50" charset="0"/>
              </a:rPr>
            </a:br>
            <a:r>
              <a:rPr lang="en-US" sz="4400" dirty="0">
                <a:solidFill>
                  <a:schemeClr val="bg1"/>
                </a:solidFill>
                <a:latin typeface="League Gothic" panose="00000500000000000000" pitchFamily="50" charset="0"/>
              </a:rPr>
              <a:t>the ALICE Threshold:</a:t>
            </a:r>
          </a:p>
          <a:p>
            <a:pPr marL="0" indent="0" algn="ctr">
              <a:lnSpc>
                <a:spcPct val="100000"/>
              </a:lnSpc>
              <a:spcBef>
                <a:spcPts val="0"/>
              </a:spcBef>
              <a:buSzPts val="3500"/>
              <a:buFont typeface="Arial"/>
              <a:buNone/>
            </a:pPr>
            <a:r>
              <a:rPr lang="en-US" sz="6000" dirty="0">
                <a:solidFill>
                  <a:srgbClr val="FFC000"/>
                </a:solidFill>
                <a:latin typeface="League Gothic" panose="00000500000000000000" pitchFamily="50" charset="0"/>
              </a:rPr>
              <a:t>2019: 1,211,160</a:t>
            </a:r>
            <a:br>
              <a:rPr lang="en-US" sz="6000" dirty="0">
                <a:solidFill>
                  <a:srgbClr val="FFC000"/>
                </a:solidFill>
                <a:latin typeface="League Gothic" panose="00000500000000000000" pitchFamily="50" charset="0"/>
              </a:rPr>
            </a:br>
            <a:r>
              <a:rPr lang="en-US" sz="6000" dirty="0">
                <a:solidFill>
                  <a:srgbClr val="FFC000"/>
                </a:solidFill>
                <a:latin typeface="League Gothic" panose="00000500000000000000" pitchFamily="50" charset="0"/>
              </a:rPr>
              <a:t>2021: 1,196,900</a:t>
            </a:r>
          </a:p>
        </p:txBody>
      </p:sp>
      <p:cxnSp>
        <p:nvCxnSpPr>
          <p:cNvPr id="14" name="Straight Connector 13">
            <a:extLst>
              <a:ext uri="{FF2B5EF4-FFF2-40B4-BE49-F238E27FC236}">
                <a16:creationId xmlns:a16="http://schemas.microsoft.com/office/drawing/2014/main" id="{5130E4D6-79CA-7F00-F719-9521F9754AB4}"/>
              </a:ext>
            </a:extLst>
          </p:cNvPr>
          <p:cNvCxnSpPr/>
          <p:nvPr/>
        </p:nvCxnSpPr>
        <p:spPr>
          <a:xfrm>
            <a:off x="2031944" y="7084644"/>
            <a:ext cx="11413067"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5FD1494-4504-FD38-400A-9D0EE866870A}"/>
              </a:ext>
            </a:extLst>
          </p:cNvPr>
          <p:cNvSpPr/>
          <p:nvPr/>
        </p:nvSpPr>
        <p:spPr>
          <a:xfrm>
            <a:off x="457200" y="5376383"/>
            <a:ext cx="11734800" cy="4279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6667903"/>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able">
            <a:extLst>
              <a:ext uri="{FF2B5EF4-FFF2-40B4-BE49-F238E27FC236}">
                <a16:creationId xmlns:a16="http://schemas.microsoft.com/office/drawing/2014/main" id="{6AA22291-5602-777D-325D-67C69600C561}"/>
              </a:ext>
            </a:extLst>
          </p:cNvPr>
          <p:cNvPicPr>
            <a:picLocks noChangeAspect="1"/>
          </p:cNvPicPr>
          <p:nvPr/>
        </p:nvPicPr>
        <p:blipFill>
          <a:blip r:embed="rId4"/>
          <a:stretch>
            <a:fillRect/>
          </a:stretch>
        </p:blipFill>
        <p:spPr>
          <a:xfrm>
            <a:off x="904768" y="1553145"/>
            <a:ext cx="4586948" cy="4397980"/>
          </a:xfrm>
          <a:prstGeom prst="rect">
            <a:avLst/>
          </a:prstGeom>
        </p:spPr>
      </p:pic>
      <p:pic>
        <p:nvPicPr>
          <p:cNvPr id="20" name="table">
            <a:extLst>
              <a:ext uri="{FF2B5EF4-FFF2-40B4-BE49-F238E27FC236}">
                <a16:creationId xmlns:a16="http://schemas.microsoft.com/office/drawing/2014/main" id="{43834CF2-7390-2196-2815-CCEF695F9A97}"/>
              </a:ext>
            </a:extLst>
          </p:cNvPr>
          <p:cNvPicPr>
            <a:picLocks noChangeAspect="1"/>
          </p:cNvPicPr>
          <p:nvPr/>
        </p:nvPicPr>
        <p:blipFill>
          <a:blip r:embed="rId5"/>
          <a:stretch>
            <a:fillRect/>
          </a:stretch>
        </p:blipFill>
        <p:spPr>
          <a:xfrm>
            <a:off x="6052330" y="1553145"/>
            <a:ext cx="4586948" cy="4397980"/>
          </a:xfrm>
          <a:prstGeom prst="rect">
            <a:avLst/>
          </a:prstGeom>
        </p:spPr>
      </p:pic>
      <p:sp>
        <p:nvSpPr>
          <p:cNvPr id="3" name="Title 2"/>
          <p:cNvSpPr>
            <a:spLocks noGrp="1"/>
          </p:cNvSpPr>
          <p:nvPr>
            <p:ph type="title" idx="4294967295"/>
          </p:nvPr>
        </p:nvSpPr>
        <p:spPr>
          <a:xfrm>
            <a:off x="846667" y="423297"/>
            <a:ext cx="9976338" cy="1151075"/>
          </a:xfrm>
        </p:spPr>
        <p:txBody>
          <a:bodyPr>
            <a:normAutofit fontScale="90000"/>
          </a:bodyPr>
          <a:lstStyle/>
          <a:p>
            <a:r>
              <a:rPr lang="en-US" sz="7500" b="0" dirty="0">
                <a:latin typeface="League Gothic" panose="00000500000000000000" pitchFamily="2" charset="0"/>
              </a:rPr>
              <a:t>Demographics of Households in Hardship</a:t>
            </a:r>
            <a:endParaRPr lang="en-US" sz="7500" b="0" dirty="0">
              <a:solidFill>
                <a:srgbClr val="FF0000"/>
              </a:solidFill>
              <a:latin typeface="League Gothic" panose="00000500000000000000" pitchFamily="2" charset="0"/>
            </a:endParaRPr>
          </a:p>
        </p:txBody>
      </p:sp>
      <p:sp>
        <p:nvSpPr>
          <p:cNvPr id="2" name="Content Placeholder 3">
            <a:extLst>
              <a:ext uri="{FF2B5EF4-FFF2-40B4-BE49-F238E27FC236}">
                <a16:creationId xmlns:a16="http://schemas.microsoft.com/office/drawing/2014/main" id="{567D9980-CEF9-8EA6-760C-65CD6FD75389}"/>
              </a:ext>
            </a:extLst>
          </p:cNvPr>
          <p:cNvSpPr txBox="1">
            <a:spLocks/>
          </p:cNvSpPr>
          <p:nvPr/>
        </p:nvSpPr>
        <p:spPr>
          <a:xfrm>
            <a:off x="1843569" y="1799445"/>
            <a:ext cx="2651244" cy="636627"/>
          </a:xfrm>
          <a:prstGeom prst="rect">
            <a:avLst/>
          </a:prstGeom>
        </p:spPr>
        <p:style>
          <a:lnRef idx="0">
            <a:scrgbClr r="0" g="0" b="0"/>
          </a:lnRef>
          <a:fillRef idx="0">
            <a:scrgbClr r="0" g="0" b="0"/>
          </a:fillRef>
          <a:effectRef idx="0">
            <a:scrgbClr r="0" g="0" b="0"/>
          </a:effectRef>
          <a:fontRef idx="major"/>
        </p:style>
        <p:txBody>
          <a:bodyPr>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indent="0" algn="ctr">
              <a:buNone/>
            </a:pPr>
            <a:r>
              <a:rPr lang="en-US" sz="3600" u="sng" dirty="0">
                <a:solidFill>
                  <a:schemeClr val="bg1"/>
                </a:solidFill>
                <a:latin typeface="League Gothic" panose="00000500000000000000" pitchFamily="2" charset="0"/>
              </a:rPr>
              <a:t>High Levels of  Hardship</a:t>
            </a:r>
          </a:p>
          <a:p>
            <a:pPr algn="ctr"/>
            <a:endParaRPr lang="en-US" sz="4400" dirty="0">
              <a:latin typeface="League Gothic" panose="00000500000000000000" pitchFamily="2" charset="0"/>
            </a:endParaRPr>
          </a:p>
          <a:p>
            <a:pPr algn="ctr"/>
            <a:endParaRPr lang="en-US" sz="4400" dirty="0">
              <a:latin typeface="League Gothic" panose="00000500000000000000" pitchFamily="2" charset="0"/>
            </a:endParaRPr>
          </a:p>
        </p:txBody>
      </p:sp>
      <p:sp>
        <p:nvSpPr>
          <p:cNvPr id="4" name="Content Placeholder 3">
            <a:extLst>
              <a:ext uri="{FF2B5EF4-FFF2-40B4-BE49-F238E27FC236}">
                <a16:creationId xmlns:a16="http://schemas.microsoft.com/office/drawing/2014/main" id="{1ACDAE60-AA42-C9AE-9985-0FC5115A21E5}"/>
              </a:ext>
            </a:extLst>
          </p:cNvPr>
          <p:cNvSpPr txBox="1">
            <a:spLocks/>
          </p:cNvSpPr>
          <p:nvPr/>
        </p:nvSpPr>
        <p:spPr>
          <a:xfrm>
            <a:off x="875718" y="2929978"/>
            <a:ext cx="4586947" cy="818616"/>
          </a:xfrm>
          <a:prstGeom prst="rect">
            <a:avLst/>
          </a:prstGeom>
        </p:spPr>
        <p:style>
          <a:lnRef idx="0">
            <a:scrgbClr r="0" g="0" b="0"/>
          </a:lnRef>
          <a:fillRef idx="0">
            <a:scrgbClr r="0" g="0" b="0"/>
          </a:fillRef>
          <a:effectRef idx="0">
            <a:scrgbClr r="0" g="0" b="0"/>
          </a:effectRef>
          <a:fontRef idx="major"/>
        </p:style>
        <p:txBody>
          <a:bodyPr>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indent="0" algn="ctr">
              <a:buNone/>
            </a:pPr>
            <a:r>
              <a:rPr lang="en-US" sz="3200" dirty="0">
                <a:latin typeface="League Gothic" panose="00000500000000000000" pitchFamily="2" charset="0"/>
              </a:rPr>
              <a:t>Black 59% ALICE or Poverty</a:t>
            </a:r>
          </a:p>
        </p:txBody>
      </p:sp>
      <p:sp>
        <p:nvSpPr>
          <p:cNvPr id="12" name="Content Placeholder 3">
            <a:extLst>
              <a:ext uri="{FF2B5EF4-FFF2-40B4-BE49-F238E27FC236}">
                <a16:creationId xmlns:a16="http://schemas.microsoft.com/office/drawing/2014/main" id="{8AE01BEC-1D44-C49D-5F13-D023B748F447}"/>
              </a:ext>
            </a:extLst>
          </p:cNvPr>
          <p:cNvSpPr txBox="1">
            <a:spLocks/>
          </p:cNvSpPr>
          <p:nvPr/>
        </p:nvSpPr>
        <p:spPr>
          <a:xfrm>
            <a:off x="6854709" y="1799445"/>
            <a:ext cx="2982190" cy="636627"/>
          </a:xfrm>
          <a:prstGeom prst="rect">
            <a:avLst/>
          </a:prstGeom>
        </p:spPr>
        <p:style>
          <a:lnRef idx="0">
            <a:scrgbClr r="0" g="0" b="0"/>
          </a:lnRef>
          <a:fillRef idx="0">
            <a:scrgbClr r="0" g="0" b="0"/>
          </a:fillRef>
          <a:effectRef idx="0">
            <a:scrgbClr r="0" g="0" b="0"/>
          </a:effectRef>
          <a:fontRef idx="major"/>
        </p:style>
        <p:txBody>
          <a:bodyPr>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indent="0" algn="ctr">
              <a:buNone/>
            </a:pPr>
            <a:r>
              <a:rPr lang="en-US" sz="3600" u="sng" dirty="0">
                <a:latin typeface="League Gothic" panose="00000500000000000000" pitchFamily="2" charset="0"/>
              </a:rPr>
              <a:t>Lowest Levels of Hardship</a:t>
            </a:r>
          </a:p>
          <a:p>
            <a:endParaRPr lang="en-US" sz="4400" dirty="0">
              <a:latin typeface="League Gothic" panose="00000500000000000000" pitchFamily="2" charset="0"/>
            </a:endParaRPr>
          </a:p>
          <a:p>
            <a:endParaRPr lang="en-US" sz="4400" dirty="0">
              <a:latin typeface="League Gothic" panose="00000500000000000000" pitchFamily="2" charset="0"/>
            </a:endParaRPr>
          </a:p>
        </p:txBody>
      </p:sp>
      <p:sp>
        <p:nvSpPr>
          <p:cNvPr id="13" name="Content Placeholder 3">
            <a:extLst>
              <a:ext uri="{FF2B5EF4-FFF2-40B4-BE49-F238E27FC236}">
                <a16:creationId xmlns:a16="http://schemas.microsoft.com/office/drawing/2014/main" id="{24BB6AB4-C6A7-F709-896A-5D6003880761}"/>
              </a:ext>
            </a:extLst>
          </p:cNvPr>
          <p:cNvSpPr txBox="1">
            <a:spLocks/>
          </p:cNvSpPr>
          <p:nvPr/>
        </p:nvSpPr>
        <p:spPr>
          <a:xfrm>
            <a:off x="6052330" y="2929978"/>
            <a:ext cx="4586948" cy="818616"/>
          </a:xfrm>
          <a:prstGeom prst="rect">
            <a:avLst/>
          </a:prstGeom>
        </p:spPr>
        <p:style>
          <a:lnRef idx="0">
            <a:scrgbClr r="0" g="0" b="0"/>
          </a:lnRef>
          <a:fillRef idx="0">
            <a:scrgbClr r="0" g="0" b="0"/>
          </a:fillRef>
          <a:effectRef idx="0">
            <a:scrgbClr r="0" g="0" b="0"/>
          </a:effectRef>
          <a:fontRef idx="major"/>
        </p:style>
        <p:txBody>
          <a:bodyPr>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indent="0" algn="ctr">
              <a:buNone/>
            </a:pPr>
            <a:r>
              <a:rPr lang="en-US" sz="3200" dirty="0">
                <a:latin typeface="League Gothic" panose="00000500000000000000" pitchFamily="2" charset="0"/>
              </a:rPr>
              <a:t>Asian 31% ALICE or Poverty</a:t>
            </a:r>
          </a:p>
        </p:txBody>
      </p:sp>
      <p:sp>
        <p:nvSpPr>
          <p:cNvPr id="14" name="Content Placeholder 3">
            <a:extLst>
              <a:ext uri="{FF2B5EF4-FFF2-40B4-BE49-F238E27FC236}">
                <a16:creationId xmlns:a16="http://schemas.microsoft.com/office/drawing/2014/main" id="{74DF4BF4-4255-B1E7-6541-34AB48305D3F}"/>
              </a:ext>
            </a:extLst>
          </p:cNvPr>
          <p:cNvSpPr txBox="1">
            <a:spLocks/>
          </p:cNvSpPr>
          <p:nvPr/>
        </p:nvSpPr>
        <p:spPr>
          <a:xfrm>
            <a:off x="6052330" y="4032553"/>
            <a:ext cx="4586948" cy="818616"/>
          </a:xfrm>
          <a:prstGeom prst="rect">
            <a:avLst/>
          </a:prstGeom>
        </p:spPr>
        <p:style>
          <a:lnRef idx="0">
            <a:scrgbClr r="0" g="0" b="0"/>
          </a:lnRef>
          <a:fillRef idx="0">
            <a:scrgbClr r="0" g="0" b="0"/>
          </a:fillRef>
          <a:effectRef idx="0">
            <a:scrgbClr r="0" g="0" b="0"/>
          </a:effectRef>
          <a:fontRef idx="major"/>
        </p:style>
        <p:txBody>
          <a:bodyPr>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indent="0" algn="ctr">
              <a:buNone/>
            </a:pPr>
            <a:r>
              <a:rPr lang="en-US" sz="3200" dirty="0">
                <a:latin typeface="League Gothic" panose="00000500000000000000" pitchFamily="2" charset="0"/>
              </a:rPr>
              <a:t>White 41% ALICE or Poverty</a:t>
            </a:r>
          </a:p>
        </p:txBody>
      </p:sp>
      <p:sp>
        <p:nvSpPr>
          <p:cNvPr id="19" name="Content Placeholder 3">
            <a:extLst>
              <a:ext uri="{FF2B5EF4-FFF2-40B4-BE49-F238E27FC236}">
                <a16:creationId xmlns:a16="http://schemas.microsoft.com/office/drawing/2014/main" id="{4B231B32-367F-3E57-E8E3-79C27978772C}"/>
              </a:ext>
            </a:extLst>
          </p:cNvPr>
          <p:cNvSpPr txBox="1">
            <a:spLocks/>
          </p:cNvSpPr>
          <p:nvPr/>
        </p:nvSpPr>
        <p:spPr>
          <a:xfrm>
            <a:off x="6052330" y="5090876"/>
            <a:ext cx="4586948" cy="818616"/>
          </a:xfrm>
          <a:prstGeom prst="rect">
            <a:avLst/>
          </a:prstGeom>
        </p:spPr>
        <p:style>
          <a:lnRef idx="0">
            <a:scrgbClr r="0" g="0" b="0"/>
          </a:lnRef>
          <a:fillRef idx="0">
            <a:scrgbClr r="0" g="0" b="0"/>
          </a:fillRef>
          <a:effectRef idx="0">
            <a:scrgbClr r="0" g="0" b="0"/>
          </a:effectRef>
          <a:fontRef idx="major"/>
        </p:style>
        <p:txBody>
          <a:bodyPr>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indent="0" algn="ctr">
              <a:buNone/>
            </a:pPr>
            <a:r>
              <a:rPr lang="en-US" sz="3200" dirty="0">
                <a:latin typeface="League Gothic" panose="00000500000000000000" pitchFamily="2" charset="0"/>
              </a:rPr>
              <a:t>45 to 64 Years  37% ALICE or Poverty</a:t>
            </a:r>
          </a:p>
        </p:txBody>
      </p:sp>
      <p:sp>
        <p:nvSpPr>
          <p:cNvPr id="21" name="Content Placeholder 3">
            <a:extLst>
              <a:ext uri="{FF2B5EF4-FFF2-40B4-BE49-F238E27FC236}">
                <a16:creationId xmlns:a16="http://schemas.microsoft.com/office/drawing/2014/main" id="{DE4AC81E-6932-223E-868B-5B9226967708}"/>
              </a:ext>
            </a:extLst>
          </p:cNvPr>
          <p:cNvSpPr txBox="1">
            <a:spLocks/>
          </p:cNvSpPr>
          <p:nvPr/>
        </p:nvSpPr>
        <p:spPr>
          <a:xfrm>
            <a:off x="875717" y="4032553"/>
            <a:ext cx="4586948" cy="818616"/>
          </a:xfrm>
          <a:prstGeom prst="rect">
            <a:avLst/>
          </a:prstGeom>
        </p:spPr>
        <p:style>
          <a:lnRef idx="0">
            <a:scrgbClr r="0" g="0" b="0"/>
          </a:lnRef>
          <a:fillRef idx="0">
            <a:scrgbClr r="0" g="0" b="0"/>
          </a:fillRef>
          <a:effectRef idx="0">
            <a:scrgbClr r="0" g="0" b="0"/>
          </a:effectRef>
          <a:fontRef idx="major"/>
        </p:style>
        <p:txBody>
          <a:bodyPr>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indent="0" algn="ctr">
              <a:buNone/>
            </a:pPr>
            <a:r>
              <a:rPr lang="en-US" sz="3200" dirty="0">
                <a:latin typeface="League Gothic" panose="00000500000000000000" pitchFamily="2" charset="0"/>
              </a:rPr>
              <a:t>Hispanic 55% ALICE or Poverty</a:t>
            </a:r>
          </a:p>
        </p:txBody>
      </p:sp>
      <p:sp>
        <p:nvSpPr>
          <p:cNvPr id="22" name="Content Placeholder 3">
            <a:extLst>
              <a:ext uri="{FF2B5EF4-FFF2-40B4-BE49-F238E27FC236}">
                <a16:creationId xmlns:a16="http://schemas.microsoft.com/office/drawing/2014/main" id="{EBCE71E4-903F-89AE-2C15-F390FABBFFB1}"/>
              </a:ext>
            </a:extLst>
          </p:cNvPr>
          <p:cNvSpPr txBox="1">
            <a:spLocks/>
          </p:cNvSpPr>
          <p:nvPr/>
        </p:nvSpPr>
        <p:spPr>
          <a:xfrm>
            <a:off x="875717" y="5090876"/>
            <a:ext cx="4586948" cy="818616"/>
          </a:xfrm>
          <a:prstGeom prst="rect">
            <a:avLst/>
          </a:prstGeom>
        </p:spPr>
        <p:style>
          <a:lnRef idx="0">
            <a:scrgbClr r="0" g="0" b="0"/>
          </a:lnRef>
          <a:fillRef idx="0">
            <a:scrgbClr r="0" g="0" b="0"/>
          </a:fillRef>
          <a:effectRef idx="0">
            <a:scrgbClr r="0" g="0" b="0"/>
          </a:effectRef>
          <a:fontRef idx="major"/>
        </p:style>
        <p:txBody>
          <a:bodyPr>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indent="0" algn="ctr">
              <a:buNone/>
            </a:pPr>
            <a:r>
              <a:rPr lang="en-US" sz="3200" dirty="0">
                <a:latin typeface="League Gothic" panose="00000500000000000000" pitchFamily="2" charset="0"/>
              </a:rPr>
              <a:t>Under 25 Years 71% ALICE or Poverty	 </a:t>
            </a:r>
          </a:p>
        </p:txBody>
      </p:sp>
    </p:spTree>
    <p:extLst>
      <p:ext uri="{BB962C8B-B14F-4D97-AF65-F5344CB8AC3E}">
        <p14:creationId xmlns:p14="http://schemas.microsoft.com/office/powerpoint/2010/main" val="3327493719"/>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914399" y="451691"/>
            <a:ext cx="11054863" cy="1151075"/>
          </a:xfrm>
        </p:spPr>
        <p:txBody>
          <a:bodyPr>
            <a:normAutofit/>
          </a:bodyPr>
          <a:lstStyle/>
          <a:p>
            <a:r>
              <a:rPr lang="en-US" sz="6800" b="0" dirty="0">
                <a:latin typeface="League Gothic" panose="00000500000000000000" pitchFamily="2" charset="0"/>
              </a:rPr>
              <a:t>The 20 Most Common Jobs in Tennessee</a:t>
            </a:r>
            <a:endParaRPr lang="en-US" sz="6800" b="0" dirty="0">
              <a:solidFill>
                <a:srgbClr val="FF0000"/>
              </a:solidFill>
              <a:latin typeface="League Gothic" panose="00000500000000000000" pitchFamily="2" charset="0"/>
            </a:endParaRPr>
          </a:p>
        </p:txBody>
      </p:sp>
      <p:sp>
        <p:nvSpPr>
          <p:cNvPr id="4" name="Content Placeholder 3">
            <a:extLst>
              <a:ext uri="{FF2B5EF4-FFF2-40B4-BE49-F238E27FC236}">
                <a16:creationId xmlns:a16="http://schemas.microsoft.com/office/drawing/2014/main" id="{7D9D1E82-9DBB-D516-A115-F0B2ED1AAD5D}"/>
              </a:ext>
            </a:extLst>
          </p:cNvPr>
          <p:cNvSpPr txBox="1">
            <a:spLocks/>
          </p:cNvSpPr>
          <p:nvPr/>
        </p:nvSpPr>
        <p:spPr>
          <a:xfrm>
            <a:off x="914399" y="1749385"/>
            <a:ext cx="10470372" cy="3929944"/>
          </a:xfrm>
          <a:prstGeom prst="rect">
            <a:avLst/>
          </a:prstGeom>
        </p:spPr>
        <p:txBody>
          <a:bodyPr>
            <a:noAutofit/>
          </a:bodyPr>
          <a:lstStyle>
            <a:lvl1pPr marL="228600" indent="-228600" algn="l" defTabSz="914400" rtl="0" eaLnBrk="1" latinLnBrk="0" hangingPunct="1">
              <a:lnSpc>
                <a:spcPct val="90000"/>
              </a:lnSpc>
              <a:spcBef>
                <a:spcPts val="1000"/>
              </a:spcBef>
              <a:buClr>
                <a:srgbClr val="005191"/>
              </a:buClr>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5191"/>
              </a:buClr>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5191"/>
              </a:buClr>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5191"/>
              </a:buClr>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5191"/>
              </a:buClr>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6600" dirty="0">
                <a:solidFill>
                  <a:srgbClr val="004E95"/>
                </a:solidFill>
                <a:latin typeface="League Gothic" panose="00000500000000000000" pitchFamily="2" charset="0"/>
              </a:rPr>
              <a:t>70% </a:t>
            </a:r>
            <a:r>
              <a:rPr lang="en-US" sz="4000" dirty="0">
                <a:latin typeface="League Gothic" panose="00000500000000000000" pitchFamily="2" charset="0"/>
              </a:rPr>
              <a:t>OF THE </a:t>
            </a:r>
          </a:p>
          <a:p>
            <a:pPr marL="0" indent="0">
              <a:buNone/>
            </a:pPr>
            <a:r>
              <a:rPr lang="en-US" sz="4000" dirty="0">
                <a:latin typeface="League Gothic" panose="00000500000000000000" pitchFamily="2" charset="0"/>
              </a:rPr>
              <a:t>TOP 20 JOBS IN </a:t>
            </a:r>
          </a:p>
          <a:p>
            <a:pPr marL="0" indent="0">
              <a:buNone/>
            </a:pPr>
            <a:r>
              <a:rPr lang="en-US" sz="6600" dirty="0">
                <a:solidFill>
                  <a:srgbClr val="004E95"/>
                </a:solidFill>
                <a:latin typeface="League Gothic" panose="00000500000000000000" pitchFamily="2" charset="0"/>
              </a:rPr>
              <a:t>Tennessee </a:t>
            </a:r>
          </a:p>
          <a:p>
            <a:pPr marL="0" indent="0">
              <a:buNone/>
            </a:pPr>
            <a:r>
              <a:rPr lang="en-US" sz="4000" dirty="0">
                <a:latin typeface="League Gothic" panose="00000500000000000000" pitchFamily="2" charset="0"/>
              </a:rPr>
              <a:t>STILL PAID LESS THAN </a:t>
            </a:r>
          </a:p>
          <a:p>
            <a:pPr marL="0" indent="0">
              <a:buNone/>
            </a:pPr>
            <a:r>
              <a:rPr lang="en-US" sz="4000" dirty="0">
                <a:latin typeface="League Gothic" panose="00000500000000000000" pitchFamily="2" charset="0"/>
              </a:rPr>
              <a:t>$20 PER HOUR IN 2021</a:t>
            </a:r>
          </a:p>
          <a:p>
            <a:endParaRPr lang="en-US" sz="4400" dirty="0">
              <a:latin typeface="League Gothic" panose="00000500000000000000" pitchFamily="2" charset="0"/>
            </a:endParaRPr>
          </a:p>
          <a:p>
            <a:endParaRPr lang="en-US" sz="4400" dirty="0">
              <a:latin typeface="League Gothic" panose="00000500000000000000" pitchFamily="2" charset="0"/>
            </a:endParaRPr>
          </a:p>
        </p:txBody>
      </p:sp>
      <p:pic>
        <p:nvPicPr>
          <p:cNvPr id="12" name="Graphic 11">
            <a:extLst>
              <a:ext uri="{FF2B5EF4-FFF2-40B4-BE49-F238E27FC236}">
                <a16:creationId xmlns:a16="http://schemas.microsoft.com/office/drawing/2014/main" id="{53738AF8-707E-C5B3-3A12-C3E03D7623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45667" y="1178671"/>
            <a:ext cx="4782744" cy="4782744"/>
          </a:xfrm>
          <a:prstGeom prst="rect">
            <a:avLst/>
          </a:prstGeom>
        </p:spPr>
      </p:pic>
    </p:spTree>
    <p:extLst>
      <p:ext uri="{BB962C8B-B14F-4D97-AF65-F5344CB8AC3E}">
        <p14:creationId xmlns:p14="http://schemas.microsoft.com/office/powerpoint/2010/main" val="3264502337"/>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833966" y="424264"/>
            <a:ext cx="10982325" cy="1150937"/>
          </a:xfrm>
        </p:spPr>
        <p:txBody>
          <a:bodyPr>
            <a:normAutofit/>
          </a:bodyPr>
          <a:lstStyle/>
          <a:p>
            <a:r>
              <a:rPr lang="en-US" sz="6800" b="0" dirty="0">
                <a:latin typeface="League Gothic" panose="00000500000000000000" pitchFamily="2" charset="0"/>
              </a:rPr>
              <a:t>Cushioning the Blow – But Was it Enough?</a:t>
            </a:r>
          </a:p>
        </p:txBody>
      </p:sp>
      <p:pic>
        <p:nvPicPr>
          <p:cNvPr id="7" name="Picture 6" descr="Chart, bar chart&#10;&#10;Description automatically generated">
            <a:extLst>
              <a:ext uri="{FF2B5EF4-FFF2-40B4-BE49-F238E27FC236}">
                <a16:creationId xmlns:a16="http://schemas.microsoft.com/office/drawing/2014/main" id="{3C48F107-4C3B-02D3-5E2D-E8A583CC0CF4}"/>
              </a:ext>
            </a:extLst>
          </p:cNvPr>
          <p:cNvPicPr>
            <a:picLocks noChangeAspect="1"/>
          </p:cNvPicPr>
          <p:nvPr/>
        </p:nvPicPr>
        <p:blipFill>
          <a:blip r:embed="rId4"/>
          <a:stretch>
            <a:fillRect/>
          </a:stretch>
        </p:blipFill>
        <p:spPr>
          <a:xfrm>
            <a:off x="1259721" y="1575201"/>
            <a:ext cx="4836279" cy="5282799"/>
          </a:xfrm>
          <a:prstGeom prst="rect">
            <a:avLst/>
          </a:prstGeom>
        </p:spPr>
      </p:pic>
    </p:spTree>
    <p:extLst>
      <p:ext uri="{BB962C8B-B14F-4D97-AF65-F5344CB8AC3E}">
        <p14:creationId xmlns:p14="http://schemas.microsoft.com/office/powerpoint/2010/main" val="1956681449"/>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AC7191D9-36BF-6F7C-4889-655375E23C4B}"/>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818865" y="3416316"/>
            <a:ext cx="14316502" cy="4976914"/>
          </a:xfrm>
          <a:prstGeom prst="rect">
            <a:avLst/>
          </a:prstGeom>
        </p:spPr>
      </p:pic>
      <p:sp>
        <p:nvSpPr>
          <p:cNvPr id="3" name="Title 2"/>
          <p:cNvSpPr>
            <a:spLocks noGrp="1"/>
          </p:cNvSpPr>
          <p:nvPr>
            <p:ph type="title" idx="4294967295"/>
          </p:nvPr>
        </p:nvSpPr>
        <p:spPr>
          <a:xfrm>
            <a:off x="952500" y="472382"/>
            <a:ext cx="7250017" cy="1150937"/>
          </a:xfrm>
        </p:spPr>
        <p:txBody>
          <a:bodyPr>
            <a:normAutofit/>
          </a:bodyPr>
          <a:lstStyle/>
          <a:p>
            <a:r>
              <a:rPr lang="en-US" sz="6800" b="0" dirty="0">
                <a:latin typeface="League Gothic" panose="00000500000000000000" pitchFamily="2" charset="0"/>
              </a:rPr>
              <a:t>Warning Signs on the Horizon</a:t>
            </a:r>
          </a:p>
        </p:txBody>
      </p:sp>
      <p:sp>
        <p:nvSpPr>
          <p:cNvPr id="48" name="Content Placeholder 1">
            <a:extLst>
              <a:ext uri="{FF2B5EF4-FFF2-40B4-BE49-F238E27FC236}">
                <a16:creationId xmlns:a16="http://schemas.microsoft.com/office/drawing/2014/main" id="{4F71727E-BD62-4403-8BDD-D116B3051049}"/>
              </a:ext>
            </a:extLst>
          </p:cNvPr>
          <p:cNvSpPr txBox="1">
            <a:spLocks/>
          </p:cNvSpPr>
          <p:nvPr/>
        </p:nvSpPr>
        <p:spPr>
          <a:xfrm>
            <a:off x="1066800" y="2142262"/>
            <a:ext cx="7250017" cy="40547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5191"/>
              </a:buClr>
              <a:buFont typeface="Arial"/>
              <a:buNone/>
              <a:defRPr sz="24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5191"/>
              </a:buClr>
              <a:buFont typeface="Arial"/>
              <a:buChar char="•"/>
              <a:defRPr sz="20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5191"/>
              </a:buClr>
              <a:buFont typeface="Arial"/>
              <a:buChar char="•"/>
              <a:defRPr sz="18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5191"/>
              </a:buClr>
              <a:buFont typeface="Arial"/>
              <a:buChar char="•"/>
              <a:defRPr sz="16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5191"/>
              </a:buClr>
              <a:buFont typeface="Arial"/>
              <a:buChar char="•"/>
              <a:defRPr sz="16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fontAlgn="base">
              <a:buFont typeface="Arial" panose="020B0604020202020204" pitchFamily="34" charset="0"/>
              <a:buChar char="•"/>
            </a:pPr>
            <a:endParaRPr lang="en-US" sz="3500" dirty="0">
              <a:latin typeface="League Gothic" panose="00000500000000000000" pitchFamily="2" charset="0"/>
              <a:cs typeface="Arial" panose="020B0604020202020204" pitchFamily="34" charset="0"/>
            </a:endParaRPr>
          </a:p>
        </p:txBody>
      </p:sp>
      <p:grpSp>
        <p:nvGrpSpPr>
          <p:cNvPr id="9" name="Group 8">
            <a:extLst>
              <a:ext uri="{FF2B5EF4-FFF2-40B4-BE49-F238E27FC236}">
                <a16:creationId xmlns:a16="http://schemas.microsoft.com/office/drawing/2014/main" id="{8F2952C5-473D-C476-9321-0521215FD895}"/>
              </a:ext>
            </a:extLst>
          </p:cNvPr>
          <p:cNvGrpSpPr/>
          <p:nvPr/>
        </p:nvGrpSpPr>
        <p:grpSpPr>
          <a:xfrm>
            <a:off x="4808881" y="1434145"/>
            <a:ext cx="2961564" cy="3408097"/>
            <a:chOff x="4808881" y="1434145"/>
            <a:chExt cx="2961564" cy="3408097"/>
          </a:xfrm>
        </p:grpSpPr>
        <p:sp>
          <p:nvSpPr>
            <p:cNvPr id="30" name="TextBox 1">
              <a:extLst>
                <a:ext uri="{FF2B5EF4-FFF2-40B4-BE49-F238E27FC236}">
                  <a16:creationId xmlns:a16="http://schemas.microsoft.com/office/drawing/2014/main" id="{2D985BE6-E73B-3B98-AD41-50C82E61A9E7}"/>
                </a:ext>
              </a:extLst>
            </p:cNvPr>
            <p:cNvSpPr txBox="1"/>
            <p:nvPr/>
          </p:nvSpPr>
          <p:spPr>
            <a:xfrm>
              <a:off x="4808881" y="3448206"/>
              <a:ext cx="2961564" cy="1394036"/>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457200" lvl="1">
                <a:lnSpc>
                  <a:spcPct val="110000"/>
                </a:lnSpc>
                <a:spcAft>
                  <a:spcPts val="600"/>
                </a:spcAft>
              </a:pPr>
              <a:r>
                <a:rPr lang="en-US" sz="4000" dirty="0">
                  <a:solidFill>
                    <a:schemeClr val="tx1"/>
                  </a:solidFill>
                  <a:latin typeface="Arial" panose="020B0604020202020204" pitchFamily="34" charset="0"/>
                  <a:cs typeface="Arial" panose="020B0604020202020204" pitchFamily="34" charset="0"/>
                </a:rPr>
                <a:t>Learning Loss</a:t>
              </a:r>
            </a:p>
          </p:txBody>
        </p:sp>
        <p:pic>
          <p:nvPicPr>
            <p:cNvPr id="5" name="Graphic 4">
              <a:extLst>
                <a:ext uri="{FF2B5EF4-FFF2-40B4-BE49-F238E27FC236}">
                  <a16:creationId xmlns:a16="http://schemas.microsoft.com/office/drawing/2014/main" id="{46BE680A-1B07-4650-425E-FB723D649C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64073" y="1434145"/>
              <a:ext cx="2051181" cy="2051181"/>
            </a:xfrm>
            <a:prstGeom prst="rect">
              <a:avLst/>
            </a:prstGeom>
            <a:effectLst>
              <a:outerShdw blurRad="76200" dir="18900000" sy="23000" kx="-1200000" algn="bl" rotWithShape="0">
                <a:prstClr val="black">
                  <a:alpha val="20000"/>
                </a:prstClr>
              </a:outerShdw>
            </a:effectLst>
          </p:spPr>
        </p:pic>
      </p:grpSp>
      <p:grpSp>
        <p:nvGrpSpPr>
          <p:cNvPr id="8" name="Group 7">
            <a:extLst>
              <a:ext uri="{FF2B5EF4-FFF2-40B4-BE49-F238E27FC236}">
                <a16:creationId xmlns:a16="http://schemas.microsoft.com/office/drawing/2014/main" id="{7A198343-CB78-57F1-3CBC-25540950851F}"/>
              </a:ext>
            </a:extLst>
          </p:cNvPr>
          <p:cNvGrpSpPr/>
          <p:nvPr/>
        </p:nvGrpSpPr>
        <p:grpSpPr>
          <a:xfrm>
            <a:off x="1171752" y="1394682"/>
            <a:ext cx="3507936" cy="4124668"/>
            <a:chOff x="1171752" y="1394682"/>
            <a:chExt cx="2961564" cy="4124668"/>
          </a:xfrm>
        </p:grpSpPr>
        <p:sp>
          <p:nvSpPr>
            <p:cNvPr id="4" name="TextBox 1">
              <a:extLst>
                <a:ext uri="{FF2B5EF4-FFF2-40B4-BE49-F238E27FC236}">
                  <a16:creationId xmlns:a16="http://schemas.microsoft.com/office/drawing/2014/main" id="{533177C1-519D-0C0C-CF4B-A9EE3C9FA3ED}"/>
                </a:ext>
              </a:extLst>
            </p:cNvPr>
            <p:cNvSpPr txBox="1"/>
            <p:nvPr/>
          </p:nvSpPr>
          <p:spPr>
            <a:xfrm>
              <a:off x="1171752" y="3448206"/>
              <a:ext cx="2961564" cy="2071144"/>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457200" lvl="1">
                <a:lnSpc>
                  <a:spcPct val="110000"/>
                </a:lnSpc>
                <a:spcAft>
                  <a:spcPts val="600"/>
                </a:spcAft>
              </a:pPr>
              <a:r>
                <a:rPr lang="en-US" sz="4000" dirty="0">
                  <a:solidFill>
                    <a:schemeClr val="tx1"/>
                  </a:solidFill>
                  <a:latin typeface="Arial" panose="020B0604020202020204" pitchFamily="34" charset="0"/>
                  <a:cs typeface="Arial" panose="020B0604020202020204" pitchFamily="34" charset="0"/>
                </a:rPr>
                <a:t>Food Insufficiency</a:t>
              </a:r>
            </a:p>
          </p:txBody>
        </p:sp>
        <p:pic>
          <p:nvPicPr>
            <p:cNvPr id="6" name="Graphic 5">
              <a:extLst>
                <a:ext uri="{FF2B5EF4-FFF2-40B4-BE49-F238E27FC236}">
                  <a16:creationId xmlns:a16="http://schemas.microsoft.com/office/drawing/2014/main" id="{853954D8-6767-61B9-973D-0CDF3B3B3C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26944" y="1394682"/>
              <a:ext cx="2051181" cy="2051181"/>
            </a:xfrm>
            <a:prstGeom prst="rect">
              <a:avLst/>
            </a:prstGeom>
            <a:effectLst>
              <a:outerShdw blurRad="76200" dir="18900000" sy="23000" kx="-1200000" algn="bl" rotWithShape="0">
                <a:prstClr val="black">
                  <a:alpha val="20000"/>
                </a:prstClr>
              </a:outerShdw>
            </a:effectLst>
          </p:spPr>
        </p:pic>
      </p:grpSp>
      <p:grpSp>
        <p:nvGrpSpPr>
          <p:cNvPr id="10" name="Group 9">
            <a:extLst>
              <a:ext uri="{FF2B5EF4-FFF2-40B4-BE49-F238E27FC236}">
                <a16:creationId xmlns:a16="http://schemas.microsoft.com/office/drawing/2014/main" id="{457692C7-06F8-4D27-84EE-539C5A1B5E1E}"/>
              </a:ext>
            </a:extLst>
          </p:cNvPr>
          <p:cNvGrpSpPr/>
          <p:nvPr/>
        </p:nvGrpSpPr>
        <p:grpSpPr>
          <a:xfrm>
            <a:off x="8051482" y="1394682"/>
            <a:ext cx="3356092" cy="4001558"/>
            <a:chOff x="8446010" y="1394682"/>
            <a:chExt cx="2961564" cy="4001558"/>
          </a:xfrm>
        </p:grpSpPr>
        <p:sp>
          <p:nvSpPr>
            <p:cNvPr id="33" name="TextBox 1">
              <a:extLst>
                <a:ext uri="{FF2B5EF4-FFF2-40B4-BE49-F238E27FC236}">
                  <a16:creationId xmlns:a16="http://schemas.microsoft.com/office/drawing/2014/main" id="{ADF801B1-F023-6D35-69B2-87E27A68E14C}"/>
                </a:ext>
              </a:extLst>
            </p:cNvPr>
            <p:cNvSpPr txBox="1"/>
            <p:nvPr/>
          </p:nvSpPr>
          <p:spPr>
            <a:xfrm>
              <a:off x="8446010" y="3448206"/>
              <a:ext cx="2961564" cy="1948034"/>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algn="ctr">
                <a:spcBef>
                  <a:spcPts val="600"/>
                </a:spcBef>
                <a:spcAft>
                  <a:spcPts val="0"/>
                </a:spcAft>
                <a:tabLst>
                  <a:tab pos="8572500" algn="l"/>
                </a:tabLst>
              </a:pPr>
              <a:r>
                <a:rPr lang="en-US" sz="4000" dirty="0">
                  <a:solidFill>
                    <a:schemeClr val="tx1"/>
                  </a:solidFill>
                  <a:effectLst/>
                  <a:latin typeface="League Gothic" panose="00000500000000000000" pitchFamily="50" charset="0"/>
                  <a:ea typeface="Roboto" panose="02000000000000000000" pitchFamily="2" charset="0"/>
                  <a:cs typeface="Roboto" panose="02000000000000000000" pitchFamily="2" charset="0"/>
                </a:rPr>
                <a:t>Struggling to Pay Bills</a:t>
              </a:r>
              <a:endParaRPr lang="en-US" sz="4000" dirty="0">
                <a:solidFill>
                  <a:schemeClr val="tx1"/>
                </a:solidFill>
                <a:effectLst/>
                <a:latin typeface="League Gothic" panose="00000500000000000000" pitchFamily="50" charset="0"/>
                <a:ea typeface="Times New Roman" panose="02020603050405020304" pitchFamily="18" charset="0"/>
              </a:endParaRPr>
            </a:p>
            <a:p>
              <a:pPr marL="800100" lvl="1" indent="-342900">
                <a:lnSpc>
                  <a:spcPct val="110000"/>
                </a:lnSpc>
                <a:spcAft>
                  <a:spcPts val="600"/>
                </a:spcAft>
                <a:buFont typeface="Arial" panose="020B0604020202020204" pitchFamily="34" charset="0"/>
                <a:buChar char="•"/>
              </a:pPr>
              <a:endParaRPr lang="en-US" sz="4000" dirty="0">
                <a:solidFill>
                  <a:schemeClr val="tx1"/>
                </a:solid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6FA6D5F9-1124-5B8D-768C-C0AD5BCF904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01202" y="1394682"/>
              <a:ext cx="2051181" cy="2051181"/>
            </a:xfrm>
            <a:prstGeom prst="rect">
              <a:avLst/>
            </a:prstGeom>
            <a:effectLst>
              <a:outerShdw blurRad="76200" dir="18900000" sy="23000" kx="-1200000" algn="bl" rotWithShape="0">
                <a:prstClr val="black">
                  <a:alpha val="20000"/>
                </a:prstClr>
              </a:outerShdw>
            </a:effectLst>
          </p:spPr>
        </p:pic>
      </p:grpSp>
    </p:spTree>
    <p:extLst>
      <p:ext uri="{BB962C8B-B14F-4D97-AF65-F5344CB8AC3E}">
        <p14:creationId xmlns:p14="http://schemas.microsoft.com/office/powerpoint/2010/main" val="3162622410"/>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5E08B41-3185-0A74-0C38-95F690E8355A}"/>
              </a:ext>
            </a:extLst>
          </p:cNvPr>
          <p:cNvGrpSpPr/>
          <p:nvPr/>
        </p:nvGrpSpPr>
        <p:grpSpPr>
          <a:xfrm>
            <a:off x="4735254" y="67906"/>
            <a:ext cx="7456746" cy="6028687"/>
            <a:chOff x="1013218" y="1571014"/>
            <a:chExt cx="6428397" cy="5197280"/>
          </a:xfrm>
        </p:grpSpPr>
        <p:pic>
          <p:nvPicPr>
            <p:cNvPr id="7" name="Graphic 6">
              <a:extLst>
                <a:ext uri="{FF2B5EF4-FFF2-40B4-BE49-F238E27FC236}">
                  <a16:creationId xmlns:a16="http://schemas.microsoft.com/office/drawing/2014/main" id="{88A48705-9035-4CC2-9736-B7640D8369D6}"/>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47" t="20880" r="247" b="-1729"/>
            <a:stretch/>
          </p:blipFill>
          <p:spPr>
            <a:xfrm flipH="1">
              <a:off x="1013218" y="1571014"/>
              <a:ext cx="6428397" cy="5197280"/>
            </a:xfrm>
            <a:prstGeom prst="rect">
              <a:avLst/>
            </a:prstGeom>
          </p:spPr>
        </p:pic>
        <p:sp>
          <p:nvSpPr>
            <p:cNvPr id="10" name="Oval 9">
              <a:extLst>
                <a:ext uri="{FF2B5EF4-FFF2-40B4-BE49-F238E27FC236}">
                  <a16:creationId xmlns:a16="http://schemas.microsoft.com/office/drawing/2014/main" id="{9802BAC5-FC55-74B7-1042-AF62EB800194}"/>
                </a:ext>
              </a:extLst>
            </p:cNvPr>
            <p:cNvSpPr/>
            <p:nvPr/>
          </p:nvSpPr>
          <p:spPr>
            <a:xfrm>
              <a:off x="5285884" y="2760133"/>
              <a:ext cx="609600" cy="6688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itle 2"/>
          <p:cNvSpPr>
            <a:spLocks noGrp="1"/>
          </p:cNvSpPr>
          <p:nvPr>
            <p:ph type="title" idx="4294967295"/>
          </p:nvPr>
        </p:nvSpPr>
        <p:spPr>
          <a:xfrm>
            <a:off x="820617" y="808764"/>
            <a:ext cx="3546668" cy="1150937"/>
          </a:xfrm>
        </p:spPr>
        <p:txBody>
          <a:bodyPr>
            <a:normAutofit fontScale="90000"/>
          </a:bodyPr>
          <a:lstStyle/>
          <a:p>
            <a:r>
              <a:rPr lang="en-US" sz="6800" b="0" dirty="0">
                <a:latin typeface="League Gothic" panose="00000500000000000000" pitchFamily="2" charset="0"/>
              </a:rPr>
              <a:t>Warning Signs</a:t>
            </a:r>
            <a:br>
              <a:rPr lang="en-US" sz="6800" b="0" dirty="0">
                <a:latin typeface="League Gothic" panose="00000500000000000000" pitchFamily="2" charset="0"/>
              </a:rPr>
            </a:br>
            <a:r>
              <a:rPr lang="en-US" sz="6800" b="0" dirty="0">
                <a:latin typeface="League Gothic" panose="00000500000000000000" pitchFamily="2" charset="0"/>
              </a:rPr>
              <a:t>on the Horizon</a:t>
            </a:r>
          </a:p>
        </p:txBody>
      </p:sp>
      <p:sp>
        <p:nvSpPr>
          <p:cNvPr id="48" name="Content Placeholder 1">
            <a:extLst>
              <a:ext uri="{FF2B5EF4-FFF2-40B4-BE49-F238E27FC236}">
                <a16:creationId xmlns:a16="http://schemas.microsoft.com/office/drawing/2014/main" id="{4F71727E-BD62-4403-8BDD-D116B3051049}"/>
              </a:ext>
            </a:extLst>
          </p:cNvPr>
          <p:cNvSpPr txBox="1">
            <a:spLocks/>
          </p:cNvSpPr>
          <p:nvPr/>
        </p:nvSpPr>
        <p:spPr>
          <a:xfrm>
            <a:off x="4178489" y="761406"/>
            <a:ext cx="9539396" cy="53351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5191"/>
              </a:buClr>
              <a:buFont typeface="Arial"/>
              <a:buNone/>
              <a:defRPr sz="24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5191"/>
              </a:buClr>
              <a:buFont typeface="Arial"/>
              <a:buChar char="•"/>
              <a:defRPr sz="20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5191"/>
              </a:buClr>
              <a:buFont typeface="Arial"/>
              <a:buChar char="•"/>
              <a:defRPr sz="18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5191"/>
              </a:buClr>
              <a:buFont typeface="Arial"/>
              <a:buChar char="•"/>
              <a:defRPr sz="16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5191"/>
              </a:buClr>
              <a:buFont typeface="Arial"/>
              <a:buChar char="•"/>
              <a:defRPr sz="16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fontAlgn="base">
              <a:buFont typeface="Arial" panose="020B0604020202020204" pitchFamily="34" charset="0"/>
              <a:buChar char="•"/>
            </a:pPr>
            <a:endParaRPr lang="en-US" sz="3500" dirty="0">
              <a:latin typeface="League Gothic" panose="00000500000000000000" pitchFamily="2" charset="0"/>
              <a:cs typeface="Arial" panose="020B0604020202020204" pitchFamily="34" charset="0"/>
            </a:endParaRPr>
          </a:p>
        </p:txBody>
      </p:sp>
      <p:sp>
        <p:nvSpPr>
          <p:cNvPr id="5" name="TextBox 4">
            <a:extLst>
              <a:ext uri="{FF2B5EF4-FFF2-40B4-BE49-F238E27FC236}">
                <a16:creationId xmlns:a16="http://schemas.microsoft.com/office/drawing/2014/main" id="{4996566E-EDAD-352D-985E-1E995306D927}"/>
              </a:ext>
            </a:extLst>
          </p:cNvPr>
          <p:cNvSpPr txBox="1"/>
          <p:nvPr/>
        </p:nvSpPr>
        <p:spPr>
          <a:xfrm>
            <a:off x="5650173" y="974808"/>
            <a:ext cx="5291182" cy="3493264"/>
          </a:xfrm>
          <a:prstGeom prst="rect">
            <a:avLst/>
          </a:prstGeom>
          <a:noFill/>
        </p:spPr>
        <p:txBody>
          <a:bodyPr wrap="square" rtlCol="0">
            <a:spAutoFit/>
          </a:bodyPr>
          <a:lstStyle/>
          <a:p>
            <a:pPr marL="0" marR="0" algn="ctr">
              <a:spcBef>
                <a:spcPts val="600"/>
              </a:spcBef>
              <a:spcAft>
                <a:spcPts val="0"/>
              </a:spcAft>
              <a:tabLst>
                <a:tab pos="8572500" algn="l"/>
              </a:tabLst>
            </a:pPr>
            <a:r>
              <a:rPr lang="en-US" sz="5400" dirty="0">
                <a:solidFill>
                  <a:srgbClr val="529ED0"/>
                </a:solidFill>
                <a:effectLst/>
                <a:latin typeface="League Gothic" panose="00000500000000000000" pitchFamily="50" charset="0"/>
                <a:ea typeface="Roboto" panose="02000000000000000000" pitchFamily="2" charset="0"/>
                <a:cs typeface="Roboto" panose="02000000000000000000" pitchFamily="2" charset="0"/>
              </a:rPr>
              <a:t>Only 39%</a:t>
            </a:r>
            <a:r>
              <a:rPr lang="en-US" sz="5400" dirty="0">
                <a:solidFill>
                  <a:srgbClr val="FF443B"/>
                </a:solidFill>
                <a:effectLst/>
                <a:latin typeface="League Gothic" panose="00000500000000000000" pitchFamily="50" charset="0"/>
                <a:ea typeface="Roboto" panose="02000000000000000000" pitchFamily="2" charset="0"/>
                <a:cs typeface="Roboto" panose="02000000000000000000" pitchFamily="2" charset="0"/>
              </a:rPr>
              <a:t> </a:t>
            </a:r>
            <a:r>
              <a:rPr lang="en-US" sz="5400" dirty="0">
                <a:solidFill>
                  <a:srgbClr val="529ED0"/>
                </a:solidFill>
                <a:effectLst/>
                <a:latin typeface="League Gothic" panose="00000500000000000000" pitchFamily="50" charset="0"/>
                <a:ea typeface="Roboto" panose="02000000000000000000" pitchFamily="2" charset="0"/>
                <a:cs typeface="Roboto" panose="02000000000000000000" pitchFamily="2" charset="0"/>
              </a:rPr>
              <a:t>of </a:t>
            </a:r>
          </a:p>
          <a:p>
            <a:pPr marL="0" marR="0" algn="ctr">
              <a:spcBef>
                <a:spcPts val="600"/>
              </a:spcBef>
              <a:spcAft>
                <a:spcPts val="0"/>
              </a:spcAft>
              <a:tabLst>
                <a:tab pos="8572500" algn="l"/>
              </a:tabLst>
            </a:pPr>
            <a:r>
              <a:rPr lang="en-US" sz="5400" dirty="0">
                <a:solidFill>
                  <a:srgbClr val="529ED0"/>
                </a:solidFill>
                <a:effectLst/>
                <a:latin typeface="League Gothic" panose="00000500000000000000" pitchFamily="50" charset="0"/>
                <a:ea typeface="Roboto" panose="02000000000000000000" pitchFamily="2" charset="0"/>
                <a:cs typeface="Roboto" panose="02000000000000000000" pitchFamily="2" charset="0"/>
              </a:rPr>
              <a:t>Tennessee’s struggling households had emergency savings in 2021</a:t>
            </a:r>
            <a:endParaRPr lang="en-US" sz="5400" dirty="0">
              <a:solidFill>
                <a:srgbClr val="529ED0"/>
              </a:solidFill>
              <a:effectLst/>
              <a:latin typeface="League Gothic" panose="00000500000000000000" pitchFamily="50" charset="0"/>
              <a:ea typeface="Times New Roman" panose="02020603050405020304" pitchFamily="18" charset="0"/>
            </a:endParaRPr>
          </a:p>
        </p:txBody>
      </p:sp>
    </p:spTree>
    <p:extLst>
      <p:ext uri="{BB962C8B-B14F-4D97-AF65-F5344CB8AC3E}">
        <p14:creationId xmlns:p14="http://schemas.microsoft.com/office/powerpoint/2010/main" val="3297607680"/>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Custom 1">
      <a:dk1>
        <a:srgbClr val="000000"/>
      </a:dk1>
      <a:lt1>
        <a:srgbClr val="FFFFFF"/>
      </a:lt1>
      <a:dk2>
        <a:srgbClr val="929498"/>
      </a:dk2>
      <a:lt2>
        <a:srgbClr val="E7E6E6"/>
      </a:lt2>
      <a:accent1>
        <a:srgbClr val="004E95"/>
      </a:accent1>
      <a:accent2>
        <a:srgbClr val="649BD3"/>
      </a:accent2>
      <a:accent3>
        <a:srgbClr val="EE4638"/>
      </a:accent3>
      <a:accent4>
        <a:srgbClr val="FBB43E"/>
      </a:accent4>
      <a:accent5>
        <a:srgbClr val="4B4B4B"/>
      </a:accent5>
      <a:accent6>
        <a:srgbClr val="EA7200"/>
      </a:accent6>
      <a:hlink>
        <a:srgbClr val="004E95"/>
      </a:hlink>
      <a:folHlink>
        <a:srgbClr val="EE463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aid xmlns="fafc8d19-b579-42c5-bdbf-055e03ea4ef1">true</Paid>
    <TaxCatchAll xmlns="1e1045f3-11ea-4d40-b573-7506c834c82d"/>
    <lcf76f155ced4ddcb4097134ff3c332f xmlns="fafc8d19-b579-42c5-bdbf-055e03ea4ef1">
      <Terms xmlns="http://schemas.microsoft.com/office/infopath/2007/PartnerControls"/>
    </lcf76f155ced4ddcb4097134ff3c332f>
    <Paid_x003f_ xmlns="fafc8d19-b579-42c5-bdbf-055e03ea4ef1" xsi:nil="true"/>
    <ThumbnailPreview xmlns="fafc8d19-b579-42c5-bdbf-055e03ea4ef1" xsi:nil="true"/>
    <Preview xmlns="fafc8d19-b579-42c5-bdbf-055e03ea4ef1">
      <Url xsi:nil="true"/>
      <Description xsi:nil="true"/>
    </Preview>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72358EAB7F38F4E95AD7FEB44FD0E14" ma:contentTypeVersion="23" ma:contentTypeDescription="Create a new document." ma:contentTypeScope="" ma:versionID="17bde09c45d38d5e79e13abc04a84fd6">
  <xsd:schema xmlns:xsd="http://www.w3.org/2001/XMLSchema" xmlns:xs="http://www.w3.org/2001/XMLSchema" xmlns:p="http://schemas.microsoft.com/office/2006/metadata/properties" xmlns:ns2="1e1045f3-11ea-4d40-b573-7506c834c82d" xmlns:ns3="fafc8d19-b579-42c5-bdbf-055e03ea4ef1" targetNamespace="http://schemas.microsoft.com/office/2006/metadata/properties" ma:root="true" ma:fieldsID="48d53a8136b1556d21aef5c68190cf59" ns2:_="" ns3:_="">
    <xsd:import namespace="1e1045f3-11ea-4d40-b573-7506c834c82d"/>
    <xsd:import namespace="fafc8d19-b579-42c5-bdbf-055e03ea4ef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3:Paid_x003f_" minOccurs="0"/>
                <xsd:element ref="ns3:Paid" minOccurs="0"/>
                <xsd:element ref="ns3:MediaLengthInSeconds" minOccurs="0"/>
                <xsd:element ref="ns2:TaxCatchAll" minOccurs="0"/>
                <xsd:element ref="ns3:lcf76f155ced4ddcb4097134ff3c332f" minOccurs="0"/>
                <xsd:element ref="ns3:ThumbnailPreview" minOccurs="0"/>
                <xsd:element ref="ns3:Preview"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1045f3-11ea-4d40-b573-7506c834c82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9706031f-f794-49bf-b019-f2f9034a8123}" ma:internalName="TaxCatchAll" ma:showField="CatchAllData" ma:web="1e1045f3-11ea-4d40-b573-7506c834c82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afc8d19-b579-42c5-bdbf-055e03ea4ef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Paid_x003f_" ma:index="20" nillable="true" ma:displayName="Paid?" ma:format="Dropdown" ma:internalName="Paid_x003f_">
      <xsd:simpleType>
        <xsd:restriction base="dms:Choice">
          <xsd:enumeration value="Choice 1"/>
          <xsd:enumeration value="Choice 2"/>
          <xsd:enumeration value="Choice 3"/>
        </xsd:restriction>
      </xsd:simpleType>
    </xsd:element>
    <xsd:element name="Paid" ma:index="21" nillable="true" ma:displayName="Paid" ma:default="1" ma:format="Dropdown" ma:internalName="Paid">
      <xsd:simpleType>
        <xsd:restriction base="dms:Boolea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dc2e9840-8bbf-48a1-addb-2fb4648ea8c5" ma:termSetId="09814cd3-568e-fe90-9814-8d621ff8fb84" ma:anchorId="fba54fb3-c3e1-fe81-a776-ca4b69148c4d" ma:open="true" ma:isKeyword="false">
      <xsd:complexType>
        <xsd:sequence>
          <xsd:element ref="pc:Terms" minOccurs="0" maxOccurs="1"/>
        </xsd:sequence>
      </xsd:complexType>
    </xsd:element>
    <xsd:element name="ThumbnailPreview" ma:index="26" nillable="true" ma:displayName="Thumbnail" ma:format="Thumbnail" ma:internalName="ThumbnailPreview">
      <xsd:simpleType>
        <xsd:restriction base="dms:Unknown"/>
      </xsd:simpleType>
    </xsd:element>
    <xsd:element name="Preview" ma:index="27" nillable="true" ma:displayName="Preview" ma:format="Hyperlink" ma:internalName="Preview">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E0E2964-57CD-4572-AD8A-FB35E76699AF}">
  <ds:schemaRefs>
    <ds:schemaRef ds:uri="http://purl.org/dc/dcmitype/"/>
    <ds:schemaRef ds:uri="http://schemas.microsoft.com/office/2006/documentManagement/types"/>
    <ds:schemaRef ds:uri="http://www.w3.org/XML/1998/namespace"/>
    <ds:schemaRef ds:uri="http://purl.org/dc/term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fafc8d19-b579-42c5-bdbf-055e03ea4ef1"/>
    <ds:schemaRef ds:uri="1e1045f3-11ea-4d40-b573-7506c834c82d"/>
  </ds:schemaRefs>
</ds:datastoreItem>
</file>

<file path=customXml/itemProps2.xml><?xml version="1.0" encoding="utf-8"?>
<ds:datastoreItem xmlns:ds="http://schemas.openxmlformats.org/officeDocument/2006/customXml" ds:itemID="{440D5E1B-534C-4A61-B8C9-F816E2E09FA5}">
  <ds:schemaRefs>
    <ds:schemaRef ds:uri="http://schemas.microsoft.com/sharepoint/v3/contenttype/forms"/>
  </ds:schemaRefs>
</ds:datastoreItem>
</file>

<file path=customXml/itemProps3.xml><?xml version="1.0" encoding="utf-8"?>
<ds:datastoreItem xmlns:ds="http://schemas.openxmlformats.org/officeDocument/2006/customXml" ds:itemID="{7887D43A-185D-43DB-89BA-8AE537EA3C08}">
  <ds:schemaRefs>
    <ds:schemaRef ds:uri="1e1045f3-11ea-4d40-b573-7506c834c82d"/>
    <ds:schemaRef ds:uri="fafc8d19-b579-42c5-bdbf-055e03ea4e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5682</TotalTime>
  <Words>2055</Words>
  <Application>Microsoft Office PowerPoint</Application>
  <PresentationFormat>Widescreen</PresentationFormat>
  <Paragraphs>123</Paragraphs>
  <Slides>12</Slides>
  <Notes>12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Calibri</vt:lpstr>
      <vt:lpstr>Arial</vt:lpstr>
      <vt:lpstr>Calibri Light</vt:lpstr>
      <vt:lpstr>Symbol</vt:lpstr>
      <vt:lpstr>Times New Roman</vt:lpstr>
      <vt:lpstr>League Gothic</vt:lpstr>
      <vt:lpstr>Office Theme</vt:lpstr>
      <vt:lpstr>Custom Design</vt:lpstr>
      <vt:lpstr>PowerPoint Presentation</vt:lpstr>
      <vt:lpstr>Who is ALICE –  and Did They Weather the Storm?</vt:lpstr>
      <vt:lpstr>PowerPoint Presentation</vt:lpstr>
      <vt:lpstr>PowerPoint Presentation</vt:lpstr>
      <vt:lpstr>Demographics of Households in Hardship</vt:lpstr>
      <vt:lpstr>The 20 Most Common Jobs in Tennessee</vt:lpstr>
      <vt:lpstr>Cushioning the Blow – But Was it Enough?</vt:lpstr>
      <vt:lpstr>Warning Signs on the Horizon</vt:lpstr>
      <vt:lpstr>Warning Signs on the Horizon</vt:lpstr>
      <vt:lpstr>United Ways of Tennessee Respond! </vt:lpstr>
      <vt:lpstr>United Ways of Tennessee Respond! </vt:lpstr>
      <vt:lpstr>Data For Action in Tennessee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Christine Aromando</dc:creator>
  <cp:lastModifiedBy>Mary Graham</cp:lastModifiedBy>
  <cp:revision>12</cp:revision>
  <dcterms:created xsi:type="dcterms:W3CDTF">2017-03-22T19:41:19Z</dcterms:created>
  <dcterms:modified xsi:type="dcterms:W3CDTF">2023-04-22T20:02:19Z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0x010100B72358EAB7F38F4E95AD7FEB44FD0E14</vt:lpwstr>
  </property>
  <property fmtid="{D5CDD505-2E9C-101B-9397-08002B2CF9AE}" pid="3" name="MediaServiceImageTags">
    <vt:lpwstr/>
  </property>
</Properties>
</file>