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65" r:id="rId4"/>
    <p:sldId id="259" r:id="rId5"/>
    <p:sldId id="260" r:id="rId6"/>
    <p:sldId id="261" r:id="rId7"/>
    <p:sldId id="262" r:id="rId8"/>
    <p:sldId id="268" r:id="rId9"/>
    <p:sldId id="266" r:id="rId10"/>
    <p:sldId id="267" r:id="rId11"/>
    <p:sldId id="269" r:id="rId12"/>
    <p:sldId id="270" r:id="rId13"/>
    <p:sldId id="272" r:id="rId14"/>
    <p:sldId id="273" r:id="rId15"/>
    <p:sldId id="27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6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1B8C3C-DB79-459E-AB75-B45A656FF988}" v="30" dt="2023-09-20T14:02:27.4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486" autoAdjust="0"/>
  </p:normalViewPr>
  <p:slideViewPr>
    <p:cSldViewPr snapToGrid="0">
      <p:cViewPr varScale="1">
        <p:scale>
          <a:sx n="68" d="100"/>
          <a:sy n="68" d="100"/>
        </p:scale>
        <p:origin x="127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Tucker" userId="20fcec4cd39a32ef" providerId="LiveId" clId="{861B8C3C-DB79-459E-AB75-B45A656FF988}"/>
    <pc:docChg chg="modSld">
      <pc:chgData name="Alex Tucker" userId="20fcec4cd39a32ef" providerId="LiveId" clId="{861B8C3C-DB79-459E-AB75-B45A656FF988}" dt="2023-09-20T14:02:27.477" v="29" actId="20577"/>
      <pc:docMkLst>
        <pc:docMk/>
      </pc:docMkLst>
      <pc:sldChg chg="modSp">
        <pc:chgData name="Alex Tucker" userId="20fcec4cd39a32ef" providerId="LiveId" clId="{861B8C3C-DB79-459E-AB75-B45A656FF988}" dt="2023-09-20T14:02:27.477" v="29" actId="20577"/>
        <pc:sldMkLst>
          <pc:docMk/>
          <pc:sldMk cId="2154329096" sldId="275"/>
        </pc:sldMkLst>
        <pc:spChg chg="mod">
          <ac:chgData name="Alex Tucker" userId="20fcec4cd39a32ef" providerId="LiveId" clId="{861B8C3C-DB79-459E-AB75-B45A656FF988}" dt="2023-09-20T14:02:27.477" v="29" actId="20577"/>
          <ac:spMkLst>
            <pc:docMk/>
            <pc:sldMk cId="2154329096" sldId="275"/>
            <ac:spMk id="3" creationId="{F971F998-B0FF-EB1A-63D6-77CE7AEB967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C99811-95BB-4C5C-AFC7-38F147C05A77}" type="datetimeFigureOut">
              <a:rPr lang="en-US" smtClean="0"/>
              <a:t>9/20/2023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45D7D2-3C28-47B6-8007-5F652C1940D4}" type="slidenum">
              <a:rPr lang="en-US" smtClean="0"/>
              <a:t>‹#›</a:t>
            </a:fld>
            <a:endParaRPr lang="en-US"/>
          </a:p>
        </p:txBody>
      </p:sp>
    </p:spTree>
    <p:extLst>
      <p:ext uri="{BB962C8B-B14F-4D97-AF65-F5344CB8AC3E}">
        <p14:creationId xmlns:p14="http://schemas.microsoft.com/office/powerpoint/2010/main" val="3266638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by Kris (https://pixabay.com/users/white77-185772/?utm_source=link-attribution&amp;utm_medium=referral&amp;utm_campaign=image&amp;utm_content=286231) from </a:t>
            </a:r>
            <a:r>
              <a:rPr lang="en-US" dirty="0" err="1"/>
              <a:t>Pixabay</a:t>
            </a:r>
            <a:r>
              <a:rPr lang="en-US" dirty="0"/>
              <a:t> (https://pixabay.com//?utm_source=link-attribution&amp;utm_medium=referral&amp;utm_campaign=image&amp;utm_content=286231).</a:t>
            </a:r>
          </a:p>
        </p:txBody>
      </p:sp>
      <p:sp>
        <p:nvSpPr>
          <p:cNvPr id="4" name="Slide Number Placeholder 3"/>
          <p:cNvSpPr>
            <a:spLocks noGrp="1"/>
          </p:cNvSpPr>
          <p:nvPr>
            <p:ph type="sldNum" sz="quarter" idx="5"/>
          </p:nvPr>
        </p:nvSpPr>
        <p:spPr/>
        <p:txBody>
          <a:bodyPr/>
          <a:lstStyle/>
          <a:p>
            <a:fld id="{DB45D7D2-3C28-47B6-8007-5F652C1940D4}" type="slidenum">
              <a:rPr lang="en-US" smtClean="0"/>
              <a:t>2</a:t>
            </a:fld>
            <a:endParaRPr lang="en-US"/>
          </a:p>
        </p:txBody>
      </p:sp>
    </p:spTree>
    <p:extLst>
      <p:ext uri="{BB962C8B-B14F-4D97-AF65-F5344CB8AC3E}">
        <p14:creationId xmlns:p14="http://schemas.microsoft.com/office/powerpoint/2010/main" val="2930322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Session Goals and ensure attendees feel as though the session has helped me meet these goals.</a:t>
            </a:r>
          </a:p>
        </p:txBody>
      </p:sp>
      <p:sp>
        <p:nvSpPr>
          <p:cNvPr id="4" name="Slide Number Placeholder 3"/>
          <p:cNvSpPr>
            <a:spLocks noGrp="1"/>
          </p:cNvSpPr>
          <p:nvPr>
            <p:ph type="sldNum" sz="quarter" idx="5"/>
          </p:nvPr>
        </p:nvSpPr>
        <p:spPr/>
        <p:txBody>
          <a:bodyPr/>
          <a:lstStyle/>
          <a:p>
            <a:fld id="{DB45D7D2-3C28-47B6-8007-5F652C1940D4}" type="slidenum">
              <a:rPr lang="en-US" smtClean="0"/>
              <a:t>13</a:t>
            </a:fld>
            <a:endParaRPr lang="en-US"/>
          </a:p>
        </p:txBody>
      </p:sp>
    </p:spTree>
    <p:extLst>
      <p:ext uri="{BB962C8B-B14F-4D97-AF65-F5344CB8AC3E}">
        <p14:creationId xmlns:p14="http://schemas.microsoft.com/office/powerpoint/2010/main" val="3314006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Symbol" panose="05050102010706020507" pitchFamily="18" charset="2"/>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Thank attendees for their active participation and direct attendees to complete a survey providing feedback about the training session.​</a:t>
            </a:r>
            <a:endParaRPr lang="en-US" sz="1800" dirty="0">
              <a:effectLst/>
              <a:latin typeface="Nunito" pitchFamily="2" charset="0"/>
              <a:ea typeface="Calibri" panose="020F0502020204030204" pitchFamily="34" charset="0"/>
              <a:cs typeface="Times New Roman" panose="02020603050405020304" pitchFamily="18" charset="0"/>
            </a:endParaRPr>
          </a:p>
          <a:p>
            <a:endParaRPr lang="en-US" sz="1800" dirty="0">
              <a:effectLst/>
              <a:latin typeface="Arial" panose="020B0604020202020204" pitchFamily="34" charset="0"/>
              <a:ea typeface="Calibri" panose="020F0502020204030204" pitchFamily="34" charset="0"/>
            </a:endParaRPr>
          </a:p>
          <a:p>
            <a:r>
              <a:rPr lang="en-US" sz="1800" dirty="0">
                <a:effectLst/>
                <a:latin typeface="Arial" panose="020B0604020202020204" pitchFamily="34" charset="0"/>
                <a:ea typeface="Calibri" panose="020F0502020204030204" pitchFamily="34" charset="0"/>
              </a:rPr>
              <a:t>Collect any questions, comments, or requests for further support as necessary.</a:t>
            </a:r>
            <a:endParaRPr lang="en-US" sz="1800" dirty="0">
              <a:effectLst/>
              <a:latin typeface="Nunito" pitchFamily="2"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B45D7D2-3C28-47B6-8007-5F652C1940D4}" type="slidenum">
              <a:rPr lang="en-US" smtClean="0"/>
              <a:t>14</a:t>
            </a:fld>
            <a:endParaRPr lang="en-US"/>
          </a:p>
        </p:txBody>
      </p:sp>
    </p:spTree>
    <p:extLst>
      <p:ext uri="{BB962C8B-B14F-4D97-AF65-F5344CB8AC3E}">
        <p14:creationId xmlns:p14="http://schemas.microsoft.com/office/powerpoint/2010/main" val="3054964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by Artem </a:t>
            </a:r>
            <a:r>
              <a:rPr lang="en-US" dirty="0" err="1"/>
              <a:t>Kniaz</a:t>
            </a:r>
            <a:r>
              <a:rPr lang="en-US" dirty="0"/>
              <a:t> (https://unsplash.com/@artem_kniaz?utm_source=unsplash&amp;utm_medium=referral&amp;utm_content=creditCopyText) on </a:t>
            </a:r>
            <a:r>
              <a:rPr lang="en-US" dirty="0" err="1"/>
              <a:t>Unsplash</a:t>
            </a:r>
            <a:r>
              <a:rPr lang="en-US" dirty="0"/>
              <a:t> (https://unsplash.com/photos/DqgMHzeio7g?utm_source=unsplash&amp;utm_medium=referral&amp;utm_content=creditCopyText).</a:t>
            </a:r>
          </a:p>
          <a:p>
            <a:endParaRPr lang="en-US" dirty="0"/>
          </a:p>
          <a:p>
            <a:pPr marL="0" marR="0" lvl="0" indent="0">
              <a:lnSpc>
                <a:spcPct val="107000"/>
              </a:lnSpc>
              <a:spcBef>
                <a:spcPts val="0"/>
              </a:spcBef>
              <a:spcAft>
                <a:spcPts val="0"/>
              </a:spcAft>
              <a:buFont typeface="Symbol" panose="05050102010706020507" pitchFamily="18" charset="2"/>
              <a:buNone/>
            </a:pPr>
            <a:r>
              <a:rPr lang="en-US" sz="1200" dirty="0">
                <a:effectLst/>
                <a:latin typeface="Arial" panose="020B0604020202020204" pitchFamily="34" charset="0"/>
                <a:ea typeface="Calibri" panose="020F0502020204030204" pitchFamily="34" charset="0"/>
                <a:cs typeface="Times New Roman" panose="02020603050405020304" pitchFamily="18" charset="0"/>
              </a:rPr>
              <a:t>The list will potentially include the use of the standards to:</a:t>
            </a:r>
            <a:endParaRPr lang="en-US" sz="1200" dirty="0">
              <a:effectLst/>
              <a:latin typeface="Nunito" pitchFamily="2"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Engage in self-assessment</a:t>
            </a:r>
            <a:endParaRPr lang="en-US" sz="1200" dirty="0">
              <a:effectLst/>
              <a:latin typeface="Nunito" pitchFamily="2"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Increase enrollment, attendance, and retention</a:t>
            </a:r>
            <a:endParaRPr lang="en-US" sz="1200" dirty="0">
              <a:effectLst/>
              <a:latin typeface="Nunito" pitchFamily="2"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Align with providers locally or regionally across Tennessee</a:t>
            </a:r>
            <a:endParaRPr lang="en-US" sz="1200" dirty="0">
              <a:effectLst/>
              <a:latin typeface="Nunito" pitchFamily="2"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Set goals for improvement</a:t>
            </a:r>
            <a:endParaRPr lang="en-US" sz="1200" dirty="0">
              <a:effectLst/>
              <a:latin typeface="Nunito" pitchFamily="2"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Collect data and communicate impact </a:t>
            </a:r>
            <a:endParaRPr lang="en-US" sz="1200" dirty="0">
              <a:effectLst/>
              <a:latin typeface="Nunito" pitchFamily="2"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80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Secure funding</a:t>
            </a:r>
            <a:endParaRPr lang="en-US" sz="1200" dirty="0">
              <a:effectLst/>
              <a:latin typeface="Nunito" pitchFamily="2"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B45D7D2-3C28-47B6-8007-5F652C1940D4}" type="slidenum">
              <a:rPr lang="en-US" smtClean="0"/>
              <a:t>4</a:t>
            </a:fld>
            <a:endParaRPr lang="en-US"/>
          </a:p>
        </p:txBody>
      </p:sp>
    </p:spTree>
    <p:extLst>
      <p:ext uri="{BB962C8B-B14F-4D97-AF65-F5344CB8AC3E}">
        <p14:creationId xmlns:p14="http://schemas.microsoft.com/office/powerpoint/2010/main" val="1642708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Tennessee Afterschool Network formed in 2014 at the same time other statewide out-of-school time networks were developing and adopting quality standards.</a:t>
            </a:r>
          </a:p>
          <a:p>
            <a:pPr marL="171450" indent="-171450">
              <a:buFont typeface="Arial" panose="020B0604020202020204" pitchFamily="34" charset="0"/>
              <a:buChar char="•"/>
            </a:pPr>
            <a:r>
              <a:rPr lang="en-US" dirty="0"/>
              <a:t>The development of the standards for Tennessee originated in a Mott grant to TAN in 2018</a:t>
            </a:r>
            <a:r>
              <a:rPr lang="en-US"/>
              <a:t> along with a request from Tennessee's Department of Health Services and Department of Education</a:t>
            </a:r>
            <a:r>
              <a:rPr lang="en-US" dirty="0"/>
              <a:t>.</a:t>
            </a:r>
            <a:endParaRPr lang="en-US">
              <a:cs typeface="Calibri"/>
            </a:endParaRPr>
          </a:p>
          <a:p>
            <a:pPr marL="171450" indent="-171450">
              <a:buFont typeface="Arial" panose="020B0604020202020204" pitchFamily="34" charset="0"/>
              <a:buChar char="•"/>
            </a:pPr>
            <a:r>
              <a:rPr lang="en-US" dirty="0"/>
              <a:t>TAN convened a committee that researched the standards adopted by other statewide out-of-school time networks and then worked with stakeholders to draft standards that reflected not only national best practices but also the input of Tennessee out-of-school time providers.</a:t>
            </a:r>
            <a:r>
              <a:rPr lang="en-US"/>
              <a:t> </a:t>
            </a:r>
            <a:r>
              <a:rPr lang="en-US" dirty="0"/>
              <a:t>The committee was able to speak with other statewide network leaders at the 50 State Afterschool Network not only about development of standards but also implementation.</a:t>
            </a:r>
            <a:endParaRPr lang="en-US">
              <a:cs typeface="Calibri" panose="020F0502020204030204"/>
            </a:endParaRPr>
          </a:p>
          <a:p>
            <a:pPr marL="171450" indent="-171450">
              <a:buFont typeface="Arial" panose="020B0604020202020204" pitchFamily="34" charset="0"/>
              <a:buChar char="•"/>
            </a:pPr>
            <a:r>
              <a:rPr lang="en-US" dirty="0"/>
              <a:t>The standards </a:t>
            </a:r>
            <a:r>
              <a:rPr lang="en-US"/>
              <a:t>were last </a:t>
            </a:r>
            <a:r>
              <a:rPr lang="en-US" dirty="0"/>
              <a:t>revised </a:t>
            </a:r>
            <a:r>
              <a:rPr lang="en-US"/>
              <a:t>in </a:t>
            </a:r>
            <a:r>
              <a:rPr lang="en-US" dirty="0"/>
              <a:t>2022 to ensure continued relevance and adherence to best practices.</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DB45D7D2-3C28-47B6-8007-5F652C1940D4}" type="slidenum">
              <a:rPr lang="en-US" smtClean="0"/>
              <a:t>5</a:t>
            </a:fld>
            <a:endParaRPr lang="en-US"/>
          </a:p>
        </p:txBody>
      </p:sp>
    </p:spTree>
    <p:extLst>
      <p:ext uri="{BB962C8B-B14F-4D97-AF65-F5344CB8AC3E}">
        <p14:creationId xmlns:p14="http://schemas.microsoft.com/office/powerpoint/2010/main" val="475440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Pass out the one-pager detailing the domains and individual standards. Provide an overview of each domain and its importance in the achievement of quality afterschool programming. For each domain, ask attendees to analyze the included standards to identify commonalities and/of focuses.</a:t>
            </a:r>
          </a:p>
        </p:txBody>
      </p:sp>
      <p:sp>
        <p:nvSpPr>
          <p:cNvPr id="4" name="Slide Number Placeholder 3"/>
          <p:cNvSpPr>
            <a:spLocks noGrp="1"/>
          </p:cNvSpPr>
          <p:nvPr>
            <p:ph type="sldNum" sz="quarter" idx="5"/>
          </p:nvPr>
        </p:nvSpPr>
        <p:spPr/>
        <p:txBody>
          <a:bodyPr/>
          <a:lstStyle/>
          <a:p>
            <a:fld id="{DB45D7D2-3C28-47B6-8007-5F652C1940D4}" type="slidenum">
              <a:rPr lang="en-US" smtClean="0"/>
              <a:t>6</a:t>
            </a:fld>
            <a:endParaRPr lang="en-US"/>
          </a:p>
        </p:txBody>
      </p:sp>
    </p:spTree>
    <p:extLst>
      <p:ext uri="{BB962C8B-B14F-4D97-AF65-F5344CB8AC3E}">
        <p14:creationId xmlns:p14="http://schemas.microsoft.com/office/powerpoint/2010/main" val="810119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structure of the rubric for each standard.</a:t>
            </a:r>
          </a:p>
        </p:txBody>
      </p:sp>
      <p:sp>
        <p:nvSpPr>
          <p:cNvPr id="4" name="Slide Number Placeholder 3"/>
          <p:cNvSpPr>
            <a:spLocks noGrp="1"/>
          </p:cNvSpPr>
          <p:nvPr>
            <p:ph type="sldNum" sz="quarter" idx="5"/>
          </p:nvPr>
        </p:nvSpPr>
        <p:spPr/>
        <p:txBody>
          <a:bodyPr/>
          <a:lstStyle/>
          <a:p>
            <a:fld id="{DB45D7D2-3C28-47B6-8007-5F652C1940D4}" type="slidenum">
              <a:rPr lang="en-US" smtClean="0"/>
              <a:t>7</a:t>
            </a:fld>
            <a:endParaRPr lang="en-US"/>
          </a:p>
        </p:txBody>
      </p:sp>
    </p:spTree>
    <p:extLst>
      <p:ext uri="{BB962C8B-B14F-4D97-AF65-F5344CB8AC3E}">
        <p14:creationId xmlns:p14="http://schemas.microsoft.com/office/powerpoint/2010/main" val="1253718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Calibri" panose="020F0502020204030204" pitchFamily="34" charset="0"/>
              </a:rPr>
              <a:t>Discuss local use of the standards (e.g., fidelity vs. flexibility, focus standards, logistics of implementation). </a:t>
            </a:r>
            <a:endParaRPr lang="en-US" dirty="0"/>
          </a:p>
        </p:txBody>
      </p:sp>
      <p:sp>
        <p:nvSpPr>
          <p:cNvPr id="4" name="Slide Number Placeholder 3"/>
          <p:cNvSpPr>
            <a:spLocks noGrp="1"/>
          </p:cNvSpPr>
          <p:nvPr>
            <p:ph type="sldNum" sz="quarter" idx="5"/>
          </p:nvPr>
        </p:nvSpPr>
        <p:spPr/>
        <p:txBody>
          <a:bodyPr/>
          <a:lstStyle/>
          <a:p>
            <a:fld id="{DB45D7D2-3C28-47B6-8007-5F652C1940D4}" type="slidenum">
              <a:rPr lang="en-US" smtClean="0"/>
              <a:t>8</a:t>
            </a:fld>
            <a:endParaRPr lang="en-US"/>
          </a:p>
        </p:txBody>
      </p:sp>
    </p:spTree>
    <p:extLst>
      <p:ext uri="{BB962C8B-B14F-4D97-AF65-F5344CB8AC3E}">
        <p14:creationId xmlns:p14="http://schemas.microsoft.com/office/powerpoint/2010/main" val="4235832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Divide the attendees into small groups and provide them each with a standard and its rubric.  (If there are not enough people for 19 groups, the facilitator will create as many groups as possible with 3-4 people in each group. Un-assigned standards will simply be posted without accompanying group interpretation.)​</a:t>
            </a:r>
            <a:endParaRPr lang="en-US" sz="1800" dirty="0">
              <a:effectLst/>
              <a:latin typeface="Nunito" pitchFamily="2"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B45D7D2-3C28-47B6-8007-5F652C1940D4}" type="slidenum">
              <a:rPr lang="en-US" smtClean="0"/>
              <a:t>9</a:t>
            </a:fld>
            <a:endParaRPr lang="en-US"/>
          </a:p>
        </p:txBody>
      </p:sp>
    </p:spTree>
    <p:extLst>
      <p:ext uri="{BB962C8B-B14F-4D97-AF65-F5344CB8AC3E}">
        <p14:creationId xmlns:p14="http://schemas.microsoft.com/office/powerpoint/2010/main" val="2069512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800" dirty="0">
                <a:effectLst/>
              </a:rPr>
              <a:t>Photo by Yan Krukau </a:t>
            </a:r>
            <a:r>
              <a:rPr lang="en-US" sz="2800" dirty="0">
                <a:effectLst/>
              </a:rPr>
              <a:t>(</a:t>
            </a:r>
            <a:r>
              <a:rPr lang="pl-PL" sz="2800" dirty="0">
                <a:effectLst/>
              </a:rPr>
              <a:t>https://www.pexels.com/photo/woman-reading-a-book-to-children-8613083/</a:t>
            </a:r>
            <a:r>
              <a:rPr lang="en-US" sz="2800" dirty="0">
                <a:effectLst/>
              </a:rPr>
              <a:t>).</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Introduce a fictional out-of-school time program named Off-the-Clock Kids and direct attendees to read a case study related to the program’s implementation of standard 1 within the Relationships domain, standard 1 within the Community Involvement domain, or standard 5 within the Programming domain.</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Symbol" panose="05050102010706020507" pitchFamily="18" charset="2"/>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Invite a representative for each small group to share their group’s assessment and recommendations. </a:t>
            </a:r>
            <a:endParaRPr lang="en-US" sz="1800" dirty="0">
              <a:effectLst/>
              <a:latin typeface="Nunito" pitchFamily="2" charset="0"/>
              <a:ea typeface="Calibri" panose="020F0502020204030204" pitchFamily="34" charset="0"/>
              <a:cs typeface="Times New Roman" panose="02020603050405020304" pitchFamily="18" charset="0"/>
            </a:endParaRPr>
          </a:p>
          <a:p>
            <a:endParaRPr lang="en-US" sz="1800" dirty="0">
              <a:effectLst/>
              <a:latin typeface="Arial" panose="020B0604020202020204" pitchFamily="34" charset="0"/>
              <a:ea typeface="Calibri" panose="020F0502020204030204" pitchFamily="34" charset="0"/>
            </a:endParaRPr>
          </a:p>
          <a:p>
            <a:r>
              <a:rPr lang="en-US" sz="1800" dirty="0">
                <a:effectLst/>
                <a:latin typeface="Arial" panose="020B0604020202020204" pitchFamily="34" charset="0"/>
                <a:ea typeface="Calibri" panose="020F0502020204030204" pitchFamily="34" charset="0"/>
              </a:rPr>
              <a:t>Lead a whole group discussion about how they were able to use the standards for the benefit of the Off-the-Clock Kids program, taking care to connect the discussion to the earlier activity in which attendees identified benefits of the Voluntary Quality Standards.</a:t>
            </a:r>
            <a:endParaRPr lang="en-US" sz="1800" dirty="0">
              <a:effectLst/>
              <a:latin typeface="Nunito" pitchFamily="2"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B45D7D2-3C28-47B6-8007-5F652C1940D4}" type="slidenum">
              <a:rPr lang="en-US" smtClean="0"/>
              <a:t>11</a:t>
            </a:fld>
            <a:endParaRPr lang="en-US"/>
          </a:p>
        </p:txBody>
      </p:sp>
    </p:spTree>
    <p:extLst>
      <p:ext uri="{BB962C8B-B14F-4D97-AF65-F5344CB8AC3E}">
        <p14:creationId xmlns:p14="http://schemas.microsoft.com/office/powerpoint/2010/main" val="1242786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Symbol" panose="05050102010706020507" pitchFamily="18" charset="2"/>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Use this slide and time to support or guide implementation of the Voluntary Quality Standards at the local level. Focus </a:t>
            </a:r>
            <a:r>
              <a:rPr lang="en-US" sz="1800" dirty="0">
                <a:effectLst/>
                <a:latin typeface="Arial" panose="020B0604020202020204" pitchFamily="34" charset="0"/>
                <a:ea typeface="Calibri" panose="020F0502020204030204" pitchFamily="34" charset="0"/>
              </a:rPr>
              <a:t>on how the standards will be used locally. This section may consist of the identification of focus standards for future professional learning, completion of a self-assessment to guide and measure implementation, or simply a discussion about next steps.</a:t>
            </a:r>
            <a:endParaRPr lang="en-US" dirty="0"/>
          </a:p>
        </p:txBody>
      </p:sp>
      <p:sp>
        <p:nvSpPr>
          <p:cNvPr id="4" name="Slide Number Placeholder 3"/>
          <p:cNvSpPr>
            <a:spLocks noGrp="1"/>
          </p:cNvSpPr>
          <p:nvPr>
            <p:ph type="sldNum" sz="quarter" idx="5"/>
          </p:nvPr>
        </p:nvSpPr>
        <p:spPr/>
        <p:txBody>
          <a:bodyPr/>
          <a:lstStyle/>
          <a:p>
            <a:fld id="{DB45D7D2-3C28-47B6-8007-5F652C1940D4}" type="slidenum">
              <a:rPr lang="en-US" smtClean="0"/>
              <a:t>12</a:t>
            </a:fld>
            <a:endParaRPr lang="en-US"/>
          </a:p>
        </p:txBody>
      </p:sp>
    </p:spTree>
    <p:extLst>
      <p:ext uri="{BB962C8B-B14F-4D97-AF65-F5344CB8AC3E}">
        <p14:creationId xmlns:p14="http://schemas.microsoft.com/office/powerpoint/2010/main" val="1074055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F3646-02E8-A75C-8968-78DA721A7A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A9D9C7-1BBE-89A4-1937-AA37ED77A9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F8737B-979F-D45E-08AA-D98CF582862A}"/>
              </a:ext>
            </a:extLst>
          </p:cNvPr>
          <p:cNvSpPr>
            <a:spLocks noGrp="1"/>
          </p:cNvSpPr>
          <p:nvPr>
            <p:ph type="dt" sz="half" idx="10"/>
          </p:nvPr>
        </p:nvSpPr>
        <p:spPr/>
        <p:txBody>
          <a:bodyPr/>
          <a:lstStyle/>
          <a:p>
            <a:fld id="{EE8D4541-0099-4453-B827-40326B162429}" type="datetimeFigureOut">
              <a:rPr lang="en-US" smtClean="0"/>
              <a:t>9/20/2023</a:t>
            </a:fld>
            <a:endParaRPr lang="en-US"/>
          </a:p>
        </p:txBody>
      </p:sp>
      <p:sp>
        <p:nvSpPr>
          <p:cNvPr id="5" name="Footer Placeholder 4">
            <a:extLst>
              <a:ext uri="{FF2B5EF4-FFF2-40B4-BE49-F238E27FC236}">
                <a16:creationId xmlns:a16="http://schemas.microsoft.com/office/drawing/2014/main" id="{46330814-9A92-06AC-720D-FD8C6ED3AE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2CB533-E188-9258-C824-CCEE64D48326}"/>
              </a:ext>
            </a:extLst>
          </p:cNvPr>
          <p:cNvSpPr>
            <a:spLocks noGrp="1"/>
          </p:cNvSpPr>
          <p:nvPr>
            <p:ph type="sldNum" sz="quarter" idx="12"/>
          </p:nvPr>
        </p:nvSpPr>
        <p:spPr/>
        <p:txBody>
          <a:bodyPr/>
          <a:lstStyle/>
          <a:p>
            <a:fld id="{355326CC-DB48-4966-A6D5-15A40EFE624E}" type="slidenum">
              <a:rPr lang="en-US" smtClean="0"/>
              <a:t>‹#›</a:t>
            </a:fld>
            <a:endParaRPr lang="en-US"/>
          </a:p>
        </p:txBody>
      </p:sp>
    </p:spTree>
    <p:extLst>
      <p:ext uri="{BB962C8B-B14F-4D97-AF65-F5344CB8AC3E}">
        <p14:creationId xmlns:p14="http://schemas.microsoft.com/office/powerpoint/2010/main" val="2470057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1A990-0C8D-DEE3-4038-25CE3191BE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79B25E-11EE-11F2-0508-EDB0D93487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7F52A8-2541-4C7E-5790-5FF2643F7EA0}"/>
              </a:ext>
            </a:extLst>
          </p:cNvPr>
          <p:cNvSpPr>
            <a:spLocks noGrp="1"/>
          </p:cNvSpPr>
          <p:nvPr>
            <p:ph type="dt" sz="half" idx="10"/>
          </p:nvPr>
        </p:nvSpPr>
        <p:spPr/>
        <p:txBody>
          <a:bodyPr/>
          <a:lstStyle/>
          <a:p>
            <a:fld id="{EE8D4541-0099-4453-B827-40326B162429}" type="datetimeFigureOut">
              <a:rPr lang="en-US" smtClean="0"/>
              <a:t>9/20/2023</a:t>
            </a:fld>
            <a:endParaRPr lang="en-US"/>
          </a:p>
        </p:txBody>
      </p:sp>
      <p:sp>
        <p:nvSpPr>
          <p:cNvPr id="5" name="Footer Placeholder 4">
            <a:extLst>
              <a:ext uri="{FF2B5EF4-FFF2-40B4-BE49-F238E27FC236}">
                <a16:creationId xmlns:a16="http://schemas.microsoft.com/office/drawing/2014/main" id="{06C5282B-3D00-4FA4-BC26-6BFF37A98B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11D32D-21B8-96E1-C52F-A4E777A889ED}"/>
              </a:ext>
            </a:extLst>
          </p:cNvPr>
          <p:cNvSpPr>
            <a:spLocks noGrp="1"/>
          </p:cNvSpPr>
          <p:nvPr>
            <p:ph type="sldNum" sz="quarter" idx="12"/>
          </p:nvPr>
        </p:nvSpPr>
        <p:spPr/>
        <p:txBody>
          <a:bodyPr/>
          <a:lstStyle/>
          <a:p>
            <a:fld id="{355326CC-DB48-4966-A6D5-15A40EFE624E}" type="slidenum">
              <a:rPr lang="en-US" smtClean="0"/>
              <a:t>‹#›</a:t>
            </a:fld>
            <a:endParaRPr lang="en-US"/>
          </a:p>
        </p:txBody>
      </p:sp>
    </p:spTree>
    <p:extLst>
      <p:ext uri="{BB962C8B-B14F-4D97-AF65-F5344CB8AC3E}">
        <p14:creationId xmlns:p14="http://schemas.microsoft.com/office/powerpoint/2010/main" val="3347558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C840F9-2E2A-3CC9-4DD5-099619D54B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F4447F-8C3F-5CE0-139A-D08D1F08C8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006395-E155-2BCF-E874-2ABEEC971FB2}"/>
              </a:ext>
            </a:extLst>
          </p:cNvPr>
          <p:cNvSpPr>
            <a:spLocks noGrp="1"/>
          </p:cNvSpPr>
          <p:nvPr>
            <p:ph type="dt" sz="half" idx="10"/>
          </p:nvPr>
        </p:nvSpPr>
        <p:spPr/>
        <p:txBody>
          <a:bodyPr/>
          <a:lstStyle/>
          <a:p>
            <a:fld id="{EE8D4541-0099-4453-B827-40326B162429}" type="datetimeFigureOut">
              <a:rPr lang="en-US" smtClean="0"/>
              <a:t>9/20/2023</a:t>
            </a:fld>
            <a:endParaRPr lang="en-US"/>
          </a:p>
        </p:txBody>
      </p:sp>
      <p:sp>
        <p:nvSpPr>
          <p:cNvPr id="5" name="Footer Placeholder 4">
            <a:extLst>
              <a:ext uri="{FF2B5EF4-FFF2-40B4-BE49-F238E27FC236}">
                <a16:creationId xmlns:a16="http://schemas.microsoft.com/office/drawing/2014/main" id="{CCC39039-D730-A6B9-A0A9-9AD6F43977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195147-286E-6A74-D298-CFF5529BA8F5}"/>
              </a:ext>
            </a:extLst>
          </p:cNvPr>
          <p:cNvSpPr>
            <a:spLocks noGrp="1"/>
          </p:cNvSpPr>
          <p:nvPr>
            <p:ph type="sldNum" sz="quarter" idx="12"/>
          </p:nvPr>
        </p:nvSpPr>
        <p:spPr/>
        <p:txBody>
          <a:bodyPr/>
          <a:lstStyle/>
          <a:p>
            <a:fld id="{355326CC-DB48-4966-A6D5-15A40EFE624E}" type="slidenum">
              <a:rPr lang="en-US" smtClean="0"/>
              <a:t>‹#›</a:t>
            </a:fld>
            <a:endParaRPr lang="en-US"/>
          </a:p>
        </p:txBody>
      </p:sp>
    </p:spTree>
    <p:extLst>
      <p:ext uri="{BB962C8B-B14F-4D97-AF65-F5344CB8AC3E}">
        <p14:creationId xmlns:p14="http://schemas.microsoft.com/office/powerpoint/2010/main" val="540657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6A8A6-8E7C-CC6F-397C-365C95830C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BF6796-34C0-13CF-2A1D-9165277898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034D39-14B7-119C-3D35-7DD98EB77FE5}"/>
              </a:ext>
            </a:extLst>
          </p:cNvPr>
          <p:cNvSpPr>
            <a:spLocks noGrp="1"/>
          </p:cNvSpPr>
          <p:nvPr>
            <p:ph type="dt" sz="half" idx="10"/>
          </p:nvPr>
        </p:nvSpPr>
        <p:spPr/>
        <p:txBody>
          <a:bodyPr/>
          <a:lstStyle/>
          <a:p>
            <a:fld id="{EE8D4541-0099-4453-B827-40326B162429}" type="datetimeFigureOut">
              <a:rPr lang="en-US" smtClean="0"/>
              <a:t>9/20/2023</a:t>
            </a:fld>
            <a:endParaRPr lang="en-US"/>
          </a:p>
        </p:txBody>
      </p:sp>
      <p:sp>
        <p:nvSpPr>
          <p:cNvPr id="5" name="Footer Placeholder 4">
            <a:extLst>
              <a:ext uri="{FF2B5EF4-FFF2-40B4-BE49-F238E27FC236}">
                <a16:creationId xmlns:a16="http://schemas.microsoft.com/office/drawing/2014/main" id="{C45BC1A8-BACB-65B9-1378-0864C4FAF0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FB37F3-B55D-B08B-21DC-387223C4798B}"/>
              </a:ext>
            </a:extLst>
          </p:cNvPr>
          <p:cNvSpPr>
            <a:spLocks noGrp="1"/>
          </p:cNvSpPr>
          <p:nvPr>
            <p:ph type="sldNum" sz="quarter" idx="12"/>
          </p:nvPr>
        </p:nvSpPr>
        <p:spPr/>
        <p:txBody>
          <a:bodyPr/>
          <a:lstStyle/>
          <a:p>
            <a:fld id="{355326CC-DB48-4966-A6D5-15A40EFE624E}" type="slidenum">
              <a:rPr lang="en-US" smtClean="0"/>
              <a:t>‹#›</a:t>
            </a:fld>
            <a:endParaRPr lang="en-US"/>
          </a:p>
        </p:txBody>
      </p:sp>
    </p:spTree>
    <p:extLst>
      <p:ext uri="{BB962C8B-B14F-4D97-AF65-F5344CB8AC3E}">
        <p14:creationId xmlns:p14="http://schemas.microsoft.com/office/powerpoint/2010/main" val="3347760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54AC0-2E19-A084-A74D-F399497BCD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48C888-1716-0438-3D0C-2BD28F22B3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8EF3EA-0673-93F0-4560-065DAE35F280}"/>
              </a:ext>
            </a:extLst>
          </p:cNvPr>
          <p:cNvSpPr>
            <a:spLocks noGrp="1"/>
          </p:cNvSpPr>
          <p:nvPr>
            <p:ph type="dt" sz="half" idx="10"/>
          </p:nvPr>
        </p:nvSpPr>
        <p:spPr/>
        <p:txBody>
          <a:bodyPr/>
          <a:lstStyle/>
          <a:p>
            <a:fld id="{EE8D4541-0099-4453-B827-40326B162429}" type="datetimeFigureOut">
              <a:rPr lang="en-US" smtClean="0"/>
              <a:t>9/20/2023</a:t>
            </a:fld>
            <a:endParaRPr lang="en-US"/>
          </a:p>
        </p:txBody>
      </p:sp>
      <p:sp>
        <p:nvSpPr>
          <p:cNvPr id="5" name="Footer Placeholder 4">
            <a:extLst>
              <a:ext uri="{FF2B5EF4-FFF2-40B4-BE49-F238E27FC236}">
                <a16:creationId xmlns:a16="http://schemas.microsoft.com/office/drawing/2014/main" id="{89691B01-CB28-B31E-8BFA-62D614E1A9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13AC21-B071-029D-084E-48FB90D07C06}"/>
              </a:ext>
            </a:extLst>
          </p:cNvPr>
          <p:cNvSpPr>
            <a:spLocks noGrp="1"/>
          </p:cNvSpPr>
          <p:nvPr>
            <p:ph type="sldNum" sz="quarter" idx="12"/>
          </p:nvPr>
        </p:nvSpPr>
        <p:spPr/>
        <p:txBody>
          <a:bodyPr/>
          <a:lstStyle/>
          <a:p>
            <a:fld id="{355326CC-DB48-4966-A6D5-15A40EFE624E}" type="slidenum">
              <a:rPr lang="en-US" smtClean="0"/>
              <a:t>‹#›</a:t>
            </a:fld>
            <a:endParaRPr lang="en-US"/>
          </a:p>
        </p:txBody>
      </p:sp>
    </p:spTree>
    <p:extLst>
      <p:ext uri="{BB962C8B-B14F-4D97-AF65-F5344CB8AC3E}">
        <p14:creationId xmlns:p14="http://schemas.microsoft.com/office/powerpoint/2010/main" val="4112348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78850-C484-95B8-747B-A4193DD268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82F99D-F779-FBE2-535C-1C56DD08EE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416F8D-C84F-CE2A-EA65-8CE5399435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647FF7-8F86-6A34-DEE2-DAD9A85003DB}"/>
              </a:ext>
            </a:extLst>
          </p:cNvPr>
          <p:cNvSpPr>
            <a:spLocks noGrp="1"/>
          </p:cNvSpPr>
          <p:nvPr>
            <p:ph type="dt" sz="half" idx="10"/>
          </p:nvPr>
        </p:nvSpPr>
        <p:spPr/>
        <p:txBody>
          <a:bodyPr/>
          <a:lstStyle/>
          <a:p>
            <a:fld id="{EE8D4541-0099-4453-B827-40326B162429}" type="datetimeFigureOut">
              <a:rPr lang="en-US" smtClean="0"/>
              <a:t>9/20/2023</a:t>
            </a:fld>
            <a:endParaRPr lang="en-US"/>
          </a:p>
        </p:txBody>
      </p:sp>
      <p:sp>
        <p:nvSpPr>
          <p:cNvPr id="6" name="Footer Placeholder 5">
            <a:extLst>
              <a:ext uri="{FF2B5EF4-FFF2-40B4-BE49-F238E27FC236}">
                <a16:creationId xmlns:a16="http://schemas.microsoft.com/office/drawing/2014/main" id="{AF81FD8D-20BB-2126-A930-63326E99B7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7192C0-208D-D558-44C7-39A7F4D86041}"/>
              </a:ext>
            </a:extLst>
          </p:cNvPr>
          <p:cNvSpPr>
            <a:spLocks noGrp="1"/>
          </p:cNvSpPr>
          <p:nvPr>
            <p:ph type="sldNum" sz="quarter" idx="12"/>
          </p:nvPr>
        </p:nvSpPr>
        <p:spPr/>
        <p:txBody>
          <a:bodyPr/>
          <a:lstStyle/>
          <a:p>
            <a:fld id="{355326CC-DB48-4966-A6D5-15A40EFE624E}" type="slidenum">
              <a:rPr lang="en-US" smtClean="0"/>
              <a:t>‹#›</a:t>
            </a:fld>
            <a:endParaRPr lang="en-US"/>
          </a:p>
        </p:txBody>
      </p:sp>
    </p:spTree>
    <p:extLst>
      <p:ext uri="{BB962C8B-B14F-4D97-AF65-F5344CB8AC3E}">
        <p14:creationId xmlns:p14="http://schemas.microsoft.com/office/powerpoint/2010/main" val="2320737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81FA8-4001-B461-D565-CE353937A2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F1BFA5-D2B2-E428-0967-424D3D0588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F1CE6A-2B48-E0A9-7919-53A65794AB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BB229A-9395-6845-24F2-CD38197F39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516715-8A02-1986-BAA9-FF272C03A3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D10BED-B850-1EF4-3A98-CCAEA56EF1A2}"/>
              </a:ext>
            </a:extLst>
          </p:cNvPr>
          <p:cNvSpPr>
            <a:spLocks noGrp="1"/>
          </p:cNvSpPr>
          <p:nvPr>
            <p:ph type="dt" sz="half" idx="10"/>
          </p:nvPr>
        </p:nvSpPr>
        <p:spPr/>
        <p:txBody>
          <a:bodyPr/>
          <a:lstStyle/>
          <a:p>
            <a:fld id="{EE8D4541-0099-4453-B827-40326B162429}" type="datetimeFigureOut">
              <a:rPr lang="en-US" smtClean="0"/>
              <a:t>9/20/2023</a:t>
            </a:fld>
            <a:endParaRPr lang="en-US"/>
          </a:p>
        </p:txBody>
      </p:sp>
      <p:sp>
        <p:nvSpPr>
          <p:cNvPr id="8" name="Footer Placeholder 7">
            <a:extLst>
              <a:ext uri="{FF2B5EF4-FFF2-40B4-BE49-F238E27FC236}">
                <a16:creationId xmlns:a16="http://schemas.microsoft.com/office/drawing/2014/main" id="{5C356868-5EEB-886C-A553-FB806CF913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74E376-5394-6BAC-CCEF-621CEAFF1B34}"/>
              </a:ext>
            </a:extLst>
          </p:cNvPr>
          <p:cNvSpPr>
            <a:spLocks noGrp="1"/>
          </p:cNvSpPr>
          <p:nvPr>
            <p:ph type="sldNum" sz="quarter" idx="12"/>
          </p:nvPr>
        </p:nvSpPr>
        <p:spPr/>
        <p:txBody>
          <a:bodyPr/>
          <a:lstStyle/>
          <a:p>
            <a:fld id="{355326CC-DB48-4966-A6D5-15A40EFE624E}" type="slidenum">
              <a:rPr lang="en-US" smtClean="0"/>
              <a:t>‹#›</a:t>
            </a:fld>
            <a:endParaRPr lang="en-US"/>
          </a:p>
        </p:txBody>
      </p:sp>
    </p:spTree>
    <p:extLst>
      <p:ext uri="{BB962C8B-B14F-4D97-AF65-F5344CB8AC3E}">
        <p14:creationId xmlns:p14="http://schemas.microsoft.com/office/powerpoint/2010/main" val="1849352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58A29-5D83-77B3-62D2-87C02CF0D8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5B5998-CBCB-D718-63AD-EFACC626770A}"/>
              </a:ext>
            </a:extLst>
          </p:cNvPr>
          <p:cNvSpPr>
            <a:spLocks noGrp="1"/>
          </p:cNvSpPr>
          <p:nvPr>
            <p:ph type="dt" sz="half" idx="10"/>
          </p:nvPr>
        </p:nvSpPr>
        <p:spPr/>
        <p:txBody>
          <a:bodyPr/>
          <a:lstStyle/>
          <a:p>
            <a:fld id="{EE8D4541-0099-4453-B827-40326B162429}" type="datetimeFigureOut">
              <a:rPr lang="en-US" smtClean="0"/>
              <a:t>9/20/2023</a:t>
            </a:fld>
            <a:endParaRPr lang="en-US"/>
          </a:p>
        </p:txBody>
      </p:sp>
      <p:sp>
        <p:nvSpPr>
          <p:cNvPr id="4" name="Footer Placeholder 3">
            <a:extLst>
              <a:ext uri="{FF2B5EF4-FFF2-40B4-BE49-F238E27FC236}">
                <a16:creationId xmlns:a16="http://schemas.microsoft.com/office/drawing/2014/main" id="{BF5771D5-03D2-1A2B-BF67-3BBA71693B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9B48F9-CE81-563D-C5B0-665ECB456B85}"/>
              </a:ext>
            </a:extLst>
          </p:cNvPr>
          <p:cNvSpPr>
            <a:spLocks noGrp="1"/>
          </p:cNvSpPr>
          <p:nvPr>
            <p:ph type="sldNum" sz="quarter" idx="12"/>
          </p:nvPr>
        </p:nvSpPr>
        <p:spPr/>
        <p:txBody>
          <a:bodyPr/>
          <a:lstStyle/>
          <a:p>
            <a:fld id="{355326CC-DB48-4966-A6D5-15A40EFE624E}" type="slidenum">
              <a:rPr lang="en-US" smtClean="0"/>
              <a:t>‹#›</a:t>
            </a:fld>
            <a:endParaRPr lang="en-US"/>
          </a:p>
        </p:txBody>
      </p:sp>
    </p:spTree>
    <p:extLst>
      <p:ext uri="{BB962C8B-B14F-4D97-AF65-F5344CB8AC3E}">
        <p14:creationId xmlns:p14="http://schemas.microsoft.com/office/powerpoint/2010/main" val="4208729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A4B047-991C-510A-C12E-A2EA170752B6}"/>
              </a:ext>
            </a:extLst>
          </p:cNvPr>
          <p:cNvSpPr>
            <a:spLocks noGrp="1"/>
          </p:cNvSpPr>
          <p:nvPr>
            <p:ph type="dt" sz="half" idx="10"/>
          </p:nvPr>
        </p:nvSpPr>
        <p:spPr/>
        <p:txBody>
          <a:bodyPr/>
          <a:lstStyle/>
          <a:p>
            <a:fld id="{EE8D4541-0099-4453-B827-40326B162429}" type="datetimeFigureOut">
              <a:rPr lang="en-US" smtClean="0"/>
              <a:t>9/20/2023</a:t>
            </a:fld>
            <a:endParaRPr lang="en-US"/>
          </a:p>
        </p:txBody>
      </p:sp>
      <p:sp>
        <p:nvSpPr>
          <p:cNvPr id="3" name="Footer Placeholder 2">
            <a:extLst>
              <a:ext uri="{FF2B5EF4-FFF2-40B4-BE49-F238E27FC236}">
                <a16:creationId xmlns:a16="http://schemas.microsoft.com/office/drawing/2014/main" id="{280DD6B5-BBD3-99D5-3EB6-CE80881C69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6A0F74-A55C-5E97-C41C-D51F14A1BE3B}"/>
              </a:ext>
            </a:extLst>
          </p:cNvPr>
          <p:cNvSpPr>
            <a:spLocks noGrp="1"/>
          </p:cNvSpPr>
          <p:nvPr>
            <p:ph type="sldNum" sz="quarter" idx="12"/>
          </p:nvPr>
        </p:nvSpPr>
        <p:spPr/>
        <p:txBody>
          <a:bodyPr/>
          <a:lstStyle/>
          <a:p>
            <a:fld id="{355326CC-DB48-4966-A6D5-15A40EFE624E}" type="slidenum">
              <a:rPr lang="en-US" smtClean="0"/>
              <a:t>‹#›</a:t>
            </a:fld>
            <a:endParaRPr lang="en-US"/>
          </a:p>
        </p:txBody>
      </p:sp>
    </p:spTree>
    <p:extLst>
      <p:ext uri="{BB962C8B-B14F-4D97-AF65-F5344CB8AC3E}">
        <p14:creationId xmlns:p14="http://schemas.microsoft.com/office/powerpoint/2010/main" val="406646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EF1E8-1A6B-D2AE-40B9-89E35C6DA0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7A46B3-93EC-03F0-BBD5-BC6567E43B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E483C8-A9A8-348E-4CAD-630220B9F2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922EC8-3BDD-2038-1972-1B5E0DA70CFA}"/>
              </a:ext>
            </a:extLst>
          </p:cNvPr>
          <p:cNvSpPr>
            <a:spLocks noGrp="1"/>
          </p:cNvSpPr>
          <p:nvPr>
            <p:ph type="dt" sz="half" idx="10"/>
          </p:nvPr>
        </p:nvSpPr>
        <p:spPr/>
        <p:txBody>
          <a:bodyPr/>
          <a:lstStyle/>
          <a:p>
            <a:fld id="{EE8D4541-0099-4453-B827-40326B162429}" type="datetimeFigureOut">
              <a:rPr lang="en-US" smtClean="0"/>
              <a:t>9/20/2023</a:t>
            </a:fld>
            <a:endParaRPr lang="en-US"/>
          </a:p>
        </p:txBody>
      </p:sp>
      <p:sp>
        <p:nvSpPr>
          <p:cNvPr id="6" name="Footer Placeholder 5">
            <a:extLst>
              <a:ext uri="{FF2B5EF4-FFF2-40B4-BE49-F238E27FC236}">
                <a16:creationId xmlns:a16="http://schemas.microsoft.com/office/drawing/2014/main" id="{32317364-BE92-AA80-1D52-0043903E03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F4E06C-D133-A87E-E5C2-EB26D1669EFA}"/>
              </a:ext>
            </a:extLst>
          </p:cNvPr>
          <p:cNvSpPr>
            <a:spLocks noGrp="1"/>
          </p:cNvSpPr>
          <p:nvPr>
            <p:ph type="sldNum" sz="quarter" idx="12"/>
          </p:nvPr>
        </p:nvSpPr>
        <p:spPr/>
        <p:txBody>
          <a:bodyPr/>
          <a:lstStyle/>
          <a:p>
            <a:fld id="{355326CC-DB48-4966-A6D5-15A40EFE624E}" type="slidenum">
              <a:rPr lang="en-US" smtClean="0"/>
              <a:t>‹#›</a:t>
            </a:fld>
            <a:endParaRPr lang="en-US"/>
          </a:p>
        </p:txBody>
      </p:sp>
    </p:spTree>
    <p:extLst>
      <p:ext uri="{BB962C8B-B14F-4D97-AF65-F5344CB8AC3E}">
        <p14:creationId xmlns:p14="http://schemas.microsoft.com/office/powerpoint/2010/main" val="1358056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DE6F6-DA56-A20B-A1ED-5C230FA04C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689446-78D7-E259-6005-D86A3CDC04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6BC1FD-8EE8-A77C-3531-7433004D3F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1099BE-4EF3-0290-774C-CB404771C8B4}"/>
              </a:ext>
            </a:extLst>
          </p:cNvPr>
          <p:cNvSpPr>
            <a:spLocks noGrp="1"/>
          </p:cNvSpPr>
          <p:nvPr>
            <p:ph type="dt" sz="half" idx="10"/>
          </p:nvPr>
        </p:nvSpPr>
        <p:spPr/>
        <p:txBody>
          <a:bodyPr/>
          <a:lstStyle/>
          <a:p>
            <a:fld id="{EE8D4541-0099-4453-B827-40326B162429}" type="datetimeFigureOut">
              <a:rPr lang="en-US" smtClean="0"/>
              <a:t>9/20/2023</a:t>
            </a:fld>
            <a:endParaRPr lang="en-US"/>
          </a:p>
        </p:txBody>
      </p:sp>
      <p:sp>
        <p:nvSpPr>
          <p:cNvPr id="6" name="Footer Placeholder 5">
            <a:extLst>
              <a:ext uri="{FF2B5EF4-FFF2-40B4-BE49-F238E27FC236}">
                <a16:creationId xmlns:a16="http://schemas.microsoft.com/office/drawing/2014/main" id="{C4363327-02EC-4BDB-6485-B53996A472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34E56B-FC95-1237-356E-00D893ACAE6F}"/>
              </a:ext>
            </a:extLst>
          </p:cNvPr>
          <p:cNvSpPr>
            <a:spLocks noGrp="1"/>
          </p:cNvSpPr>
          <p:nvPr>
            <p:ph type="sldNum" sz="quarter" idx="12"/>
          </p:nvPr>
        </p:nvSpPr>
        <p:spPr/>
        <p:txBody>
          <a:bodyPr/>
          <a:lstStyle/>
          <a:p>
            <a:fld id="{355326CC-DB48-4966-A6D5-15A40EFE624E}" type="slidenum">
              <a:rPr lang="en-US" smtClean="0"/>
              <a:t>‹#›</a:t>
            </a:fld>
            <a:endParaRPr lang="en-US"/>
          </a:p>
        </p:txBody>
      </p:sp>
    </p:spTree>
    <p:extLst>
      <p:ext uri="{BB962C8B-B14F-4D97-AF65-F5344CB8AC3E}">
        <p14:creationId xmlns:p14="http://schemas.microsoft.com/office/powerpoint/2010/main" val="1777079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B3B6F7-F884-E571-AED4-FF90DAEF87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318DFB-9EBD-BDDE-3CB0-3322BE63BE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E3AD6A-D3BD-86B7-1061-4B291CB855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8D4541-0099-4453-B827-40326B162429}" type="datetimeFigureOut">
              <a:rPr lang="en-US" smtClean="0"/>
              <a:t>9/20/2023</a:t>
            </a:fld>
            <a:endParaRPr lang="en-US"/>
          </a:p>
        </p:txBody>
      </p:sp>
      <p:sp>
        <p:nvSpPr>
          <p:cNvPr id="5" name="Footer Placeholder 4">
            <a:extLst>
              <a:ext uri="{FF2B5EF4-FFF2-40B4-BE49-F238E27FC236}">
                <a16:creationId xmlns:a16="http://schemas.microsoft.com/office/drawing/2014/main" id="{6FED23B6-D8A5-7BF2-513A-82D0C7C9E5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B9D2C6-FD2F-EE38-985A-EB832844A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5326CC-DB48-4966-A6D5-15A40EFE624E}" type="slidenum">
              <a:rPr lang="en-US" smtClean="0"/>
              <a:t>‹#›</a:t>
            </a:fld>
            <a:endParaRPr lang="en-US"/>
          </a:p>
        </p:txBody>
      </p:sp>
    </p:spTree>
    <p:extLst>
      <p:ext uri="{BB962C8B-B14F-4D97-AF65-F5344CB8AC3E}">
        <p14:creationId xmlns:p14="http://schemas.microsoft.com/office/powerpoint/2010/main" val="2859727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F0087D53-9295-4463-AAE4-D5C626046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59A466-3C23-ED18-4E40-9F5AE35234F1}"/>
              </a:ext>
            </a:extLst>
          </p:cNvPr>
          <p:cNvSpPr>
            <a:spLocks noGrp="1"/>
          </p:cNvSpPr>
          <p:nvPr>
            <p:ph type="ctrTitle"/>
          </p:nvPr>
        </p:nvSpPr>
        <p:spPr>
          <a:xfrm>
            <a:off x="639656" y="3807329"/>
            <a:ext cx="10909640" cy="1618663"/>
          </a:xfrm>
        </p:spPr>
        <p:txBody>
          <a:bodyPr anchor="ctr">
            <a:normAutofit fontScale="90000"/>
          </a:bodyPr>
          <a:lstStyle/>
          <a:p>
            <a:r>
              <a:rPr lang="en-US" sz="4000" b="1" dirty="0">
                <a:solidFill>
                  <a:srgbClr val="002D65"/>
                </a:solidFill>
                <a:latin typeface="Arial" panose="020B0604020202020204" pitchFamily="34" charset="0"/>
                <a:cs typeface="Arial" panose="020B0604020202020204" pitchFamily="34" charset="0"/>
              </a:rPr>
              <a:t>TENNESSEE AFTERSCHOOL NETWORK VOLUNTARY QUALITY STANDARDS </a:t>
            </a:r>
            <a:br>
              <a:rPr lang="en-US" sz="4000" b="1" dirty="0">
                <a:solidFill>
                  <a:srgbClr val="002D65"/>
                </a:solidFill>
                <a:latin typeface="Arial" panose="020B0604020202020204" pitchFamily="34" charset="0"/>
                <a:cs typeface="Arial" panose="020B0604020202020204" pitchFamily="34" charset="0"/>
              </a:rPr>
            </a:br>
            <a:r>
              <a:rPr lang="en-US" sz="4000" b="1" dirty="0">
                <a:solidFill>
                  <a:srgbClr val="002D65"/>
                </a:solidFill>
                <a:latin typeface="Arial" panose="020B0604020202020204" pitchFamily="34" charset="0"/>
                <a:cs typeface="Arial" panose="020B0604020202020204" pitchFamily="34" charset="0"/>
              </a:rPr>
              <a:t>TRAINING SESSION</a:t>
            </a:r>
          </a:p>
        </p:txBody>
      </p:sp>
      <p:pic>
        <p:nvPicPr>
          <p:cNvPr id="5" name="Picture 4" descr="A logo with red white and blue lines and stars&#10;&#10;Description automatically generated">
            <a:extLst>
              <a:ext uri="{FF2B5EF4-FFF2-40B4-BE49-F238E27FC236}">
                <a16:creationId xmlns:a16="http://schemas.microsoft.com/office/drawing/2014/main" id="{3D2B7FDA-13A6-8F6D-B1BC-D4DC45176F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337" y="320040"/>
            <a:ext cx="3781195" cy="3308546"/>
          </a:xfrm>
          <a:prstGeom prst="rect">
            <a:avLst/>
          </a:prstGeom>
        </p:spPr>
      </p:pic>
      <p:pic>
        <p:nvPicPr>
          <p:cNvPr id="7" name="Picture 6" descr="A blue and orange logo&#10;&#10;Description automatically generated">
            <a:extLst>
              <a:ext uri="{FF2B5EF4-FFF2-40B4-BE49-F238E27FC236}">
                <a16:creationId xmlns:a16="http://schemas.microsoft.com/office/drawing/2014/main" id="{7CA1A4ED-7487-6541-A50D-81DA3AE4C1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4496" y="611459"/>
            <a:ext cx="5113775" cy="3017127"/>
          </a:xfrm>
          <a:prstGeom prst="rect">
            <a:avLst/>
          </a:prstGeom>
        </p:spPr>
      </p:pic>
      <p:sp>
        <p:nvSpPr>
          <p:cNvPr id="49"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4358"/>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100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B8B418-E356-E430-EF13-0CB0B5EFD5E5}"/>
              </a:ext>
            </a:extLst>
          </p:cNvPr>
          <p:cNvSpPr>
            <a:spLocks noGrp="1"/>
          </p:cNvSpPr>
          <p:nvPr>
            <p:ph type="title"/>
          </p:nvPr>
        </p:nvSpPr>
        <p:spPr>
          <a:xfrm>
            <a:off x="630936" y="640080"/>
            <a:ext cx="4818888" cy="1481328"/>
          </a:xfrm>
        </p:spPr>
        <p:txBody>
          <a:bodyPr anchor="b">
            <a:normAutofit/>
          </a:bodyPr>
          <a:lstStyle/>
          <a:p>
            <a:r>
              <a:rPr lang="en-US" b="1" dirty="0">
                <a:solidFill>
                  <a:srgbClr val="002D65"/>
                </a:solidFill>
                <a:latin typeface="Arial" panose="020B0604020202020204" pitchFamily="34" charset="0"/>
                <a:cs typeface="Arial" panose="020B0604020202020204" pitchFamily="34" charset="0"/>
              </a:rPr>
              <a:t>GALLERY WALK</a:t>
            </a:r>
          </a:p>
        </p:txBody>
      </p:sp>
      <p:sp>
        <p:nvSpPr>
          <p:cNvPr id="21"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8F4E59DA-728C-209D-60F9-C897AFEC876B}"/>
              </a:ext>
            </a:extLst>
          </p:cNvPr>
          <p:cNvSpPr>
            <a:spLocks noGrp="1"/>
          </p:cNvSpPr>
          <p:nvPr>
            <p:ph idx="1"/>
          </p:nvPr>
        </p:nvSpPr>
        <p:spPr>
          <a:xfrm>
            <a:off x="630936" y="2660904"/>
            <a:ext cx="4818888" cy="3547872"/>
          </a:xfrm>
        </p:spPr>
        <p:txBody>
          <a:bodyPr anchor="t">
            <a:normAutofit lnSpcReduction="10000"/>
          </a:bodyPr>
          <a:lstStyle/>
          <a:p>
            <a:r>
              <a:rPr lang="en-US" dirty="0">
                <a:solidFill>
                  <a:srgbClr val="002D65"/>
                </a:solidFill>
                <a:latin typeface="Arial" panose="020B0604020202020204" pitchFamily="34" charset="0"/>
                <a:cs typeface="Arial" panose="020B0604020202020204" pitchFamily="34" charset="0"/>
              </a:rPr>
              <a:t>Affix your small group’s assigned standard to the wall.</a:t>
            </a:r>
          </a:p>
          <a:p>
            <a:r>
              <a:rPr lang="en-US" dirty="0">
                <a:solidFill>
                  <a:srgbClr val="002D65"/>
                </a:solidFill>
                <a:latin typeface="Arial" panose="020B0604020202020204" pitchFamily="34" charset="0"/>
                <a:cs typeface="Arial" panose="020B0604020202020204" pitchFamily="34" charset="0"/>
              </a:rPr>
              <a:t>Visit other postings throughout the room with your group. Discuss what you see and leave one noticing and one wondering at each standard.</a:t>
            </a:r>
            <a:endParaRPr lang="en-US" sz="2400" dirty="0">
              <a:solidFill>
                <a:srgbClr val="002D65"/>
              </a:solidFill>
              <a:latin typeface="Arial" panose="020B0604020202020204" pitchFamily="34" charset="0"/>
              <a:cs typeface="Arial" panose="020B0604020202020204" pitchFamily="34" charset="0"/>
            </a:endParaRPr>
          </a:p>
        </p:txBody>
      </p:sp>
      <p:pic>
        <p:nvPicPr>
          <p:cNvPr id="5" name="Content Placeholder 4" descr="A person pointing at pictures&#10;&#10;Description automatically generated">
            <a:extLst>
              <a:ext uri="{FF2B5EF4-FFF2-40B4-BE49-F238E27FC236}">
                <a16:creationId xmlns:a16="http://schemas.microsoft.com/office/drawing/2014/main" id="{8D77E1E6-2E24-517B-F8F0-35E5F42898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1465" y="1321308"/>
            <a:ext cx="4818888" cy="4818888"/>
          </a:xfrm>
          <a:prstGeom prst="rect">
            <a:avLst/>
          </a:prstGeom>
        </p:spPr>
      </p:pic>
    </p:spTree>
    <p:extLst>
      <p:ext uri="{BB962C8B-B14F-4D97-AF65-F5344CB8AC3E}">
        <p14:creationId xmlns:p14="http://schemas.microsoft.com/office/powerpoint/2010/main" val="973592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C34175-1D3B-C3D9-039A-00B8DDA116DC}"/>
              </a:ext>
            </a:extLst>
          </p:cNvPr>
          <p:cNvSpPr>
            <a:spLocks noGrp="1"/>
          </p:cNvSpPr>
          <p:nvPr>
            <p:ph type="title"/>
          </p:nvPr>
        </p:nvSpPr>
        <p:spPr>
          <a:xfrm>
            <a:off x="630936" y="640080"/>
            <a:ext cx="4818888" cy="1481328"/>
          </a:xfrm>
        </p:spPr>
        <p:txBody>
          <a:bodyPr anchor="b">
            <a:normAutofit/>
          </a:bodyPr>
          <a:lstStyle/>
          <a:p>
            <a:r>
              <a:rPr lang="en-US" sz="3800" b="1" dirty="0">
                <a:solidFill>
                  <a:srgbClr val="002D65"/>
                </a:solidFill>
                <a:latin typeface="Arial" panose="020B0604020202020204" pitchFamily="34" charset="0"/>
                <a:cs typeface="Arial" panose="020B0604020202020204" pitchFamily="34" charset="0"/>
              </a:rPr>
              <a:t>CASE STUDY: OFF-THE-CLOCK KIDS</a:t>
            </a:r>
          </a:p>
        </p:txBody>
      </p:sp>
      <p:sp>
        <p:nvSpPr>
          <p:cNvPr id="1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4F0CD19-67DA-3F03-3883-451D0ADCC7A9}"/>
              </a:ext>
            </a:extLst>
          </p:cNvPr>
          <p:cNvSpPr>
            <a:spLocks noGrp="1"/>
          </p:cNvSpPr>
          <p:nvPr>
            <p:ph idx="1"/>
          </p:nvPr>
        </p:nvSpPr>
        <p:spPr>
          <a:xfrm>
            <a:off x="630936" y="2660904"/>
            <a:ext cx="5528704" cy="3547872"/>
          </a:xfrm>
        </p:spPr>
        <p:txBody>
          <a:bodyPr anchor="t">
            <a:normAutofit lnSpcReduction="10000"/>
          </a:bodyPr>
          <a:lstStyle/>
          <a:p>
            <a:r>
              <a:rPr lang="en-US" sz="2200" dirty="0">
                <a:solidFill>
                  <a:srgbClr val="002D65"/>
                </a:solidFill>
                <a:latin typeface="Arial" panose="020B0604020202020204" pitchFamily="34" charset="0"/>
                <a:cs typeface="Arial" panose="020B0604020202020204" pitchFamily="34" charset="0"/>
              </a:rPr>
              <a:t>Read the case study about the afterschool program Off-the-Clock Kids.</a:t>
            </a:r>
          </a:p>
          <a:p>
            <a:r>
              <a:rPr lang="en-US" sz="2200" dirty="0">
                <a:solidFill>
                  <a:srgbClr val="002D65"/>
                </a:solidFill>
                <a:latin typeface="Arial" panose="020B0604020202020204" pitchFamily="34" charset="0"/>
                <a:cs typeface="Arial" panose="020B0604020202020204" pitchFamily="34" charset="0"/>
              </a:rPr>
              <a:t>Use the relevant Tennessee Afterschool Network Voluntary Quality Standard to individually assess the program. Identify strengths and growing edges.</a:t>
            </a:r>
          </a:p>
          <a:p>
            <a:r>
              <a:rPr lang="en-US" sz="2200" dirty="0">
                <a:solidFill>
                  <a:srgbClr val="002D65"/>
                </a:solidFill>
                <a:latin typeface="Arial" panose="020B0604020202020204" pitchFamily="34" charset="0"/>
                <a:cs typeface="Arial" panose="020B0604020202020204" pitchFamily="34" charset="0"/>
              </a:rPr>
              <a:t>Discuss your assessment in a small group and collectively assign Off-the-Clock Kids a numerical score of 1, 2, 3, or 4. Make recommendations about how the program can improve.</a:t>
            </a:r>
          </a:p>
        </p:txBody>
      </p:sp>
      <p:pic>
        <p:nvPicPr>
          <p:cNvPr id="5" name="Picture 4" descr="A person reading a book to a group of children&#10;&#10;Description automatically generated">
            <a:extLst>
              <a:ext uri="{FF2B5EF4-FFF2-40B4-BE49-F238E27FC236}">
                <a16:creationId xmlns:a16="http://schemas.microsoft.com/office/drawing/2014/main" id="{7780C013-0E8E-742F-73E8-0BEC13CBFF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6928" y="640080"/>
            <a:ext cx="3723208" cy="5577840"/>
          </a:xfrm>
          <a:prstGeom prst="rect">
            <a:avLst/>
          </a:prstGeom>
        </p:spPr>
      </p:pic>
    </p:spTree>
    <p:extLst>
      <p:ext uri="{BB962C8B-B14F-4D97-AF65-F5344CB8AC3E}">
        <p14:creationId xmlns:p14="http://schemas.microsoft.com/office/powerpoint/2010/main" val="3650720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A59B26-A9F5-ED55-47B3-D1ABB5645A43}"/>
              </a:ext>
            </a:extLst>
          </p:cNvPr>
          <p:cNvSpPr>
            <a:spLocks noGrp="1"/>
          </p:cNvSpPr>
          <p:nvPr>
            <p:ph type="title"/>
          </p:nvPr>
        </p:nvSpPr>
        <p:spPr>
          <a:xfrm>
            <a:off x="638881" y="417576"/>
            <a:ext cx="10909640" cy="1249394"/>
          </a:xfrm>
        </p:spPr>
        <p:txBody>
          <a:bodyPr vert="horz" lIns="91440" tIns="45720" rIns="91440" bIns="45720" rtlCol="0" anchor="ctr">
            <a:normAutofit fontScale="90000"/>
          </a:bodyPr>
          <a:lstStyle/>
          <a:p>
            <a:pPr algn="ctr"/>
            <a:r>
              <a:rPr lang="en-US" sz="4100" b="1" kern="1200" dirty="0">
                <a:solidFill>
                  <a:srgbClr val="002D65"/>
                </a:solidFill>
                <a:latin typeface="Arial" panose="020B0604020202020204" pitchFamily="34" charset="0"/>
                <a:cs typeface="Arial" panose="020B0604020202020204" pitchFamily="34" charset="0"/>
              </a:rPr>
              <a:t>APPLICATION OF TENNESSEE AFTERSCHOOL NETWORK VOLUNTARY QUALITY STANDARDS</a:t>
            </a:r>
          </a:p>
        </p:txBody>
      </p:sp>
      <p:sp>
        <p:nvSpPr>
          <p:cNvPr id="16"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ue and black map with a pin on it&#10;&#10;Description automatically generated">
            <a:extLst>
              <a:ext uri="{FF2B5EF4-FFF2-40B4-BE49-F238E27FC236}">
                <a16:creationId xmlns:a16="http://schemas.microsoft.com/office/drawing/2014/main" id="{60E94024-3294-4432-76DD-B7A445753E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7346" y="1965290"/>
            <a:ext cx="4892710" cy="4892710"/>
          </a:xfrm>
          <a:prstGeom prst="rect">
            <a:avLst/>
          </a:prstGeom>
        </p:spPr>
      </p:pic>
    </p:spTree>
    <p:extLst>
      <p:ext uri="{BB962C8B-B14F-4D97-AF65-F5344CB8AC3E}">
        <p14:creationId xmlns:p14="http://schemas.microsoft.com/office/powerpoint/2010/main" val="1482329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937443-3B21-3055-631F-0800AB14F04A}"/>
              </a:ext>
            </a:extLst>
          </p:cNvPr>
          <p:cNvSpPr>
            <a:spLocks noGrp="1"/>
          </p:cNvSpPr>
          <p:nvPr>
            <p:ph type="title"/>
          </p:nvPr>
        </p:nvSpPr>
        <p:spPr>
          <a:xfrm>
            <a:off x="4654296" y="329184"/>
            <a:ext cx="6894576" cy="1783080"/>
          </a:xfrm>
        </p:spPr>
        <p:txBody>
          <a:bodyPr anchor="b">
            <a:normAutofit/>
          </a:bodyPr>
          <a:lstStyle/>
          <a:p>
            <a:r>
              <a:rPr lang="en-US" b="1" dirty="0">
                <a:solidFill>
                  <a:srgbClr val="002D65"/>
                </a:solidFill>
                <a:latin typeface="Arial" panose="020B0604020202020204" pitchFamily="34" charset="0"/>
                <a:cs typeface="Arial" panose="020B0604020202020204" pitchFamily="34" charset="0"/>
              </a:rPr>
              <a:t>SESSION GOALS</a:t>
            </a:r>
            <a:endParaRPr lang="en-US" dirty="0">
              <a:solidFill>
                <a:srgbClr val="002D65"/>
              </a:solidFill>
            </a:endParaRPr>
          </a:p>
        </p:txBody>
      </p:sp>
      <p:pic>
        <p:nvPicPr>
          <p:cNvPr id="5" name="Picture 4" descr="A group of kids laughing and holding their hands up&#10;&#10;Description automatically generated">
            <a:extLst>
              <a:ext uri="{FF2B5EF4-FFF2-40B4-BE49-F238E27FC236}">
                <a16:creationId xmlns:a16="http://schemas.microsoft.com/office/drawing/2014/main" id="{FAFC5545-8468-22B7-8FCD-D2987710C67F}"/>
              </a:ext>
            </a:extLst>
          </p:cNvPr>
          <p:cNvPicPr>
            <a:picLocks noChangeAspect="1"/>
          </p:cNvPicPr>
          <p:nvPr/>
        </p:nvPicPr>
        <p:blipFill rotWithShape="1">
          <a:blip r:embed="rId3">
            <a:extLst>
              <a:ext uri="{28A0092B-C50C-407E-A947-70E740481C1C}">
                <a14:useLocalDpi xmlns:a14="http://schemas.microsoft.com/office/drawing/2010/main" val="0"/>
              </a:ext>
            </a:extLst>
          </a:blip>
          <a:srcRect l="10805"/>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8"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575CCD0-750D-AFFA-6979-7DF831FDF3E1}"/>
              </a:ext>
            </a:extLst>
          </p:cNvPr>
          <p:cNvSpPr>
            <a:spLocks noGrp="1"/>
          </p:cNvSpPr>
          <p:nvPr>
            <p:ph idx="1"/>
          </p:nvPr>
        </p:nvSpPr>
        <p:spPr>
          <a:xfrm>
            <a:off x="4654296" y="2706624"/>
            <a:ext cx="6894576" cy="3483864"/>
          </a:xfrm>
        </p:spPr>
        <p:txBody>
          <a:bodyPr>
            <a:normAutofit/>
          </a:bodyPr>
          <a:lstStyle/>
          <a:p>
            <a:pPr marL="457200" indent="-457200">
              <a:buFont typeface="+mj-lt"/>
              <a:buAutoNum type="arabicPeriod"/>
            </a:pPr>
            <a:r>
              <a:rPr lang="en-US" dirty="0">
                <a:solidFill>
                  <a:srgbClr val="002D65"/>
                </a:solidFill>
                <a:effectLst/>
                <a:latin typeface="Arial" panose="020B0604020202020204" pitchFamily="34" charset="0"/>
                <a:ea typeface="Calibri" panose="020F0502020204030204" pitchFamily="34" charset="0"/>
                <a:cs typeface="Times New Roman" panose="02020603050405020304" pitchFamily="18" charset="0"/>
              </a:rPr>
              <a:t>Attendees will be able to identify the benefits of adopting quality standards for their local network.​</a:t>
            </a:r>
          </a:p>
          <a:p>
            <a:pPr marL="457200" indent="-457200">
              <a:buFont typeface="+mj-lt"/>
              <a:buAutoNum type="arabicPeriod"/>
            </a:pPr>
            <a:r>
              <a:rPr lang="en-US" dirty="0">
                <a:solidFill>
                  <a:srgbClr val="002D65"/>
                </a:solidFill>
                <a:effectLst/>
                <a:latin typeface="Arial" panose="020B0604020202020204" pitchFamily="34" charset="0"/>
                <a:ea typeface="Calibri" panose="020F0502020204030204" pitchFamily="34" charset="0"/>
              </a:rPr>
              <a:t>Attendees will be able to use the quality standards to support collective and individual program improvement efforts.​</a:t>
            </a:r>
            <a:endParaRPr lang="en-US" dirty="0">
              <a:solidFill>
                <a:srgbClr val="002D65"/>
              </a:solidFill>
            </a:endParaRPr>
          </a:p>
        </p:txBody>
      </p:sp>
    </p:spTree>
    <p:extLst>
      <p:ext uri="{BB962C8B-B14F-4D97-AF65-F5344CB8AC3E}">
        <p14:creationId xmlns:p14="http://schemas.microsoft.com/office/powerpoint/2010/main" val="2268039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C34175-1D3B-C3D9-039A-00B8DDA116DC}"/>
              </a:ext>
            </a:extLst>
          </p:cNvPr>
          <p:cNvSpPr>
            <a:spLocks noGrp="1"/>
          </p:cNvSpPr>
          <p:nvPr>
            <p:ph type="title"/>
          </p:nvPr>
        </p:nvSpPr>
        <p:spPr>
          <a:xfrm>
            <a:off x="630936" y="640080"/>
            <a:ext cx="4818888" cy="1481328"/>
          </a:xfrm>
        </p:spPr>
        <p:txBody>
          <a:bodyPr anchor="b">
            <a:normAutofit/>
          </a:bodyPr>
          <a:lstStyle/>
          <a:p>
            <a:r>
              <a:rPr lang="en-US" b="1" dirty="0">
                <a:solidFill>
                  <a:srgbClr val="002D65"/>
                </a:solidFill>
                <a:latin typeface="Arial" panose="020B0604020202020204" pitchFamily="34" charset="0"/>
                <a:cs typeface="Arial" panose="020B0604020202020204" pitchFamily="34" charset="0"/>
              </a:rPr>
              <a:t>CLOSING</a:t>
            </a:r>
            <a:endParaRPr lang="en-US" sz="3800" b="1" dirty="0">
              <a:solidFill>
                <a:srgbClr val="002D65"/>
              </a:solidFill>
              <a:latin typeface="Arial" panose="020B0604020202020204" pitchFamily="34" charset="0"/>
              <a:cs typeface="Arial" panose="020B0604020202020204" pitchFamily="34" charset="0"/>
            </a:endParaRPr>
          </a:p>
        </p:txBody>
      </p:sp>
      <p:sp>
        <p:nvSpPr>
          <p:cNvPr id="1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4F0CD19-67DA-3F03-3883-451D0ADCC7A9}"/>
              </a:ext>
            </a:extLst>
          </p:cNvPr>
          <p:cNvSpPr>
            <a:spLocks noGrp="1"/>
          </p:cNvSpPr>
          <p:nvPr>
            <p:ph idx="1"/>
          </p:nvPr>
        </p:nvSpPr>
        <p:spPr>
          <a:xfrm>
            <a:off x="630936" y="2660904"/>
            <a:ext cx="5528704" cy="3547872"/>
          </a:xfrm>
        </p:spPr>
        <p:txBody>
          <a:bodyPr anchor="t">
            <a:normAutofit/>
          </a:bodyPr>
          <a:lstStyle/>
          <a:p>
            <a:r>
              <a:rPr lang="en-US" dirty="0">
                <a:solidFill>
                  <a:srgbClr val="002D65"/>
                </a:solidFill>
                <a:latin typeface="Arial" panose="020B0604020202020204" pitchFamily="34" charset="0"/>
                <a:cs typeface="Arial" panose="020B0604020202020204" pitchFamily="34" charset="0"/>
              </a:rPr>
              <a:t>Write down 1 action you plan to take because of today’s session. </a:t>
            </a:r>
          </a:p>
          <a:p>
            <a:r>
              <a:rPr lang="en-US" dirty="0">
                <a:solidFill>
                  <a:srgbClr val="002D65"/>
                </a:solidFill>
                <a:latin typeface="Arial" panose="020B0604020202020204" pitchFamily="34" charset="0"/>
                <a:cs typeface="Arial" panose="020B0604020202020204" pitchFamily="34" charset="0"/>
              </a:rPr>
              <a:t>Complete the survey about today’s session to inform professional development offerings.</a:t>
            </a:r>
          </a:p>
        </p:txBody>
      </p:sp>
      <p:pic>
        <p:nvPicPr>
          <p:cNvPr id="6" name="Picture 5" descr="A blue line drawing of a checklist and a pencil&#10;&#10;Description automatically generated">
            <a:extLst>
              <a:ext uri="{FF2B5EF4-FFF2-40B4-BE49-F238E27FC236}">
                <a16:creationId xmlns:a16="http://schemas.microsoft.com/office/drawing/2014/main" id="{C06DF182-367D-1D7F-7C12-257006BD4A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244" y="1486554"/>
            <a:ext cx="4808136" cy="4808136"/>
          </a:xfrm>
          <a:prstGeom prst="rect">
            <a:avLst/>
          </a:prstGeom>
        </p:spPr>
      </p:pic>
    </p:spTree>
    <p:extLst>
      <p:ext uri="{BB962C8B-B14F-4D97-AF65-F5344CB8AC3E}">
        <p14:creationId xmlns:p14="http://schemas.microsoft.com/office/powerpoint/2010/main" val="1465164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E46FCE-3988-A5FE-2953-DE143C41A3BF}"/>
              </a:ext>
            </a:extLst>
          </p:cNvPr>
          <p:cNvSpPr>
            <a:spLocks noGrp="1"/>
          </p:cNvSpPr>
          <p:nvPr>
            <p:ph type="title"/>
          </p:nvPr>
        </p:nvSpPr>
        <p:spPr>
          <a:xfrm>
            <a:off x="838200" y="365125"/>
            <a:ext cx="10515600" cy="1325563"/>
          </a:xfrm>
        </p:spPr>
        <p:txBody>
          <a:bodyPr>
            <a:normAutofit fontScale="90000"/>
          </a:bodyPr>
          <a:lstStyle/>
          <a:p>
            <a:r>
              <a:rPr lang="en-US" sz="4200" b="1" dirty="0">
                <a:solidFill>
                  <a:srgbClr val="002D65"/>
                </a:solidFill>
                <a:latin typeface="Arial" panose="020B0604020202020204" pitchFamily="34" charset="0"/>
                <a:cs typeface="Arial" panose="020B0604020202020204" pitchFamily="34" charset="0"/>
              </a:rPr>
              <a:t>SPECIAL THANKS FOR THE DEVELOPMENT OF THESE TRAINING RESOURCES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971F998-B0FF-EB1A-63D6-77CE7AEB9675}"/>
              </a:ext>
            </a:extLst>
          </p:cNvPr>
          <p:cNvSpPr>
            <a:spLocks noGrp="1"/>
          </p:cNvSpPr>
          <p:nvPr>
            <p:ph idx="1"/>
          </p:nvPr>
        </p:nvSpPr>
        <p:spPr>
          <a:xfrm>
            <a:off x="838200" y="1929384"/>
            <a:ext cx="10515600" cy="4251960"/>
          </a:xfrm>
        </p:spPr>
        <p:txBody>
          <a:bodyPr>
            <a:noAutofit/>
          </a:bodyPr>
          <a:lstStyle/>
          <a:p>
            <a:r>
              <a:rPr lang="en-US" dirty="0">
                <a:solidFill>
                  <a:srgbClr val="002D65"/>
                </a:solidFill>
                <a:latin typeface="Arial" panose="020B0604020202020204" pitchFamily="34" charset="0"/>
                <a:cs typeface="Arial" panose="020B0604020202020204" pitchFamily="34" charset="0"/>
              </a:rPr>
              <a:t>Brandon Hubbard-Heitz, Chattanooga 2.0</a:t>
            </a:r>
          </a:p>
          <a:p>
            <a:r>
              <a:rPr lang="en-US" dirty="0">
                <a:solidFill>
                  <a:srgbClr val="002D65"/>
                </a:solidFill>
                <a:latin typeface="Arial" panose="020B0604020202020204" pitchFamily="34" charset="0"/>
                <a:cs typeface="Arial" panose="020B0604020202020204" pitchFamily="34" charset="0"/>
              </a:rPr>
              <a:t>Cameron Cooley</a:t>
            </a:r>
          </a:p>
          <a:p>
            <a:r>
              <a:rPr lang="en-US" dirty="0">
                <a:solidFill>
                  <a:srgbClr val="002D65"/>
                </a:solidFill>
                <a:latin typeface="Arial" panose="020B0604020202020204" pitchFamily="34" charset="0"/>
                <a:cs typeface="Arial" panose="020B0604020202020204" pitchFamily="34" charset="0"/>
              </a:rPr>
              <a:t>Sindy Dawkins-Schade, SHADES of Development</a:t>
            </a:r>
          </a:p>
          <a:p>
            <a:r>
              <a:rPr lang="en-US" dirty="0">
                <a:solidFill>
                  <a:srgbClr val="002D65"/>
                </a:solidFill>
                <a:latin typeface="Arial" panose="020B0604020202020204" pitchFamily="34" charset="0"/>
                <a:cs typeface="Arial" panose="020B0604020202020204" pitchFamily="34" charset="0"/>
              </a:rPr>
              <a:t>Mary Graham, United Ways of Tennessee</a:t>
            </a:r>
          </a:p>
          <a:p>
            <a:r>
              <a:rPr lang="en-US" dirty="0">
                <a:solidFill>
                  <a:srgbClr val="002D65"/>
                </a:solidFill>
                <a:latin typeface="Arial" panose="020B0604020202020204" pitchFamily="34" charset="0"/>
                <a:cs typeface="Arial" panose="020B0604020202020204" pitchFamily="34" charset="0"/>
              </a:rPr>
              <a:t>Anna Harutyunyan, Nashville After Zone Alliance</a:t>
            </a:r>
          </a:p>
          <a:p>
            <a:r>
              <a:rPr lang="en-US" dirty="0">
                <a:solidFill>
                  <a:srgbClr val="002D65"/>
                </a:solidFill>
                <a:latin typeface="Arial" panose="020B0604020202020204" pitchFamily="34" charset="0"/>
                <a:cs typeface="Arial" panose="020B0604020202020204" pitchFamily="34" charset="0"/>
              </a:rPr>
              <a:t>T. Ryan Hughes, Tennessee Alliance of Boys &amp; Girls Clubs</a:t>
            </a:r>
          </a:p>
          <a:p>
            <a:r>
              <a:rPr lang="en-US" dirty="0">
                <a:solidFill>
                  <a:srgbClr val="002D65"/>
                </a:solidFill>
                <a:latin typeface="Arial" panose="020B0604020202020204" pitchFamily="34" charset="0"/>
                <a:cs typeface="Arial" panose="020B0604020202020204" pitchFamily="34" charset="0"/>
              </a:rPr>
              <a:t>Kaitlyn Mingle, United Way of West Tennessee</a:t>
            </a:r>
          </a:p>
          <a:p>
            <a:r>
              <a:rPr lang="en-US" dirty="0">
                <a:solidFill>
                  <a:srgbClr val="002D65"/>
                </a:solidFill>
                <a:latin typeface="Arial" panose="020B0604020202020204" pitchFamily="34" charset="0"/>
                <a:cs typeface="Arial" panose="020B0604020202020204" pitchFamily="34" charset="0"/>
              </a:rPr>
              <a:t>Kelley Nave, United Ways of Tennessee</a:t>
            </a:r>
          </a:p>
          <a:p>
            <a:r>
              <a:rPr lang="en-US" dirty="0">
                <a:solidFill>
                  <a:srgbClr val="002D65"/>
                </a:solidFill>
                <a:latin typeface="Arial" panose="020B0604020202020204" pitchFamily="34" charset="0"/>
                <a:cs typeface="Arial" panose="020B0604020202020204" pitchFamily="34" charset="0"/>
              </a:rPr>
              <a:t>Richard Taylor, </a:t>
            </a:r>
            <a:r>
              <a:rPr lang="en-US" dirty="0" err="1">
                <a:solidFill>
                  <a:srgbClr val="002D65"/>
                </a:solidFill>
                <a:latin typeface="Arial" panose="020B0604020202020204" pitchFamily="34" charset="0"/>
                <a:cs typeface="Arial" panose="020B0604020202020204" pitchFamily="34" charset="0"/>
              </a:rPr>
              <a:t>eTransX</a:t>
            </a:r>
            <a:r>
              <a:rPr lang="en-US" dirty="0">
                <a:solidFill>
                  <a:srgbClr val="002D65"/>
                </a:solidFill>
                <a:latin typeface="Arial" panose="020B0604020202020204" pitchFamily="34" charset="0"/>
                <a:cs typeface="Arial" panose="020B0604020202020204" pitchFamily="34" charset="0"/>
              </a:rPr>
              <a:t>, Inc.</a:t>
            </a:r>
          </a:p>
        </p:txBody>
      </p:sp>
    </p:spTree>
    <p:extLst>
      <p:ext uri="{BB962C8B-B14F-4D97-AF65-F5344CB8AC3E}">
        <p14:creationId xmlns:p14="http://schemas.microsoft.com/office/powerpoint/2010/main" val="215432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B2F464-6FF1-331D-5B0A-C31BFD55D669}"/>
              </a:ext>
            </a:extLst>
          </p:cNvPr>
          <p:cNvSpPr>
            <a:spLocks noGrp="1"/>
          </p:cNvSpPr>
          <p:nvPr>
            <p:ph type="title"/>
          </p:nvPr>
        </p:nvSpPr>
        <p:spPr>
          <a:xfrm>
            <a:off x="5297762" y="329184"/>
            <a:ext cx="6251110" cy="1783080"/>
          </a:xfrm>
        </p:spPr>
        <p:txBody>
          <a:bodyPr anchor="b">
            <a:normAutofit/>
          </a:bodyPr>
          <a:lstStyle/>
          <a:p>
            <a:r>
              <a:rPr lang="en-US" b="1" dirty="0">
                <a:solidFill>
                  <a:srgbClr val="002D65"/>
                </a:solidFill>
                <a:latin typeface="Arial" panose="020B0604020202020204" pitchFamily="34" charset="0"/>
                <a:cs typeface="Arial" panose="020B0604020202020204" pitchFamily="34" charset="0"/>
              </a:rPr>
              <a:t>WELCOME</a:t>
            </a:r>
          </a:p>
        </p:txBody>
      </p:sp>
      <p:pic>
        <p:nvPicPr>
          <p:cNvPr id="5" name="Content Placeholder 4" descr="Close-up of a child playing with legos&#10;&#10;Description automatically generated">
            <a:extLst>
              <a:ext uri="{FF2B5EF4-FFF2-40B4-BE49-F238E27FC236}">
                <a16:creationId xmlns:a16="http://schemas.microsoft.com/office/drawing/2014/main" id="{B39BDBAD-BCEA-1F06-01B3-A8045A7B2259}"/>
              </a:ext>
            </a:extLst>
          </p:cNvPr>
          <p:cNvPicPr>
            <a:picLocks noChangeAspect="1"/>
          </p:cNvPicPr>
          <p:nvPr/>
        </p:nvPicPr>
        <p:blipFill rotWithShape="1">
          <a:blip r:embed="rId3">
            <a:extLst>
              <a:ext uri="{28A0092B-C50C-407E-A947-70E740481C1C}">
                <a14:useLocalDpi xmlns:a14="http://schemas.microsoft.com/office/drawing/2010/main" val="0"/>
              </a:ext>
            </a:extLst>
          </a:blip>
          <a:srcRect l="32934" r="21735"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BE0C7FB7-FB9B-6D08-7A60-F899DAD5BB5D}"/>
              </a:ext>
            </a:extLst>
          </p:cNvPr>
          <p:cNvSpPr>
            <a:spLocks noGrp="1"/>
          </p:cNvSpPr>
          <p:nvPr>
            <p:ph idx="1"/>
          </p:nvPr>
        </p:nvSpPr>
        <p:spPr>
          <a:xfrm>
            <a:off x="5297762" y="2706624"/>
            <a:ext cx="6251110" cy="3483864"/>
          </a:xfrm>
        </p:spPr>
        <p:txBody>
          <a:bodyPr>
            <a:normAutofit/>
          </a:bodyPr>
          <a:lstStyle/>
          <a:p>
            <a:pPr marL="0" indent="0">
              <a:buNone/>
            </a:pPr>
            <a:r>
              <a:rPr lang="en-US" sz="3600" dirty="0">
                <a:solidFill>
                  <a:srgbClr val="002D65"/>
                </a:solidFill>
                <a:latin typeface="Arial" panose="020B0604020202020204" pitchFamily="34" charset="0"/>
                <a:cs typeface="Arial" panose="020B0604020202020204" pitchFamily="34" charset="0"/>
              </a:rPr>
              <a:t>Introduce yourself, your role, your organization, and a childhood hobby.</a:t>
            </a:r>
          </a:p>
        </p:txBody>
      </p:sp>
    </p:spTree>
    <p:extLst>
      <p:ext uri="{BB962C8B-B14F-4D97-AF65-F5344CB8AC3E}">
        <p14:creationId xmlns:p14="http://schemas.microsoft.com/office/powerpoint/2010/main" val="1618141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937443-3B21-3055-631F-0800AB14F04A}"/>
              </a:ext>
            </a:extLst>
          </p:cNvPr>
          <p:cNvSpPr>
            <a:spLocks noGrp="1"/>
          </p:cNvSpPr>
          <p:nvPr>
            <p:ph type="title"/>
          </p:nvPr>
        </p:nvSpPr>
        <p:spPr>
          <a:xfrm>
            <a:off x="4654296" y="329184"/>
            <a:ext cx="6894576" cy="1783080"/>
          </a:xfrm>
        </p:spPr>
        <p:txBody>
          <a:bodyPr anchor="b">
            <a:normAutofit/>
          </a:bodyPr>
          <a:lstStyle/>
          <a:p>
            <a:r>
              <a:rPr lang="en-US" b="1" dirty="0">
                <a:solidFill>
                  <a:srgbClr val="002D65"/>
                </a:solidFill>
                <a:latin typeface="Arial" panose="020B0604020202020204" pitchFamily="34" charset="0"/>
                <a:cs typeface="Arial" panose="020B0604020202020204" pitchFamily="34" charset="0"/>
              </a:rPr>
              <a:t>SESSION GOALS</a:t>
            </a:r>
            <a:endParaRPr lang="en-US" dirty="0">
              <a:solidFill>
                <a:srgbClr val="002D65"/>
              </a:solidFill>
            </a:endParaRPr>
          </a:p>
        </p:txBody>
      </p:sp>
      <p:pic>
        <p:nvPicPr>
          <p:cNvPr id="5" name="Picture 4" descr="A group of kids laughing and holding their hands up&#10;&#10;Description automatically generated">
            <a:extLst>
              <a:ext uri="{FF2B5EF4-FFF2-40B4-BE49-F238E27FC236}">
                <a16:creationId xmlns:a16="http://schemas.microsoft.com/office/drawing/2014/main" id="{FAFC5545-8468-22B7-8FCD-D2987710C67F}"/>
              </a:ext>
            </a:extLst>
          </p:cNvPr>
          <p:cNvPicPr>
            <a:picLocks noChangeAspect="1"/>
          </p:cNvPicPr>
          <p:nvPr/>
        </p:nvPicPr>
        <p:blipFill rotWithShape="1">
          <a:blip r:embed="rId2">
            <a:extLst>
              <a:ext uri="{28A0092B-C50C-407E-A947-70E740481C1C}">
                <a14:useLocalDpi xmlns:a14="http://schemas.microsoft.com/office/drawing/2010/main" val="0"/>
              </a:ext>
            </a:extLst>
          </a:blip>
          <a:srcRect l="10805"/>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2"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575CCD0-750D-AFFA-6979-7DF831FDF3E1}"/>
              </a:ext>
            </a:extLst>
          </p:cNvPr>
          <p:cNvSpPr>
            <a:spLocks noGrp="1"/>
          </p:cNvSpPr>
          <p:nvPr>
            <p:ph idx="1"/>
          </p:nvPr>
        </p:nvSpPr>
        <p:spPr>
          <a:xfrm>
            <a:off x="4654296" y="2706624"/>
            <a:ext cx="6894576" cy="3483864"/>
          </a:xfrm>
        </p:spPr>
        <p:txBody>
          <a:bodyPr>
            <a:normAutofit/>
          </a:bodyPr>
          <a:lstStyle/>
          <a:p>
            <a:pPr marL="457200" indent="-457200">
              <a:buFont typeface="+mj-lt"/>
              <a:buAutoNum type="arabicPeriod"/>
            </a:pPr>
            <a:r>
              <a:rPr lang="en-US" dirty="0">
                <a:solidFill>
                  <a:srgbClr val="002D65"/>
                </a:solidFill>
                <a:effectLst/>
                <a:latin typeface="Arial" panose="020B0604020202020204" pitchFamily="34" charset="0"/>
                <a:ea typeface="Calibri" panose="020F0502020204030204" pitchFamily="34" charset="0"/>
                <a:cs typeface="Times New Roman" panose="02020603050405020304" pitchFamily="18" charset="0"/>
              </a:rPr>
              <a:t>Attendees will be able to identify the benefits of adopting quality standards for their local network.​</a:t>
            </a:r>
          </a:p>
          <a:p>
            <a:pPr marL="457200" indent="-457200">
              <a:buFont typeface="+mj-lt"/>
              <a:buAutoNum type="arabicPeriod"/>
            </a:pPr>
            <a:r>
              <a:rPr lang="en-US" dirty="0">
                <a:solidFill>
                  <a:srgbClr val="002D65"/>
                </a:solidFill>
                <a:effectLst/>
                <a:latin typeface="Arial" panose="020B0604020202020204" pitchFamily="34" charset="0"/>
                <a:ea typeface="Calibri" panose="020F0502020204030204" pitchFamily="34" charset="0"/>
              </a:rPr>
              <a:t>Attendees will be able to use the quality standards to support collective and individual program improvement efforts.​</a:t>
            </a:r>
            <a:endParaRPr lang="en-US" dirty="0">
              <a:solidFill>
                <a:srgbClr val="002D65"/>
              </a:solidFill>
            </a:endParaRPr>
          </a:p>
        </p:txBody>
      </p:sp>
    </p:spTree>
    <p:extLst>
      <p:ext uri="{BB962C8B-B14F-4D97-AF65-F5344CB8AC3E}">
        <p14:creationId xmlns:p14="http://schemas.microsoft.com/office/powerpoint/2010/main" val="628726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25A81E7-9F5C-02FB-459C-16A9F17DDD02}"/>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4400" b="1" dirty="0">
                <a:solidFill>
                  <a:srgbClr val="002D65"/>
                </a:solidFill>
                <a:latin typeface="Arial" panose="020B0604020202020204" pitchFamily="34" charset="0"/>
                <a:cs typeface="Arial" panose="020B0604020202020204" pitchFamily="34" charset="0"/>
              </a:rPr>
              <a:t>WHY STANDARDS?</a:t>
            </a:r>
          </a:p>
        </p:txBody>
      </p:sp>
      <p:sp>
        <p:nvSpPr>
          <p:cNvPr id="1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5BD7CDF1-D18F-5337-5DD3-B01FD77EB46C}"/>
              </a:ext>
            </a:extLst>
          </p:cNvPr>
          <p:cNvSpPr>
            <a:spLocks noGrp="1"/>
          </p:cNvSpPr>
          <p:nvPr>
            <p:ph type="body" sz="half" idx="2"/>
          </p:nvPr>
        </p:nvSpPr>
        <p:spPr>
          <a:xfrm>
            <a:off x="640080" y="2872899"/>
            <a:ext cx="4243589" cy="3320668"/>
          </a:xfrm>
        </p:spPr>
        <p:txBody>
          <a:bodyPr vert="horz" lIns="91440" tIns="45720" rIns="91440" bIns="45720" rtlCol="0">
            <a:normAutofit/>
          </a:bodyPr>
          <a:lstStyle/>
          <a:p>
            <a:pPr indent="-228600">
              <a:buFont typeface="Arial" panose="020B0604020202020204" pitchFamily="34" charset="0"/>
              <a:buChar char="•"/>
            </a:pPr>
            <a:r>
              <a:rPr lang="en-US" sz="2200" dirty="0">
                <a:solidFill>
                  <a:srgbClr val="002D65"/>
                </a:solidFill>
                <a:latin typeface="Arial" panose="020B0604020202020204" pitchFamily="34" charset="0"/>
                <a:cs typeface="Arial" panose="020B0604020202020204" pitchFamily="34" charset="0"/>
              </a:rPr>
              <a:t>Take 1 minute of private think time to think about the potential benefits of quality standards for out-of-school time providers.</a:t>
            </a:r>
          </a:p>
          <a:p>
            <a:pPr indent="-228600">
              <a:buFont typeface="Arial" panose="020B0604020202020204" pitchFamily="34" charset="0"/>
              <a:buChar char="•"/>
            </a:pPr>
            <a:r>
              <a:rPr lang="en-US" sz="2200" dirty="0">
                <a:solidFill>
                  <a:srgbClr val="002D65"/>
                </a:solidFill>
                <a:latin typeface="Arial" panose="020B0604020202020204" pitchFamily="34" charset="0"/>
                <a:cs typeface="Arial" panose="020B0604020202020204" pitchFamily="34" charset="0"/>
              </a:rPr>
              <a:t>Turn-and-talk with a neighbor for 2 minutes to compare your list of benefits.</a:t>
            </a:r>
          </a:p>
          <a:p>
            <a:pPr indent="-228600">
              <a:buFont typeface="Arial" panose="020B0604020202020204" pitchFamily="34" charset="0"/>
              <a:buChar char="•"/>
            </a:pPr>
            <a:r>
              <a:rPr lang="en-US" sz="2200" dirty="0">
                <a:solidFill>
                  <a:srgbClr val="002D65"/>
                </a:solidFill>
                <a:latin typeface="Arial" panose="020B0604020202020204" pitchFamily="34" charset="0"/>
                <a:cs typeface="Arial" panose="020B0604020202020204" pitchFamily="34" charset="0"/>
              </a:rPr>
              <a:t>Share with the entire group.</a:t>
            </a:r>
          </a:p>
        </p:txBody>
      </p:sp>
      <p:pic>
        <p:nvPicPr>
          <p:cNvPr id="8" name="Picture Placeholder 7" descr="A group of people holding a colorful blanket&#10;&#10;Description automatically generated">
            <a:extLst>
              <a:ext uri="{FF2B5EF4-FFF2-40B4-BE49-F238E27FC236}">
                <a16:creationId xmlns:a16="http://schemas.microsoft.com/office/drawing/2014/main" id="{8349DA74-4E7A-0201-9C3E-C1F7495E5281}"/>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5674" r="1737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07655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AAEEA-582F-6AE8-05CB-B84640F7569F}"/>
              </a:ext>
            </a:extLst>
          </p:cNvPr>
          <p:cNvSpPr>
            <a:spLocks noGrp="1"/>
          </p:cNvSpPr>
          <p:nvPr>
            <p:ph type="title"/>
          </p:nvPr>
        </p:nvSpPr>
        <p:spPr>
          <a:xfrm>
            <a:off x="582474" y="977061"/>
            <a:ext cx="5627407" cy="3719245"/>
          </a:xfrm>
        </p:spPr>
        <p:txBody>
          <a:bodyPr>
            <a:noAutofit/>
          </a:bodyPr>
          <a:lstStyle/>
          <a:p>
            <a:r>
              <a:rPr lang="en-US" b="1" dirty="0">
                <a:solidFill>
                  <a:srgbClr val="002D65"/>
                </a:solidFill>
                <a:latin typeface="Arial" panose="020B0604020202020204" pitchFamily="34" charset="0"/>
                <a:cs typeface="Arial" panose="020B0604020202020204" pitchFamily="34" charset="0"/>
              </a:rPr>
              <a:t>HISTORY OF THE TENNESSEE AFTERSCHOOL NETWORK VOLUNTARY QUALITY STANDARDS</a:t>
            </a:r>
          </a:p>
        </p:txBody>
      </p:sp>
      <p:pic>
        <p:nvPicPr>
          <p:cNvPr id="4" name="Picture 3" descr="A map pointers on a route&#10;&#10;Description automatically generated">
            <a:extLst>
              <a:ext uri="{FF2B5EF4-FFF2-40B4-BE49-F238E27FC236}">
                <a16:creationId xmlns:a16="http://schemas.microsoft.com/office/drawing/2014/main" id="{8D93A2B2-8776-0D60-50BC-135954DB91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7168" y="195032"/>
            <a:ext cx="11845275" cy="6662967"/>
          </a:xfrm>
          <a:prstGeom prst="rect">
            <a:avLst/>
          </a:prstGeom>
        </p:spPr>
      </p:pic>
    </p:spTree>
    <p:extLst>
      <p:ext uri="{BB962C8B-B14F-4D97-AF65-F5344CB8AC3E}">
        <p14:creationId xmlns:p14="http://schemas.microsoft.com/office/powerpoint/2010/main" val="681533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82EFA-EA67-D1BD-015E-DCC0FAA7BBDD}"/>
              </a:ext>
            </a:extLst>
          </p:cNvPr>
          <p:cNvSpPr>
            <a:spLocks noGrp="1"/>
          </p:cNvSpPr>
          <p:nvPr>
            <p:ph type="title"/>
          </p:nvPr>
        </p:nvSpPr>
        <p:spPr>
          <a:xfrm>
            <a:off x="838200" y="633503"/>
            <a:ext cx="10515600" cy="1325563"/>
          </a:xfrm>
        </p:spPr>
        <p:txBody>
          <a:bodyPr>
            <a:normAutofit fontScale="90000"/>
          </a:bodyPr>
          <a:lstStyle/>
          <a:p>
            <a:r>
              <a:rPr lang="en-US" b="1">
                <a:solidFill>
                  <a:srgbClr val="002D65"/>
                </a:solidFill>
                <a:latin typeface="Arial" panose="020B0604020202020204" pitchFamily="34" charset="0"/>
                <a:cs typeface="Arial" panose="020B0604020202020204" pitchFamily="34" charset="0"/>
              </a:rPr>
              <a:t>TENNESSEE AFTERSCHOOL NETWORK VOLUNTARY QUALITY STANDARDS DOMAINS</a:t>
            </a:r>
            <a:endParaRPr lang="en-US" b="1" dirty="0">
              <a:solidFill>
                <a:srgbClr val="002D65"/>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2D6FB12-55D1-7F9C-B602-8553AEF71D53}"/>
              </a:ext>
            </a:extLst>
          </p:cNvPr>
          <p:cNvSpPr txBox="1"/>
          <p:nvPr/>
        </p:nvSpPr>
        <p:spPr>
          <a:xfrm>
            <a:off x="579454" y="3543797"/>
            <a:ext cx="3506875" cy="646331"/>
          </a:xfrm>
          <a:prstGeom prst="rect">
            <a:avLst/>
          </a:prstGeom>
          <a:noFill/>
        </p:spPr>
        <p:txBody>
          <a:bodyPr wrap="square" rtlCol="0">
            <a:spAutoFit/>
          </a:bodyPr>
          <a:lstStyle/>
          <a:p>
            <a:pPr algn="ctr"/>
            <a:r>
              <a:rPr lang="en-US" sz="3600" b="1">
                <a:solidFill>
                  <a:srgbClr val="CC0000"/>
                </a:solidFill>
                <a:latin typeface="Arial" panose="020B0604020202020204" pitchFamily="34" charset="0"/>
                <a:cs typeface="Arial" panose="020B0604020202020204" pitchFamily="34" charset="0"/>
              </a:rPr>
              <a:t>Environment</a:t>
            </a:r>
            <a:endParaRPr lang="en-US" sz="3600" b="1" dirty="0">
              <a:solidFill>
                <a:srgbClr val="CC00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72EF6B3-19BF-8E94-8407-EB2804ADC30F}"/>
              </a:ext>
            </a:extLst>
          </p:cNvPr>
          <p:cNvSpPr txBox="1"/>
          <p:nvPr/>
        </p:nvSpPr>
        <p:spPr>
          <a:xfrm>
            <a:off x="4342562" y="3543797"/>
            <a:ext cx="3506875" cy="646331"/>
          </a:xfrm>
          <a:prstGeom prst="rect">
            <a:avLst/>
          </a:prstGeom>
          <a:noFill/>
        </p:spPr>
        <p:txBody>
          <a:bodyPr wrap="square" rtlCol="0">
            <a:spAutoFit/>
          </a:bodyPr>
          <a:lstStyle/>
          <a:p>
            <a:pPr algn="ctr"/>
            <a:r>
              <a:rPr lang="en-US" sz="3600" b="1">
                <a:solidFill>
                  <a:srgbClr val="CC0000"/>
                </a:solidFill>
                <a:latin typeface="Arial" panose="020B0604020202020204" pitchFamily="34" charset="0"/>
                <a:cs typeface="Arial" panose="020B0604020202020204" pitchFamily="34" charset="0"/>
              </a:rPr>
              <a:t>Relationships</a:t>
            </a:r>
            <a:endParaRPr lang="en-US" sz="3600" b="1" dirty="0">
              <a:solidFill>
                <a:srgbClr val="CC00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70F13B7-AC78-6D37-DC42-0DFE5AB3606B}"/>
              </a:ext>
            </a:extLst>
          </p:cNvPr>
          <p:cNvSpPr txBox="1"/>
          <p:nvPr/>
        </p:nvSpPr>
        <p:spPr>
          <a:xfrm>
            <a:off x="8105671" y="3528611"/>
            <a:ext cx="3506875" cy="1200329"/>
          </a:xfrm>
          <a:prstGeom prst="rect">
            <a:avLst/>
          </a:prstGeom>
          <a:noFill/>
        </p:spPr>
        <p:txBody>
          <a:bodyPr wrap="square" rtlCol="0">
            <a:spAutoFit/>
          </a:bodyPr>
          <a:lstStyle/>
          <a:p>
            <a:pPr algn="ctr"/>
            <a:r>
              <a:rPr lang="en-US" sz="3600" b="1">
                <a:solidFill>
                  <a:srgbClr val="CC0000"/>
                </a:solidFill>
                <a:latin typeface="Arial" panose="020B0604020202020204" pitchFamily="34" charset="0"/>
                <a:cs typeface="Arial" panose="020B0604020202020204" pitchFamily="34" charset="0"/>
              </a:rPr>
              <a:t>Community Involvement</a:t>
            </a:r>
            <a:endParaRPr lang="en-US" sz="3600" b="1" dirty="0">
              <a:solidFill>
                <a:srgbClr val="CC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22BBE3B-4B87-5430-1B83-765B615AD958}"/>
              </a:ext>
            </a:extLst>
          </p:cNvPr>
          <p:cNvSpPr txBox="1"/>
          <p:nvPr/>
        </p:nvSpPr>
        <p:spPr>
          <a:xfrm>
            <a:off x="579454" y="5846544"/>
            <a:ext cx="3506875" cy="646331"/>
          </a:xfrm>
          <a:prstGeom prst="rect">
            <a:avLst/>
          </a:prstGeom>
          <a:noFill/>
        </p:spPr>
        <p:txBody>
          <a:bodyPr wrap="square" rtlCol="0">
            <a:spAutoFit/>
          </a:bodyPr>
          <a:lstStyle/>
          <a:p>
            <a:pPr algn="ctr"/>
            <a:r>
              <a:rPr lang="en-US" sz="3600" b="1">
                <a:solidFill>
                  <a:srgbClr val="CC0000"/>
                </a:solidFill>
                <a:latin typeface="Arial" panose="020B0604020202020204" pitchFamily="34" charset="0"/>
                <a:cs typeface="Arial" panose="020B0604020202020204" pitchFamily="34" charset="0"/>
              </a:rPr>
              <a:t>Programming</a:t>
            </a:r>
            <a:endParaRPr lang="en-US" sz="3600" b="1" dirty="0">
              <a:solidFill>
                <a:srgbClr val="CC000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17592D0F-4CE3-9585-A7F3-891612B6ECEF}"/>
              </a:ext>
            </a:extLst>
          </p:cNvPr>
          <p:cNvSpPr txBox="1"/>
          <p:nvPr/>
        </p:nvSpPr>
        <p:spPr>
          <a:xfrm>
            <a:off x="4342562" y="5846544"/>
            <a:ext cx="3506875" cy="646331"/>
          </a:xfrm>
          <a:prstGeom prst="rect">
            <a:avLst/>
          </a:prstGeom>
          <a:noFill/>
        </p:spPr>
        <p:txBody>
          <a:bodyPr wrap="square" rtlCol="0">
            <a:spAutoFit/>
          </a:bodyPr>
          <a:lstStyle/>
          <a:p>
            <a:pPr algn="ctr"/>
            <a:r>
              <a:rPr lang="en-US" sz="3600" b="1">
                <a:solidFill>
                  <a:srgbClr val="CC0000"/>
                </a:solidFill>
                <a:latin typeface="Arial" panose="020B0604020202020204" pitchFamily="34" charset="0"/>
                <a:cs typeface="Arial" panose="020B0604020202020204" pitchFamily="34" charset="0"/>
              </a:rPr>
              <a:t>Health</a:t>
            </a:r>
            <a:endParaRPr lang="en-US" sz="3600" b="1" dirty="0">
              <a:solidFill>
                <a:srgbClr val="CC000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6B496C6-83AE-1973-8729-578C768B89F3}"/>
              </a:ext>
            </a:extLst>
          </p:cNvPr>
          <p:cNvSpPr txBox="1"/>
          <p:nvPr/>
        </p:nvSpPr>
        <p:spPr>
          <a:xfrm>
            <a:off x="8105670" y="5846543"/>
            <a:ext cx="3506875" cy="646331"/>
          </a:xfrm>
          <a:prstGeom prst="rect">
            <a:avLst/>
          </a:prstGeom>
          <a:noFill/>
        </p:spPr>
        <p:txBody>
          <a:bodyPr wrap="square" rtlCol="0">
            <a:spAutoFit/>
          </a:bodyPr>
          <a:lstStyle/>
          <a:p>
            <a:pPr algn="ctr"/>
            <a:r>
              <a:rPr lang="en-US" sz="3600" b="1">
                <a:solidFill>
                  <a:srgbClr val="CC0000"/>
                </a:solidFill>
                <a:latin typeface="Arial" panose="020B0604020202020204" pitchFamily="34" charset="0"/>
                <a:cs typeface="Arial" panose="020B0604020202020204" pitchFamily="34" charset="0"/>
              </a:rPr>
              <a:t>Administration</a:t>
            </a:r>
            <a:endParaRPr lang="en-US" sz="3600" b="1" dirty="0">
              <a:solidFill>
                <a:srgbClr val="CC0000"/>
              </a:solidFill>
              <a:latin typeface="Arial" panose="020B0604020202020204" pitchFamily="34" charset="0"/>
              <a:cs typeface="Arial" panose="020B0604020202020204" pitchFamily="34" charset="0"/>
            </a:endParaRPr>
          </a:p>
        </p:txBody>
      </p:sp>
      <p:pic>
        <p:nvPicPr>
          <p:cNvPr id="11" name="Picture 10" descr="A blue line drawing of a house and trees on a planet&#10;&#10;Description automatically generated">
            <a:extLst>
              <a:ext uri="{FF2B5EF4-FFF2-40B4-BE49-F238E27FC236}">
                <a16:creationId xmlns:a16="http://schemas.microsoft.com/office/drawing/2014/main" id="{4D4E290C-F4B2-863D-6378-486D1EC383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5691" y="2531792"/>
            <a:ext cx="914400" cy="914400"/>
          </a:xfrm>
          <a:prstGeom prst="rect">
            <a:avLst/>
          </a:prstGeom>
        </p:spPr>
      </p:pic>
      <p:pic>
        <p:nvPicPr>
          <p:cNvPr id="23" name="Picture 22" descr="A group of people connected to each other&#10;&#10;Description automatically generated">
            <a:extLst>
              <a:ext uri="{FF2B5EF4-FFF2-40B4-BE49-F238E27FC236}">
                <a16:creationId xmlns:a16="http://schemas.microsoft.com/office/drawing/2014/main" id="{6D5158B9-6259-AA20-C199-0F0D109E68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1457" y="2442696"/>
            <a:ext cx="914400" cy="914400"/>
          </a:xfrm>
          <a:prstGeom prst="rect">
            <a:avLst/>
          </a:prstGeom>
        </p:spPr>
      </p:pic>
      <p:pic>
        <p:nvPicPr>
          <p:cNvPr id="25" name="Picture 24" descr="A blue line drawing of a building&#10;&#10;Description automatically generated">
            <a:extLst>
              <a:ext uri="{FF2B5EF4-FFF2-40B4-BE49-F238E27FC236}">
                <a16:creationId xmlns:a16="http://schemas.microsoft.com/office/drawing/2014/main" id="{A8C5766E-605D-B4FB-7A1C-DB652AA1DB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01908" y="2676205"/>
            <a:ext cx="914400" cy="914400"/>
          </a:xfrm>
          <a:prstGeom prst="rect">
            <a:avLst/>
          </a:prstGeom>
        </p:spPr>
      </p:pic>
      <p:pic>
        <p:nvPicPr>
          <p:cNvPr id="27" name="Picture 26" descr="A blue light bulb with gears&#10;&#10;Description automatically generated">
            <a:extLst>
              <a:ext uri="{FF2B5EF4-FFF2-40B4-BE49-F238E27FC236}">
                <a16:creationId xmlns:a16="http://schemas.microsoft.com/office/drawing/2014/main" id="{91395C2A-D579-CD56-26C1-97386CBA65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5692" y="4834538"/>
            <a:ext cx="914400" cy="914400"/>
          </a:xfrm>
          <a:prstGeom prst="rect">
            <a:avLst/>
          </a:prstGeom>
        </p:spPr>
      </p:pic>
      <p:pic>
        <p:nvPicPr>
          <p:cNvPr id="29" name="Picture 28" descr="A blue heart with a check mark&#10;&#10;Description automatically generated">
            <a:extLst>
              <a:ext uri="{FF2B5EF4-FFF2-40B4-BE49-F238E27FC236}">
                <a16:creationId xmlns:a16="http://schemas.microsoft.com/office/drawing/2014/main" id="{E0269AAF-948D-9954-6334-D326309D55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14936" y="4834538"/>
            <a:ext cx="914400" cy="914400"/>
          </a:xfrm>
          <a:prstGeom prst="rect">
            <a:avLst/>
          </a:prstGeom>
        </p:spPr>
      </p:pic>
      <p:pic>
        <p:nvPicPr>
          <p:cNvPr id="31" name="Picture 30" descr="A blue line drawing of a pie chart and graph&#10;&#10;Description automatically generated">
            <a:extLst>
              <a:ext uri="{FF2B5EF4-FFF2-40B4-BE49-F238E27FC236}">
                <a16:creationId xmlns:a16="http://schemas.microsoft.com/office/drawing/2014/main" id="{5F3A66E4-8F4E-8634-FAF9-86DD38B30A4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25773" y="4834538"/>
            <a:ext cx="914400" cy="914400"/>
          </a:xfrm>
          <a:prstGeom prst="rect">
            <a:avLst/>
          </a:prstGeom>
        </p:spPr>
      </p:pic>
    </p:spTree>
    <p:extLst>
      <p:ext uri="{BB962C8B-B14F-4D97-AF65-F5344CB8AC3E}">
        <p14:creationId xmlns:p14="http://schemas.microsoft.com/office/powerpoint/2010/main" val="414793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C59AB4C8-9178-4F7A-8404-6890510B5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882EFA-EA67-D1BD-015E-DCC0FAA7BBDD}"/>
              </a:ext>
            </a:extLst>
          </p:cNvPr>
          <p:cNvSpPr>
            <a:spLocks noGrp="1"/>
          </p:cNvSpPr>
          <p:nvPr>
            <p:ph type="title"/>
          </p:nvPr>
        </p:nvSpPr>
        <p:spPr>
          <a:xfrm>
            <a:off x="638881" y="457201"/>
            <a:ext cx="10909640" cy="1832654"/>
          </a:xfrm>
        </p:spPr>
        <p:txBody>
          <a:bodyPr vert="horz" lIns="91440" tIns="45720" rIns="91440" bIns="45720" rtlCol="0" anchor="b">
            <a:noAutofit/>
          </a:bodyPr>
          <a:lstStyle/>
          <a:p>
            <a:pPr algn="ctr"/>
            <a:r>
              <a:rPr lang="en-US" b="1" kern="1200" dirty="0">
                <a:solidFill>
                  <a:schemeClr val="tx1"/>
                </a:solidFill>
                <a:latin typeface="Arial" panose="020B0604020202020204" pitchFamily="34" charset="0"/>
                <a:cs typeface="Arial" panose="020B0604020202020204" pitchFamily="34" charset="0"/>
              </a:rPr>
              <a:t>TENNESSEE AFTERSCHOOL NETWORK VOLUNTARY QUALITY STANDARDS RUBRIC</a:t>
            </a:r>
          </a:p>
        </p:txBody>
      </p:sp>
      <p:sp>
        <p:nvSpPr>
          <p:cNvPr id="14" name="sketch line">
            <a:extLst>
              <a:ext uri="{FF2B5EF4-FFF2-40B4-BE49-F238E27FC236}">
                <a16:creationId xmlns:a16="http://schemas.microsoft.com/office/drawing/2014/main" id="{4CFDFB37-4BC7-42C6-915D-A6609139B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234391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093804DA-42BA-2D9D-0D99-4D393C3C54A5}"/>
              </a:ext>
            </a:extLst>
          </p:cNvPr>
          <p:cNvGraphicFramePr>
            <a:graphicFrameLocks noGrp="1"/>
          </p:cNvGraphicFramePr>
          <p:nvPr>
            <p:extLst>
              <p:ext uri="{D42A27DB-BD31-4B8C-83A1-F6EECF244321}">
                <p14:modId xmlns:p14="http://schemas.microsoft.com/office/powerpoint/2010/main" val="2539578687"/>
              </p:ext>
            </p:extLst>
          </p:nvPr>
        </p:nvGraphicFramePr>
        <p:xfrm>
          <a:off x="320040" y="3259265"/>
          <a:ext cx="11548875" cy="2832736"/>
        </p:xfrm>
        <a:graphic>
          <a:graphicData uri="http://schemas.openxmlformats.org/drawingml/2006/table">
            <a:tbl>
              <a:tblPr firstRow="1" firstCol="1" bandRow="1">
                <a:tableStyleId>{5C22544A-7EE6-4342-B048-85BDC9FD1C3A}</a:tableStyleId>
              </a:tblPr>
              <a:tblGrid>
                <a:gridCol w="2880606">
                  <a:extLst>
                    <a:ext uri="{9D8B030D-6E8A-4147-A177-3AD203B41FA5}">
                      <a16:colId xmlns:a16="http://schemas.microsoft.com/office/drawing/2014/main" val="3853519618"/>
                    </a:ext>
                  </a:extLst>
                </a:gridCol>
                <a:gridCol w="1815062">
                  <a:extLst>
                    <a:ext uri="{9D8B030D-6E8A-4147-A177-3AD203B41FA5}">
                      <a16:colId xmlns:a16="http://schemas.microsoft.com/office/drawing/2014/main" val="3509182207"/>
                    </a:ext>
                  </a:extLst>
                </a:gridCol>
                <a:gridCol w="1642136">
                  <a:extLst>
                    <a:ext uri="{9D8B030D-6E8A-4147-A177-3AD203B41FA5}">
                      <a16:colId xmlns:a16="http://schemas.microsoft.com/office/drawing/2014/main" val="3327303256"/>
                    </a:ext>
                  </a:extLst>
                </a:gridCol>
                <a:gridCol w="1821713">
                  <a:extLst>
                    <a:ext uri="{9D8B030D-6E8A-4147-A177-3AD203B41FA5}">
                      <a16:colId xmlns:a16="http://schemas.microsoft.com/office/drawing/2014/main" val="1970708541"/>
                    </a:ext>
                  </a:extLst>
                </a:gridCol>
                <a:gridCol w="1733920">
                  <a:extLst>
                    <a:ext uri="{9D8B030D-6E8A-4147-A177-3AD203B41FA5}">
                      <a16:colId xmlns:a16="http://schemas.microsoft.com/office/drawing/2014/main" val="2809180198"/>
                    </a:ext>
                  </a:extLst>
                </a:gridCol>
                <a:gridCol w="1655438">
                  <a:extLst>
                    <a:ext uri="{9D8B030D-6E8A-4147-A177-3AD203B41FA5}">
                      <a16:colId xmlns:a16="http://schemas.microsoft.com/office/drawing/2014/main" val="2500584544"/>
                    </a:ext>
                  </a:extLst>
                </a:gridCol>
              </a:tblGrid>
              <a:tr h="329426">
                <a:tc>
                  <a:txBody>
                    <a:bodyPr/>
                    <a:lstStyle/>
                    <a:p>
                      <a:pPr marL="0" marR="36195" algn="r">
                        <a:lnSpc>
                          <a:spcPct val="107000"/>
                        </a:lnSpc>
                        <a:spcBef>
                          <a:spcPts val="0"/>
                        </a:spcBef>
                        <a:spcAft>
                          <a:spcPts val="0"/>
                        </a:spcAft>
                      </a:pPr>
                      <a:r>
                        <a:rPr lang="en-US" sz="1900">
                          <a:effectLst/>
                          <a:latin typeface="Arial" panose="020B0604020202020204" pitchFamily="34" charset="0"/>
                          <a:cs typeface="Arial" panose="020B0604020202020204" pitchFamily="34" charset="0"/>
                        </a:rPr>
                        <a:t>Rating </a:t>
                      </a:r>
                      <a:endParaRPr lang="en-US" sz="19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1831" marR="35250" marT="5986" marB="0"/>
                </a:tc>
                <a:tc>
                  <a:txBody>
                    <a:bodyPr/>
                    <a:lstStyle/>
                    <a:p>
                      <a:pPr marL="0" marR="34925" algn="ctr">
                        <a:lnSpc>
                          <a:spcPct val="107000"/>
                        </a:lnSpc>
                        <a:spcBef>
                          <a:spcPts val="0"/>
                        </a:spcBef>
                        <a:spcAft>
                          <a:spcPts val="0"/>
                        </a:spcAft>
                      </a:pPr>
                      <a:r>
                        <a:rPr lang="en-US" sz="1900">
                          <a:effectLst/>
                          <a:latin typeface="Arial" panose="020B0604020202020204" pitchFamily="34" charset="0"/>
                          <a:cs typeface="Arial" panose="020B0604020202020204" pitchFamily="34" charset="0"/>
                        </a:rPr>
                        <a:t>4 </a:t>
                      </a:r>
                      <a:endParaRPr lang="en-US" sz="19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1831" marR="35250" marT="5986" marB="0"/>
                </a:tc>
                <a:tc>
                  <a:txBody>
                    <a:bodyPr/>
                    <a:lstStyle/>
                    <a:p>
                      <a:pPr marL="0" marR="33020" algn="ctr">
                        <a:lnSpc>
                          <a:spcPct val="107000"/>
                        </a:lnSpc>
                        <a:spcBef>
                          <a:spcPts val="0"/>
                        </a:spcBef>
                        <a:spcAft>
                          <a:spcPts val="0"/>
                        </a:spcAft>
                      </a:pPr>
                      <a:r>
                        <a:rPr lang="en-US" sz="1900">
                          <a:effectLst/>
                          <a:latin typeface="Arial" panose="020B0604020202020204" pitchFamily="34" charset="0"/>
                          <a:cs typeface="Arial" panose="020B0604020202020204" pitchFamily="34" charset="0"/>
                        </a:rPr>
                        <a:t>3 </a:t>
                      </a:r>
                      <a:endParaRPr lang="en-US" sz="19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1831" marR="35250" marT="5986" marB="0"/>
                </a:tc>
                <a:tc>
                  <a:txBody>
                    <a:bodyPr/>
                    <a:lstStyle/>
                    <a:p>
                      <a:pPr marL="0" marR="34925" algn="ctr">
                        <a:lnSpc>
                          <a:spcPct val="107000"/>
                        </a:lnSpc>
                        <a:spcBef>
                          <a:spcPts val="0"/>
                        </a:spcBef>
                        <a:spcAft>
                          <a:spcPts val="0"/>
                        </a:spcAft>
                      </a:pPr>
                      <a:r>
                        <a:rPr lang="en-US" sz="1900">
                          <a:effectLst/>
                          <a:latin typeface="Arial" panose="020B0604020202020204" pitchFamily="34" charset="0"/>
                          <a:cs typeface="Arial" panose="020B0604020202020204" pitchFamily="34" charset="0"/>
                        </a:rPr>
                        <a:t>2 </a:t>
                      </a:r>
                      <a:endParaRPr lang="en-US" sz="19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1831" marR="35250" marT="5986" marB="0"/>
                </a:tc>
                <a:tc>
                  <a:txBody>
                    <a:bodyPr/>
                    <a:lstStyle/>
                    <a:p>
                      <a:pPr marL="0" marR="33020" algn="ctr">
                        <a:lnSpc>
                          <a:spcPct val="107000"/>
                        </a:lnSpc>
                        <a:spcBef>
                          <a:spcPts val="0"/>
                        </a:spcBef>
                        <a:spcAft>
                          <a:spcPts val="0"/>
                        </a:spcAft>
                      </a:pPr>
                      <a:r>
                        <a:rPr lang="en-US" sz="1900">
                          <a:effectLst/>
                          <a:latin typeface="Arial" panose="020B0604020202020204" pitchFamily="34" charset="0"/>
                          <a:cs typeface="Arial" panose="020B0604020202020204" pitchFamily="34" charset="0"/>
                        </a:rPr>
                        <a:t>1 </a:t>
                      </a:r>
                      <a:endParaRPr lang="en-US" sz="19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1831" marR="35250" marT="5986" marB="0"/>
                </a:tc>
                <a:tc>
                  <a:txBody>
                    <a:bodyPr/>
                    <a:lstStyle/>
                    <a:p>
                      <a:pPr marL="0" marR="36195" algn="ctr">
                        <a:lnSpc>
                          <a:spcPct val="107000"/>
                        </a:lnSpc>
                        <a:spcBef>
                          <a:spcPts val="0"/>
                        </a:spcBef>
                        <a:spcAft>
                          <a:spcPts val="0"/>
                        </a:spcAft>
                      </a:pPr>
                      <a:r>
                        <a:rPr lang="en-US" sz="1900" dirty="0">
                          <a:effectLst/>
                          <a:latin typeface="Arial" panose="020B0604020202020204" pitchFamily="34" charset="0"/>
                          <a:cs typeface="Arial" panose="020B0604020202020204" pitchFamily="34" charset="0"/>
                        </a:rPr>
                        <a:t>N/A </a:t>
                      </a:r>
                      <a:endParaRPr lang="en-US" sz="19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1831" marR="35250" marT="5986" marB="0"/>
                </a:tc>
                <a:extLst>
                  <a:ext uri="{0D108BD9-81ED-4DB2-BD59-A6C34878D82A}">
                    <a16:rowId xmlns:a16="http://schemas.microsoft.com/office/drawing/2014/main" val="1123838837"/>
                  </a:ext>
                </a:extLst>
              </a:tr>
              <a:tr h="944245">
                <a:tc>
                  <a:txBody>
                    <a:bodyPr/>
                    <a:lstStyle/>
                    <a:p>
                      <a:pPr marL="0" marR="37465" algn="r">
                        <a:lnSpc>
                          <a:spcPct val="107000"/>
                        </a:lnSpc>
                        <a:spcBef>
                          <a:spcPts val="0"/>
                        </a:spcBef>
                        <a:spcAft>
                          <a:spcPts val="0"/>
                        </a:spcAft>
                      </a:pPr>
                      <a:r>
                        <a:rPr lang="en-US" sz="1900">
                          <a:effectLst/>
                          <a:latin typeface="Arial" panose="020B0604020202020204" pitchFamily="34" charset="0"/>
                          <a:cs typeface="Arial" panose="020B0604020202020204" pitchFamily="34" charset="0"/>
                        </a:rPr>
                        <a:t>Scale Description </a:t>
                      </a:r>
                      <a:endParaRPr lang="en-US" sz="19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1831" marR="35250" marT="5986" marB="0" anchor="ctr"/>
                </a:tc>
                <a:tc>
                  <a:txBody>
                    <a:bodyPr/>
                    <a:lstStyle/>
                    <a:p>
                      <a:pPr marL="0" marR="0" algn="ctr">
                        <a:lnSpc>
                          <a:spcPct val="107000"/>
                        </a:lnSpc>
                        <a:spcBef>
                          <a:spcPts val="0"/>
                        </a:spcBef>
                        <a:spcAft>
                          <a:spcPts val="0"/>
                        </a:spcAft>
                      </a:pPr>
                      <a:r>
                        <a:rPr lang="en-US" sz="1900">
                          <a:effectLst/>
                          <a:latin typeface="Arial" panose="020B0604020202020204" pitchFamily="34" charset="0"/>
                          <a:cs typeface="Arial" panose="020B0604020202020204" pitchFamily="34" charset="0"/>
                        </a:rPr>
                        <a:t>Exceeds Standards </a:t>
                      </a:r>
                      <a:endParaRPr lang="en-US" sz="19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1831" marR="35250" marT="5986" marB="0" anchor="ctr"/>
                </a:tc>
                <a:tc>
                  <a:txBody>
                    <a:bodyPr/>
                    <a:lstStyle/>
                    <a:p>
                      <a:pPr marL="0" marR="0" algn="ctr">
                        <a:lnSpc>
                          <a:spcPct val="107000"/>
                        </a:lnSpc>
                        <a:spcBef>
                          <a:spcPts val="0"/>
                        </a:spcBef>
                        <a:spcAft>
                          <a:spcPts val="0"/>
                        </a:spcAft>
                      </a:pPr>
                      <a:r>
                        <a:rPr lang="en-US" sz="1900">
                          <a:effectLst/>
                          <a:latin typeface="Arial" panose="020B0604020202020204" pitchFamily="34" charset="0"/>
                          <a:cs typeface="Arial" panose="020B0604020202020204" pitchFamily="34" charset="0"/>
                        </a:rPr>
                        <a:t>Meets Standard </a:t>
                      </a:r>
                      <a:endParaRPr lang="en-US" sz="19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1831" marR="35250" marT="5986" marB="0" anchor="ctr"/>
                </a:tc>
                <a:tc>
                  <a:txBody>
                    <a:bodyPr/>
                    <a:lstStyle/>
                    <a:p>
                      <a:pPr marL="0" marR="0" algn="ctr">
                        <a:lnSpc>
                          <a:spcPct val="107000"/>
                        </a:lnSpc>
                        <a:spcBef>
                          <a:spcPts val="0"/>
                        </a:spcBef>
                        <a:spcAft>
                          <a:spcPts val="0"/>
                        </a:spcAft>
                      </a:pPr>
                      <a:r>
                        <a:rPr lang="en-US" sz="1900">
                          <a:effectLst/>
                          <a:latin typeface="Arial" panose="020B0604020202020204" pitchFamily="34" charset="0"/>
                          <a:cs typeface="Arial" panose="020B0604020202020204" pitchFamily="34" charset="0"/>
                        </a:rPr>
                        <a:t>Approaching Standard </a:t>
                      </a:r>
                      <a:endParaRPr lang="en-US" sz="19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1831" marR="35250" marT="5986" marB="0" anchor="ctr"/>
                </a:tc>
                <a:tc>
                  <a:txBody>
                    <a:bodyPr/>
                    <a:lstStyle/>
                    <a:p>
                      <a:pPr marL="34290" marR="40640" algn="ctr">
                        <a:lnSpc>
                          <a:spcPct val="107000"/>
                        </a:lnSpc>
                        <a:spcBef>
                          <a:spcPts val="0"/>
                        </a:spcBef>
                        <a:spcAft>
                          <a:spcPts val="0"/>
                        </a:spcAft>
                      </a:pPr>
                      <a:r>
                        <a:rPr lang="en-US" sz="1900">
                          <a:effectLst/>
                          <a:latin typeface="Arial" panose="020B0604020202020204" pitchFamily="34" charset="0"/>
                          <a:cs typeface="Arial" panose="020B0604020202020204" pitchFamily="34" charset="0"/>
                        </a:rPr>
                        <a:t>Standard Not Met </a:t>
                      </a:r>
                      <a:endParaRPr lang="en-US" sz="19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1831" marR="35250" marT="5986" marB="0" anchor="ctr"/>
                </a:tc>
                <a:tc>
                  <a:txBody>
                    <a:bodyPr/>
                    <a:lstStyle/>
                    <a:p>
                      <a:pPr marL="0" marR="35560" algn="ctr">
                        <a:lnSpc>
                          <a:spcPct val="107000"/>
                        </a:lnSpc>
                        <a:spcBef>
                          <a:spcPts val="0"/>
                        </a:spcBef>
                        <a:spcAft>
                          <a:spcPts val="0"/>
                        </a:spcAft>
                      </a:pPr>
                      <a:r>
                        <a:rPr lang="en-US" sz="1900">
                          <a:effectLst/>
                          <a:latin typeface="Arial" panose="020B0604020202020204" pitchFamily="34" charset="0"/>
                          <a:cs typeface="Arial" panose="020B0604020202020204" pitchFamily="34" charset="0"/>
                        </a:rPr>
                        <a:t>Don’t Know/ </a:t>
                      </a:r>
                    </a:p>
                    <a:p>
                      <a:pPr marL="0" marR="35560" algn="ctr">
                        <a:lnSpc>
                          <a:spcPct val="107000"/>
                        </a:lnSpc>
                        <a:spcBef>
                          <a:spcPts val="0"/>
                        </a:spcBef>
                        <a:spcAft>
                          <a:spcPts val="0"/>
                        </a:spcAft>
                      </a:pPr>
                      <a:r>
                        <a:rPr lang="en-US" sz="1900">
                          <a:effectLst/>
                          <a:latin typeface="Arial" panose="020B0604020202020204" pitchFamily="34" charset="0"/>
                          <a:cs typeface="Arial" panose="020B0604020202020204" pitchFamily="34" charset="0"/>
                        </a:rPr>
                        <a:t>Not </a:t>
                      </a:r>
                    </a:p>
                    <a:p>
                      <a:pPr marL="0" marR="33655" algn="ctr">
                        <a:lnSpc>
                          <a:spcPct val="107000"/>
                        </a:lnSpc>
                        <a:spcBef>
                          <a:spcPts val="0"/>
                        </a:spcBef>
                        <a:spcAft>
                          <a:spcPts val="0"/>
                        </a:spcAft>
                      </a:pPr>
                      <a:r>
                        <a:rPr lang="en-US" sz="1900">
                          <a:effectLst/>
                          <a:latin typeface="Arial" panose="020B0604020202020204" pitchFamily="34" charset="0"/>
                          <a:cs typeface="Arial" panose="020B0604020202020204" pitchFamily="34" charset="0"/>
                        </a:rPr>
                        <a:t>Applicable </a:t>
                      </a:r>
                      <a:endParaRPr lang="en-US" sz="19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1831" marR="35250" marT="5986" marB="0" anchor="ctr"/>
                </a:tc>
                <a:extLst>
                  <a:ext uri="{0D108BD9-81ED-4DB2-BD59-A6C34878D82A}">
                    <a16:rowId xmlns:a16="http://schemas.microsoft.com/office/drawing/2014/main" val="3542500023"/>
                  </a:ext>
                </a:extLst>
              </a:tr>
              <a:tr h="1559065">
                <a:tc>
                  <a:txBody>
                    <a:bodyPr/>
                    <a:lstStyle/>
                    <a:p>
                      <a:pPr marL="0" marR="39370" algn="r">
                        <a:lnSpc>
                          <a:spcPct val="107000"/>
                        </a:lnSpc>
                        <a:spcBef>
                          <a:spcPts val="0"/>
                        </a:spcBef>
                        <a:spcAft>
                          <a:spcPts val="0"/>
                        </a:spcAft>
                      </a:pPr>
                      <a:r>
                        <a:rPr lang="en-US" sz="1900">
                          <a:effectLst/>
                          <a:latin typeface="Arial" panose="020B0604020202020204" pitchFamily="34" charset="0"/>
                          <a:cs typeface="Arial" panose="020B0604020202020204" pitchFamily="34" charset="0"/>
                        </a:rPr>
                        <a:t>Program might say: </a:t>
                      </a:r>
                      <a:endParaRPr lang="en-US" sz="19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1831" marR="35250" marT="5986" marB="0" anchor="ctr"/>
                </a:tc>
                <a:tc>
                  <a:txBody>
                    <a:bodyPr/>
                    <a:lstStyle/>
                    <a:p>
                      <a:pPr marL="0" marR="34925" algn="ctr">
                        <a:lnSpc>
                          <a:spcPct val="107000"/>
                        </a:lnSpc>
                        <a:spcBef>
                          <a:spcPts val="0"/>
                        </a:spcBef>
                        <a:spcAft>
                          <a:spcPts val="60"/>
                        </a:spcAft>
                      </a:pPr>
                      <a:r>
                        <a:rPr lang="en-US" sz="1900">
                          <a:effectLst/>
                          <a:latin typeface="Arial" panose="020B0604020202020204" pitchFamily="34" charset="0"/>
                          <a:cs typeface="Arial" panose="020B0604020202020204" pitchFamily="34" charset="0"/>
                        </a:rPr>
                        <a:t>“We are a </a:t>
                      </a:r>
                    </a:p>
                    <a:p>
                      <a:pPr marL="0" marR="0">
                        <a:lnSpc>
                          <a:spcPct val="107000"/>
                        </a:lnSpc>
                        <a:spcBef>
                          <a:spcPts val="0"/>
                        </a:spcBef>
                        <a:spcAft>
                          <a:spcPts val="0"/>
                        </a:spcAft>
                      </a:pPr>
                      <a:r>
                        <a:rPr lang="en-US" sz="1900">
                          <a:effectLst/>
                          <a:latin typeface="Arial" panose="020B0604020202020204" pitchFamily="34" charset="0"/>
                          <a:cs typeface="Arial" panose="020B0604020202020204" pitchFamily="34" charset="0"/>
                        </a:rPr>
                        <a:t>leader in this.” </a:t>
                      </a:r>
                      <a:endParaRPr lang="en-US" sz="19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1831" marR="35250" marT="5986" marB="0" anchor="ctr"/>
                </a:tc>
                <a:tc>
                  <a:txBody>
                    <a:bodyPr/>
                    <a:lstStyle/>
                    <a:p>
                      <a:pPr marL="0" marR="0" algn="ctr">
                        <a:lnSpc>
                          <a:spcPct val="107000"/>
                        </a:lnSpc>
                        <a:spcBef>
                          <a:spcPts val="0"/>
                        </a:spcBef>
                        <a:spcAft>
                          <a:spcPts val="0"/>
                        </a:spcAft>
                      </a:pPr>
                      <a:r>
                        <a:rPr lang="en-US" sz="1900">
                          <a:effectLst/>
                          <a:latin typeface="Arial" panose="020B0604020202020204" pitchFamily="34" charset="0"/>
                          <a:cs typeface="Arial" panose="020B0604020202020204" pitchFamily="34" charset="0"/>
                        </a:rPr>
                        <a:t>“We demonstrate </a:t>
                      </a:r>
                    </a:p>
                    <a:p>
                      <a:pPr marL="0" marR="34925" algn="ctr">
                        <a:lnSpc>
                          <a:spcPct val="107000"/>
                        </a:lnSpc>
                        <a:spcBef>
                          <a:spcPts val="0"/>
                        </a:spcBef>
                        <a:spcAft>
                          <a:spcPts val="0"/>
                        </a:spcAft>
                      </a:pPr>
                      <a:r>
                        <a:rPr lang="en-US" sz="1900">
                          <a:effectLst/>
                          <a:latin typeface="Arial" panose="020B0604020202020204" pitchFamily="34" charset="0"/>
                          <a:cs typeface="Arial" panose="020B0604020202020204" pitchFamily="34" charset="0"/>
                        </a:rPr>
                        <a:t>this in </a:t>
                      </a:r>
                    </a:p>
                    <a:p>
                      <a:pPr marL="0" marR="0" algn="ctr">
                        <a:lnSpc>
                          <a:spcPct val="107000"/>
                        </a:lnSpc>
                        <a:spcBef>
                          <a:spcPts val="0"/>
                        </a:spcBef>
                        <a:spcAft>
                          <a:spcPts val="0"/>
                        </a:spcAft>
                      </a:pPr>
                      <a:r>
                        <a:rPr lang="en-US" sz="1900">
                          <a:effectLst/>
                          <a:latin typeface="Arial" panose="020B0604020202020204" pitchFamily="34" charset="0"/>
                          <a:cs typeface="Arial" panose="020B0604020202020204" pitchFamily="34" charset="0"/>
                        </a:rPr>
                        <a:t>observable ways.” </a:t>
                      </a:r>
                      <a:endParaRPr lang="en-US" sz="19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1831" marR="35250" marT="5986" marB="0" anchor="ctr"/>
                </a:tc>
                <a:tc>
                  <a:txBody>
                    <a:bodyPr/>
                    <a:lstStyle/>
                    <a:p>
                      <a:pPr marL="3175" marR="15875" algn="ctr">
                        <a:lnSpc>
                          <a:spcPct val="107000"/>
                        </a:lnSpc>
                        <a:spcBef>
                          <a:spcPts val="0"/>
                        </a:spcBef>
                        <a:spcAft>
                          <a:spcPts val="0"/>
                        </a:spcAft>
                      </a:pPr>
                      <a:r>
                        <a:rPr lang="en-US" sz="1900">
                          <a:effectLst/>
                          <a:latin typeface="Arial" panose="020B0604020202020204" pitchFamily="34" charset="0"/>
                          <a:cs typeface="Arial" panose="020B0604020202020204" pitchFamily="34" charset="0"/>
                        </a:rPr>
                        <a:t>“We could use some support here.” </a:t>
                      </a:r>
                      <a:endParaRPr lang="en-US" sz="19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1831" marR="35250" marT="5986" marB="0" anchor="ctr"/>
                </a:tc>
                <a:tc>
                  <a:txBody>
                    <a:bodyPr/>
                    <a:lstStyle/>
                    <a:p>
                      <a:pPr marL="0" marR="0" algn="ctr">
                        <a:lnSpc>
                          <a:spcPct val="98000"/>
                        </a:lnSpc>
                        <a:spcBef>
                          <a:spcPts val="0"/>
                        </a:spcBef>
                        <a:spcAft>
                          <a:spcPts val="10"/>
                        </a:spcAft>
                      </a:pPr>
                      <a:r>
                        <a:rPr lang="en-US" sz="1900">
                          <a:effectLst/>
                          <a:latin typeface="Arial" panose="020B0604020202020204" pitchFamily="34" charset="0"/>
                          <a:cs typeface="Arial" panose="020B0604020202020204" pitchFamily="34" charset="0"/>
                        </a:rPr>
                        <a:t>“We need significant </a:t>
                      </a:r>
                    </a:p>
                    <a:p>
                      <a:pPr marL="0" marR="0" algn="ctr">
                        <a:lnSpc>
                          <a:spcPct val="107000"/>
                        </a:lnSpc>
                        <a:spcBef>
                          <a:spcPts val="0"/>
                        </a:spcBef>
                        <a:spcAft>
                          <a:spcPts val="0"/>
                        </a:spcAft>
                      </a:pPr>
                      <a:r>
                        <a:rPr lang="en-US" sz="1900">
                          <a:effectLst/>
                          <a:latin typeface="Arial" panose="020B0604020202020204" pitchFamily="34" charset="0"/>
                          <a:cs typeface="Arial" panose="020B0604020202020204" pitchFamily="34" charset="0"/>
                        </a:rPr>
                        <a:t>support in this.” </a:t>
                      </a:r>
                      <a:endParaRPr lang="en-US" sz="19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1831" marR="35250" marT="5986" marB="0" anchor="ctr"/>
                </a:tc>
                <a:tc>
                  <a:txBody>
                    <a:bodyPr/>
                    <a:lstStyle/>
                    <a:p>
                      <a:pPr marL="0" marR="0" algn="ctr">
                        <a:lnSpc>
                          <a:spcPct val="107000"/>
                        </a:lnSpc>
                        <a:spcBef>
                          <a:spcPts val="0"/>
                        </a:spcBef>
                        <a:spcAft>
                          <a:spcPts val="0"/>
                        </a:spcAft>
                      </a:pPr>
                      <a:r>
                        <a:rPr lang="en-US" sz="1900" dirty="0">
                          <a:effectLst/>
                          <a:latin typeface="Arial" panose="020B0604020202020204" pitchFamily="34" charset="0"/>
                          <a:cs typeface="Arial" panose="020B0604020202020204" pitchFamily="34" charset="0"/>
                        </a:rPr>
                        <a:t>“We’re not sure.” OR “This doesn’t pertain to our program.” </a:t>
                      </a:r>
                      <a:endParaRPr lang="en-US" sz="19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1831" marR="35250" marT="5986" marB="0" anchor="ctr"/>
                </a:tc>
                <a:extLst>
                  <a:ext uri="{0D108BD9-81ED-4DB2-BD59-A6C34878D82A}">
                    <a16:rowId xmlns:a16="http://schemas.microsoft.com/office/drawing/2014/main" val="1152335831"/>
                  </a:ext>
                </a:extLst>
              </a:tr>
            </a:tbl>
          </a:graphicData>
        </a:graphic>
      </p:graphicFrame>
    </p:spTree>
    <p:extLst>
      <p:ext uri="{BB962C8B-B14F-4D97-AF65-F5344CB8AC3E}">
        <p14:creationId xmlns:p14="http://schemas.microsoft.com/office/powerpoint/2010/main" val="2475560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98A62-5C58-F468-4A41-720E3388A76B}"/>
              </a:ext>
            </a:extLst>
          </p:cNvPr>
          <p:cNvSpPr>
            <a:spLocks noGrp="1"/>
          </p:cNvSpPr>
          <p:nvPr>
            <p:ph type="title"/>
          </p:nvPr>
        </p:nvSpPr>
        <p:spPr/>
        <p:txBody>
          <a:bodyPr/>
          <a:lstStyle/>
          <a:p>
            <a:pPr algn="ctr"/>
            <a:r>
              <a:rPr lang="en-US" b="1" dirty="0">
                <a:solidFill>
                  <a:srgbClr val="002D65"/>
                </a:solidFill>
                <a:latin typeface="Arial" panose="020B0604020202020204" pitchFamily="34" charset="0"/>
                <a:cs typeface="Arial" panose="020B0604020202020204" pitchFamily="34" charset="0"/>
              </a:rPr>
              <a:t>WHAT DOES THIS MEAN FOR US?</a:t>
            </a:r>
          </a:p>
        </p:txBody>
      </p:sp>
      <p:pic>
        <p:nvPicPr>
          <p:cNvPr id="4" name="Picture 3" descr="A group of red question marks&#10;&#10;Description automatically generated">
            <a:extLst>
              <a:ext uri="{FF2B5EF4-FFF2-40B4-BE49-F238E27FC236}">
                <a16:creationId xmlns:a16="http://schemas.microsoft.com/office/drawing/2014/main" id="{94B1EC88-FE99-E100-A0BD-8A8B489C73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0788" y="1382451"/>
            <a:ext cx="5110424" cy="5110424"/>
          </a:xfrm>
          <a:prstGeom prst="rect">
            <a:avLst/>
          </a:prstGeom>
        </p:spPr>
      </p:pic>
    </p:spTree>
    <p:extLst>
      <p:ext uri="{BB962C8B-B14F-4D97-AF65-F5344CB8AC3E}">
        <p14:creationId xmlns:p14="http://schemas.microsoft.com/office/powerpoint/2010/main" val="4087468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B8B418-E356-E430-EF13-0CB0B5EFD5E5}"/>
              </a:ext>
            </a:extLst>
          </p:cNvPr>
          <p:cNvSpPr>
            <a:spLocks noGrp="1"/>
          </p:cNvSpPr>
          <p:nvPr>
            <p:ph type="title"/>
          </p:nvPr>
        </p:nvSpPr>
        <p:spPr>
          <a:xfrm>
            <a:off x="630936" y="640080"/>
            <a:ext cx="5317688" cy="1481328"/>
          </a:xfrm>
        </p:spPr>
        <p:txBody>
          <a:bodyPr anchor="b">
            <a:normAutofit fontScale="90000"/>
          </a:bodyPr>
          <a:lstStyle/>
          <a:p>
            <a:r>
              <a:rPr lang="en-US" b="1" dirty="0">
                <a:solidFill>
                  <a:srgbClr val="002D65"/>
                </a:solidFill>
                <a:latin typeface="Arial" panose="020B0604020202020204" pitchFamily="34" charset="0"/>
                <a:cs typeface="Arial" panose="020B0604020202020204" pitchFamily="34" charset="0"/>
              </a:rPr>
              <a:t>NOTICE &amp; WONDER DISCUSSION</a:t>
            </a:r>
          </a:p>
        </p:txBody>
      </p:sp>
      <p:sp>
        <p:nvSpPr>
          <p:cNvPr id="21"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8F4E59DA-728C-209D-60F9-C897AFEC876B}"/>
              </a:ext>
            </a:extLst>
          </p:cNvPr>
          <p:cNvSpPr>
            <a:spLocks noGrp="1"/>
          </p:cNvSpPr>
          <p:nvPr>
            <p:ph idx="1"/>
          </p:nvPr>
        </p:nvSpPr>
        <p:spPr>
          <a:xfrm>
            <a:off x="630934" y="2660904"/>
            <a:ext cx="6804845" cy="3547872"/>
          </a:xfrm>
        </p:spPr>
        <p:txBody>
          <a:bodyPr anchor="t">
            <a:normAutofit/>
          </a:bodyPr>
          <a:lstStyle/>
          <a:p>
            <a:r>
              <a:rPr lang="en-US" sz="2200" dirty="0">
                <a:solidFill>
                  <a:srgbClr val="002D65"/>
                </a:solidFill>
              </a:rPr>
              <a:t>Work in small groups to analyze your assigned standard. Use the Notice and Wonder protocol:</a:t>
            </a:r>
          </a:p>
          <a:p>
            <a:pPr lvl="1"/>
            <a:r>
              <a:rPr lang="en-US" sz="1800" dirty="0">
                <a:solidFill>
                  <a:srgbClr val="002D65"/>
                </a:solidFill>
              </a:rPr>
              <a:t>Round 1: Individually write down 3-4 fact-based statements about the standard and the different indicators for each level. Then discuss your different </a:t>
            </a:r>
            <a:r>
              <a:rPr lang="en-US" sz="1800" dirty="0" err="1">
                <a:solidFill>
                  <a:srgbClr val="002D65"/>
                </a:solidFill>
              </a:rPr>
              <a:t>noticings</a:t>
            </a:r>
            <a:r>
              <a:rPr lang="en-US" sz="1800" dirty="0">
                <a:solidFill>
                  <a:srgbClr val="002D65"/>
                </a:solidFill>
              </a:rPr>
              <a:t> as a small group.</a:t>
            </a:r>
          </a:p>
          <a:p>
            <a:pPr lvl="1"/>
            <a:r>
              <a:rPr lang="en-US" sz="1800" dirty="0">
                <a:solidFill>
                  <a:srgbClr val="002D65"/>
                </a:solidFill>
              </a:rPr>
              <a:t>Round 2: Write down 3-4 wonderings about the standard and the different indicators for each level. Then discuss your different wonderings as a small group.</a:t>
            </a:r>
          </a:p>
          <a:p>
            <a:r>
              <a:rPr lang="en-US" sz="2200" dirty="0">
                <a:solidFill>
                  <a:srgbClr val="002D65"/>
                </a:solidFill>
              </a:rPr>
              <a:t>Affix your assigned standard to a piece of chart paper and create an artistic representation of this standard with the art supplies you receive.</a:t>
            </a:r>
          </a:p>
          <a:p>
            <a:endParaRPr lang="en-US" sz="2200" dirty="0">
              <a:solidFill>
                <a:srgbClr val="002D65"/>
              </a:solidFill>
            </a:endParaRPr>
          </a:p>
        </p:txBody>
      </p:sp>
      <p:pic>
        <p:nvPicPr>
          <p:cNvPr id="7" name="Picture 6" descr="A group of people sitting at a table&#10;&#10;Description automatically generated">
            <a:extLst>
              <a:ext uri="{FF2B5EF4-FFF2-40B4-BE49-F238E27FC236}">
                <a16:creationId xmlns:a16="http://schemas.microsoft.com/office/drawing/2014/main" id="{9582F079-FD2F-AF29-D9F9-19C8E3A76D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1195" y="2660904"/>
            <a:ext cx="3547872" cy="3547872"/>
          </a:xfrm>
          <a:prstGeom prst="rect">
            <a:avLst/>
          </a:prstGeom>
        </p:spPr>
      </p:pic>
    </p:spTree>
    <p:extLst>
      <p:ext uri="{BB962C8B-B14F-4D97-AF65-F5344CB8AC3E}">
        <p14:creationId xmlns:p14="http://schemas.microsoft.com/office/powerpoint/2010/main" val="277294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 calcmode="lin" valueType="num">
                                      <p:cBhvr additive="base">
                                        <p:cTn id="2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000000"/>
      </a:dk1>
      <a:lt1>
        <a:sysClr val="window" lastClr="FFFFFF"/>
      </a:lt1>
      <a:dk2>
        <a:srgbClr val="5B7498"/>
      </a:dk2>
      <a:lt2>
        <a:srgbClr val="E6C2C5"/>
      </a:lt2>
      <a:accent1>
        <a:srgbClr val="002D64"/>
      </a:accent1>
      <a:accent2>
        <a:srgbClr val="C90808"/>
      </a:accent2>
      <a:accent3>
        <a:srgbClr val="797899"/>
      </a:accent3>
      <a:accent4>
        <a:srgbClr val="D53C44"/>
      </a:accent4>
      <a:accent5>
        <a:srgbClr val="002D64"/>
      </a:accent5>
      <a:accent6>
        <a:srgbClr val="C90808"/>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1475</TotalTime>
  <Words>1274</Words>
  <Application>Microsoft Office PowerPoint</Application>
  <PresentationFormat>Widescreen</PresentationFormat>
  <Paragraphs>114</Paragraphs>
  <Slides>15</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Nunito</vt:lpstr>
      <vt:lpstr>Symbol</vt:lpstr>
      <vt:lpstr>Office Theme</vt:lpstr>
      <vt:lpstr>TENNESSEE AFTERSCHOOL NETWORK VOLUNTARY QUALITY STANDARDS  TRAINING SESSION</vt:lpstr>
      <vt:lpstr>WELCOME</vt:lpstr>
      <vt:lpstr>SESSION GOALS</vt:lpstr>
      <vt:lpstr>WHY STANDARDS?</vt:lpstr>
      <vt:lpstr>HISTORY OF THE TENNESSEE AFTERSCHOOL NETWORK VOLUNTARY QUALITY STANDARDS</vt:lpstr>
      <vt:lpstr>TENNESSEE AFTERSCHOOL NETWORK VOLUNTARY QUALITY STANDARDS DOMAINS</vt:lpstr>
      <vt:lpstr>TENNESSEE AFTERSCHOOL NETWORK VOLUNTARY QUALITY STANDARDS RUBRIC</vt:lpstr>
      <vt:lpstr>WHAT DOES THIS MEAN FOR US?</vt:lpstr>
      <vt:lpstr>NOTICE &amp; WONDER DISCUSSION</vt:lpstr>
      <vt:lpstr>GALLERY WALK</vt:lpstr>
      <vt:lpstr>CASE STUDY: OFF-THE-CLOCK KIDS</vt:lpstr>
      <vt:lpstr>APPLICATION OF TENNESSEE AFTERSCHOOL NETWORK VOLUNTARY QUALITY STANDARDS</vt:lpstr>
      <vt:lpstr>SESSION GOALS</vt:lpstr>
      <vt:lpstr>CLOSING</vt:lpstr>
      <vt:lpstr>SPECIAL THANKS FOR THE DEVELOPMENT OF THESE TRAINING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TENNESSEE AFTERSCHOOL NETWORK VOLUNTARY QUALITY STANDARDS  TRAINING SESSION</dc:title>
  <dc:creator>Brandon Hubbard-Heitz</dc:creator>
  <cp:lastModifiedBy>Alex Tucker</cp:lastModifiedBy>
  <cp:revision>3</cp:revision>
  <dcterms:created xsi:type="dcterms:W3CDTF">2023-09-14T13:14:58Z</dcterms:created>
  <dcterms:modified xsi:type="dcterms:W3CDTF">2023-09-20T14:02:31Z</dcterms:modified>
</cp:coreProperties>
</file>