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75" r:id="rId2"/>
    <p:sldId id="430" r:id="rId3"/>
    <p:sldId id="256" r:id="rId4"/>
    <p:sldId id="437" r:id="rId5"/>
    <p:sldId id="422" r:id="rId6"/>
    <p:sldId id="436" r:id="rId7"/>
    <p:sldId id="438" r:id="rId8"/>
    <p:sldId id="424" r:id="rId9"/>
    <p:sldId id="425" r:id="rId10"/>
    <p:sldId id="426" r:id="rId11"/>
    <p:sldId id="428" r:id="rId12"/>
    <p:sldId id="429" r:id="rId13"/>
    <p:sldId id="427" r:id="rId14"/>
    <p:sldId id="442" r:id="rId15"/>
    <p:sldId id="431" r:id="rId16"/>
    <p:sldId id="432" r:id="rId17"/>
    <p:sldId id="439" r:id="rId18"/>
    <p:sldId id="443" r:id="rId19"/>
    <p:sldId id="440" r:id="rId20"/>
    <p:sldId id="434" r:id="rId21"/>
    <p:sldId id="43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6" autoAdjust="0"/>
    <p:restoredTop sz="94660"/>
  </p:normalViewPr>
  <p:slideViewPr>
    <p:cSldViewPr snapToGrid="0">
      <p:cViewPr>
        <p:scale>
          <a:sx n="64" d="100"/>
          <a:sy n="64" d="100"/>
        </p:scale>
        <p:origin x="83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2.svg"/><Relationship Id="rId1" Type="http://schemas.openxmlformats.org/officeDocument/2006/relationships/image" Target="../media/image17.png"/><Relationship Id="rId6" Type="http://schemas.openxmlformats.org/officeDocument/2006/relationships/image" Target="../media/image16.svg"/><Relationship Id="rId5" Type="http://schemas.openxmlformats.org/officeDocument/2006/relationships/image" Target="../media/image19.png"/><Relationship Id="rId4" Type="http://schemas.openxmlformats.org/officeDocument/2006/relationships/image" Target="../media/image1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A6CE90-82AF-4BB0-81B6-AB20682ADD15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A2582E58-05F3-4F95-B943-379013B8334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In the late 90’s pharmaceutical companies reassured physicians that patients could not become addicted to opioid pain relievers. </a:t>
          </a:r>
        </a:p>
        <a:p>
          <a:pPr>
            <a:lnSpc>
              <a:spcPct val="100000"/>
            </a:lnSpc>
          </a:pPr>
          <a:r>
            <a:rPr lang="en-US" b="1" i="1" dirty="0"/>
            <a:t>This led to higher prescription rates and misuse </a:t>
          </a:r>
          <a:r>
            <a:rPr lang="en-US" dirty="0"/>
            <a:t>before anyone knew the  highly addictive nature of the prescription pain killers.</a:t>
          </a:r>
        </a:p>
      </dgm:t>
    </dgm:pt>
    <dgm:pt modelId="{660F995E-25CD-4A8D-9C78-170A703F9304}" type="parTrans" cxnId="{5C307601-9E43-4130-8A10-10C3E762F22D}">
      <dgm:prSet/>
      <dgm:spPr/>
      <dgm:t>
        <a:bodyPr/>
        <a:lstStyle/>
        <a:p>
          <a:endParaRPr lang="en-US"/>
        </a:p>
      </dgm:t>
    </dgm:pt>
    <dgm:pt modelId="{BB15C927-D7B6-4713-A103-C50039F5DA98}" type="sibTrans" cxnId="{5C307601-9E43-4130-8A10-10C3E762F22D}">
      <dgm:prSet/>
      <dgm:spPr/>
      <dgm:t>
        <a:bodyPr/>
        <a:lstStyle/>
        <a:p>
          <a:endParaRPr lang="en-US"/>
        </a:p>
      </dgm:t>
    </dgm:pt>
    <dgm:pt modelId="{7603C20C-E8ED-4799-8125-65E505ECB18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i="1" dirty="0"/>
            <a:t>Drug addiction is a complex disease, and quitting takes more than strong will. </a:t>
          </a:r>
        </a:p>
        <a:p>
          <a:pPr>
            <a:lnSpc>
              <a:spcPct val="100000"/>
            </a:lnSpc>
          </a:pPr>
          <a:r>
            <a:rPr lang="en-US" dirty="0"/>
            <a:t>Repeated drug use leads to brain changes that challenge an addicted person’s self-control and interferes with their ability to resist intense urges to take drugs.</a:t>
          </a:r>
        </a:p>
      </dgm:t>
    </dgm:pt>
    <dgm:pt modelId="{E386030D-74B8-4D4D-9DE4-D36C0EAD9AD6}" type="parTrans" cxnId="{F7ABFADF-30CA-4373-8555-E3AF215A6ADD}">
      <dgm:prSet/>
      <dgm:spPr/>
      <dgm:t>
        <a:bodyPr/>
        <a:lstStyle/>
        <a:p>
          <a:endParaRPr lang="en-US"/>
        </a:p>
      </dgm:t>
    </dgm:pt>
    <dgm:pt modelId="{B5E489ED-DDF6-4D24-9B38-FF8DF47ED4A9}" type="sibTrans" cxnId="{F7ABFADF-30CA-4373-8555-E3AF215A6ADD}">
      <dgm:prSet/>
      <dgm:spPr/>
      <dgm:t>
        <a:bodyPr/>
        <a:lstStyle/>
        <a:p>
          <a:endParaRPr lang="en-US"/>
        </a:p>
      </dgm:t>
    </dgm:pt>
    <dgm:pt modelId="{5F12639E-1D8F-4934-86AF-0FCB166802B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Many patients, doctors, and families did not recognize the signs of addiction or did not know how to find needed help.</a:t>
          </a:r>
        </a:p>
        <a:p>
          <a:pPr>
            <a:lnSpc>
              <a:spcPct val="100000"/>
            </a:lnSpc>
          </a:pPr>
          <a:r>
            <a:rPr lang="en-US" b="1" i="1" dirty="0"/>
            <a:t>As patients adjust to the surges of dopamine (the “feel good” hormone) they physically crave more and/or stronger doses of drugs</a:t>
          </a:r>
          <a:r>
            <a:rPr lang="en-US" dirty="0"/>
            <a:t>.</a:t>
          </a:r>
        </a:p>
      </dgm:t>
    </dgm:pt>
    <dgm:pt modelId="{653B19D0-CD50-48C3-8CFF-2289DBE68F1C}" type="parTrans" cxnId="{30484075-41A6-4864-B0AC-723DE0165D35}">
      <dgm:prSet/>
      <dgm:spPr/>
      <dgm:t>
        <a:bodyPr/>
        <a:lstStyle/>
        <a:p>
          <a:endParaRPr lang="en-US"/>
        </a:p>
      </dgm:t>
    </dgm:pt>
    <dgm:pt modelId="{C10A0DAA-8E51-4DD3-9763-F3346375D864}" type="sibTrans" cxnId="{30484075-41A6-4864-B0AC-723DE0165D35}">
      <dgm:prSet/>
      <dgm:spPr/>
      <dgm:t>
        <a:bodyPr/>
        <a:lstStyle/>
        <a:p>
          <a:endParaRPr lang="en-US"/>
        </a:p>
      </dgm:t>
    </dgm:pt>
    <dgm:pt modelId="{5B86EA80-3022-4D96-B76D-56669611A619}" type="pres">
      <dgm:prSet presAssocID="{B6A6CE90-82AF-4BB0-81B6-AB20682ADD15}" presName="root" presStyleCnt="0">
        <dgm:presLayoutVars>
          <dgm:dir/>
          <dgm:resizeHandles val="exact"/>
        </dgm:presLayoutVars>
      </dgm:prSet>
      <dgm:spPr/>
    </dgm:pt>
    <dgm:pt modelId="{610563A3-ED48-4A6C-90C8-4D8444F255F5}" type="pres">
      <dgm:prSet presAssocID="{A2582E58-05F3-4F95-B943-379013B83340}" presName="compNode" presStyleCnt="0"/>
      <dgm:spPr/>
    </dgm:pt>
    <dgm:pt modelId="{88A40D8C-D861-4674-9C1E-7E0EE9772F63}" type="pres">
      <dgm:prSet presAssocID="{A2582E58-05F3-4F95-B943-379013B83340}" presName="bgRect" presStyleLbl="bgShp" presStyleIdx="0" presStyleCnt="3"/>
      <dgm:spPr/>
    </dgm:pt>
    <dgm:pt modelId="{A035B0F2-EBC7-489A-8CF8-773A71BBE6A8}" type="pres">
      <dgm:prSet presAssocID="{A2582E58-05F3-4F95-B943-379013B83340}" presName="iconRect" presStyleLbl="node1" presStyleIdx="0" presStyleCnt="3" custScaleX="171737" custScaleY="18315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dicine"/>
        </a:ext>
      </dgm:extLst>
    </dgm:pt>
    <dgm:pt modelId="{A5ECD667-4BC5-499C-AA3F-CDD304D2F409}" type="pres">
      <dgm:prSet presAssocID="{A2582E58-05F3-4F95-B943-379013B83340}" presName="spaceRect" presStyleCnt="0"/>
      <dgm:spPr/>
    </dgm:pt>
    <dgm:pt modelId="{2F454526-7D1F-4D1F-A301-0A0520FEDD71}" type="pres">
      <dgm:prSet presAssocID="{A2582E58-05F3-4F95-B943-379013B83340}" presName="parTx" presStyleLbl="revTx" presStyleIdx="0" presStyleCnt="3">
        <dgm:presLayoutVars>
          <dgm:chMax val="0"/>
          <dgm:chPref val="0"/>
        </dgm:presLayoutVars>
      </dgm:prSet>
      <dgm:spPr/>
    </dgm:pt>
    <dgm:pt modelId="{465F2E82-468C-40DE-B83B-08080D73D250}" type="pres">
      <dgm:prSet presAssocID="{BB15C927-D7B6-4713-A103-C50039F5DA98}" presName="sibTrans" presStyleCnt="0"/>
      <dgm:spPr/>
    </dgm:pt>
    <dgm:pt modelId="{6360EFA9-03F5-4E47-AD84-1E8D2E1E8D13}" type="pres">
      <dgm:prSet presAssocID="{7603C20C-E8ED-4799-8125-65E505ECB180}" presName="compNode" presStyleCnt="0"/>
      <dgm:spPr/>
    </dgm:pt>
    <dgm:pt modelId="{B5B502F9-2342-4BDE-A41E-465B78671340}" type="pres">
      <dgm:prSet presAssocID="{7603C20C-E8ED-4799-8125-65E505ECB180}" presName="bgRect" presStyleLbl="bgShp" presStyleIdx="1" presStyleCnt="3"/>
      <dgm:spPr/>
    </dgm:pt>
    <dgm:pt modelId="{71BEE06C-ADEA-4409-AF8D-BF4FF2FF1191}" type="pres">
      <dgm:prSet presAssocID="{7603C20C-E8ED-4799-8125-65E505ECB180}" presName="iconRect" presStyleLbl="node1" presStyleIdx="1" presStyleCnt="3" custScaleX="178263" custScaleY="19240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in in head"/>
        </a:ext>
      </dgm:extLst>
    </dgm:pt>
    <dgm:pt modelId="{54A71716-5379-4BEA-A8F5-A52312AA7C87}" type="pres">
      <dgm:prSet presAssocID="{7603C20C-E8ED-4799-8125-65E505ECB180}" presName="spaceRect" presStyleCnt="0"/>
      <dgm:spPr/>
    </dgm:pt>
    <dgm:pt modelId="{7C97831E-444D-40BB-8008-1FE25349E64F}" type="pres">
      <dgm:prSet presAssocID="{7603C20C-E8ED-4799-8125-65E505ECB180}" presName="parTx" presStyleLbl="revTx" presStyleIdx="1" presStyleCnt="3">
        <dgm:presLayoutVars>
          <dgm:chMax val="0"/>
          <dgm:chPref val="0"/>
        </dgm:presLayoutVars>
      </dgm:prSet>
      <dgm:spPr/>
    </dgm:pt>
    <dgm:pt modelId="{46F39F7E-2374-4A93-A5B1-4C50927AA788}" type="pres">
      <dgm:prSet presAssocID="{B5E489ED-DDF6-4D24-9B38-FF8DF47ED4A9}" presName="sibTrans" presStyleCnt="0"/>
      <dgm:spPr/>
    </dgm:pt>
    <dgm:pt modelId="{7605EB4E-9F2D-4A04-85ED-999FF30CFD50}" type="pres">
      <dgm:prSet presAssocID="{5F12639E-1D8F-4934-86AF-0FCB166802BC}" presName="compNode" presStyleCnt="0"/>
      <dgm:spPr/>
    </dgm:pt>
    <dgm:pt modelId="{B6F72D65-E1AF-45BE-81AF-273C36D49C39}" type="pres">
      <dgm:prSet presAssocID="{5F12639E-1D8F-4934-86AF-0FCB166802BC}" presName="bgRect" presStyleLbl="bgShp" presStyleIdx="2" presStyleCnt="3"/>
      <dgm:spPr/>
    </dgm:pt>
    <dgm:pt modelId="{EE647F4E-F940-434D-ABEB-75AE664EF8C5}" type="pres">
      <dgm:prSet presAssocID="{5F12639E-1D8F-4934-86AF-0FCB166802BC}" presName="iconRect" presStyleLbl="node1" presStyleIdx="2" presStyleCnt="3" custScaleX="178881" custScaleY="165240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tor"/>
        </a:ext>
      </dgm:extLst>
    </dgm:pt>
    <dgm:pt modelId="{E673EB1E-347A-449F-B469-DEF318332495}" type="pres">
      <dgm:prSet presAssocID="{5F12639E-1D8F-4934-86AF-0FCB166802BC}" presName="spaceRect" presStyleCnt="0"/>
      <dgm:spPr/>
    </dgm:pt>
    <dgm:pt modelId="{DDC57CB3-C945-4338-890C-0148064CC7D0}" type="pres">
      <dgm:prSet presAssocID="{5F12639E-1D8F-4934-86AF-0FCB166802BC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5C307601-9E43-4130-8A10-10C3E762F22D}" srcId="{B6A6CE90-82AF-4BB0-81B6-AB20682ADD15}" destId="{A2582E58-05F3-4F95-B943-379013B83340}" srcOrd="0" destOrd="0" parTransId="{660F995E-25CD-4A8D-9C78-170A703F9304}" sibTransId="{BB15C927-D7B6-4713-A103-C50039F5DA98}"/>
    <dgm:cxn modelId="{A86C981C-593E-4CA8-BEA1-E19613A228B9}" type="presOf" srcId="{5F12639E-1D8F-4934-86AF-0FCB166802BC}" destId="{DDC57CB3-C945-4338-890C-0148064CC7D0}" srcOrd="0" destOrd="0" presId="urn:microsoft.com/office/officeart/2018/2/layout/IconVerticalSolidList"/>
    <dgm:cxn modelId="{30484075-41A6-4864-B0AC-723DE0165D35}" srcId="{B6A6CE90-82AF-4BB0-81B6-AB20682ADD15}" destId="{5F12639E-1D8F-4934-86AF-0FCB166802BC}" srcOrd="2" destOrd="0" parTransId="{653B19D0-CD50-48C3-8CFF-2289DBE68F1C}" sibTransId="{C10A0DAA-8E51-4DD3-9763-F3346375D864}"/>
    <dgm:cxn modelId="{5BD1599F-BD35-4C07-A6CF-F86EA304FF10}" type="presOf" srcId="{B6A6CE90-82AF-4BB0-81B6-AB20682ADD15}" destId="{5B86EA80-3022-4D96-B76D-56669611A619}" srcOrd="0" destOrd="0" presId="urn:microsoft.com/office/officeart/2018/2/layout/IconVerticalSolidList"/>
    <dgm:cxn modelId="{356AAAAE-6469-4120-B3B3-5D35E621E657}" type="presOf" srcId="{A2582E58-05F3-4F95-B943-379013B83340}" destId="{2F454526-7D1F-4D1F-A301-0A0520FEDD71}" srcOrd="0" destOrd="0" presId="urn:microsoft.com/office/officeart/2018/2/layout/IconVerticalSolidList"/>
    <dgm:cxn modelId="{920245DE-F0E3-4DAE-B220-D404397C1508}" type="presOf" srcId="{7603C20C-E8ED-4799-8125-65E505ECB180}" destId="{7C97831E-444D-40BB-8008-1FE25349E64F}" srcOrd="0" destOrd="0" presId="urn:microsoft.com/office/officeart/2018/2/layout/IconVerticalSolidList"/>
    <dgm:cxn modelId="{F7ABFADF-30CA-4373-8555-E3AF215A6ADD}" srcId="{B6A6CE90-82AF-4BB0-81B6-AB20682ADD15}" destId="{7603C20C-E8ED-4799-8125-65E505ECB180}" srcOrd="1" destOrd="0" parTransId="{E386030D-74B8-4D4D-9DE4-D36C0EAD9AD6}" sibTransId="{B5E489ED-DDF6-4D24-9B38-FF8DF47ED4A9}"/>
    <dgm:cxn modelId="{22303D91-F0C7-4AE0-A382-B0746615B753}" type="presParOf" srcId="{5B86EA80-3022-4D96-B76D-56669611A619}" destId="{610563A3-ED48-4A6C-90C8-4D8444F255F5}" srcOrd="0" destOrd="0" presId="urn:microsoft.com/office/officeart/2018/2/layout/IconVerticalSolidList"/>
    <dgm:cxn modelId="{D5C4D581-5998-4782-A2DF-7C87B0953808}" type="presParOf" srcId="{610563A3-ED48-4A6C-90C8-4D8444F255F5}" destId="{88A40D8C-D861-4674-9C1E-7E0EE9772F63}" srcOrd="0" destOrd="0" presId="urn:microsoft.com/office/officeart/2018/2/layout/IconVerticalSolidList"/>
    <dgm:cxn modelId="{9E973413-58CC-46A5-A617-6CCCCE504B49}" type="presParOf" srcId="{610563A3-ED48-4A6C-90C8-4D8444F255F5}" destId="{A035B0F2-EBC7-489A-8CF8-773A71BBE6A8}" srcOrd="1" destOrd="0" presId="urn:microsoft.com/office/officeart/2018/2/layout/IconVerticalSolidList"/>
    <dgm:cxn modelId="{044F6ABB-D3E7-477A-9367-CE275514FD86}" type="presParOf" srcId="{610563A3-ED48-4A6C-90C8-4D8444F255F5}" destId="{A5ECD667-4BC5-499C-AA3F-CDD304D2F409}" srcOrd="2" destOrd="0" presId="urn:microsoft.com/office/officeart/2018/2/layout/IconVerticalSolidList"/>
    <dgm:cxn modelId="{C109A5ED-40C4-417C-A864-939B3D8DDF38}" type="presParOf" srcId="{610563A3-ED48-4A6C-90C8-4D8444F255F5}" destId="{2F454526-7D1F-4D1F-A301-0A0520FEDD71}" srcOrd="3" destOrd="0" presId="urn:microsoft.com/office/officeart/2018/2/layout/IconVerticalSolidList"/>
    <dgm:cxn modelId="{DBD9A416-AB94-410A-90CA-9D3FC99FC80A}" type="presParOf" srcId="{5B86EA80-3022-4D96-B76D-56669611A619}" destId="{465F2E82-468C-40DE-B83B-08080D73D250}" srcOrd="1" destOrd="0" presId="urn:microsoft.com/office/officeart/2018/2/layout/IconVerticalSolidList"/>
    <dgm:cxn modelId="{FEA19338-3087-4B2B-B47A-1DF0CE27A341}" type="presParOf" srcId="{5B86EA80-3022-4D96-B76D-56669611A619}" destId="{6360EFA9-03F5-4E47-AD84-1E8D2E1E8D13}" srcOrd="2" destOrd="0" presId="urn:microsoft.com/office/officeart/2018/2/layout/IconVerticalSolidList"/>
    <dgm:cxn modelId="{7FD8E3C9-5043-4D7C-AB7A-1702CB5A3BD8}" type="presParOf" srcId="{6360EFA9-03F5-4E47-AD84-1E8D2E1E8D13}" destId="{B5B502F9-2342-4BDE-A41E-465B78671340}" srcOrd="0" destOrd="0" presId="urn:microsoft.com/office/officeart/2018/2/layout/IconVerticalSolidList"/>
    <dgm:cxn modelId="{D98D32FA-0801-4358-940C-ED2DDACEDE0E}" type="presParOf" srcId="{6360EFA9-03F5-4E47-AD84-1E8D2E1E8D13}" destId="{71BEE06C-ADEA-4409-AF8D-BF4FF2FF1191}" srcOrd="1" destOrd="0" presId="urn:microsoft.com/office/officeart/2018/2/layout/IconVerticalSolidList"/>
    <dgm:cxn modelId="{66FD3838-7712-48BE-9C9F-AD3A5A25E50C}" type="presParOf" srcId="{6360EFA9-03F5-4E47-AD84-1E8D2E1E8D13}" destId="{54A71716-5379-4BEA-A8F5-A52312AA7C87}" srcOrd="2" destOrd="0" presId="urn:microsoft.com/office/officeart/2018/2/layout/IconVerticalSolidList"/>
    <dgm:cxn modelId="{24448A82-9D6E-4C3C-AAD6-9540CC0C68F4}" type="presParOf" srcId="{6360EFA9-03F5-4E47-AD84-1E8D2E1E8D13}" destId="{7C97831E-444D-40BB-8008-1FE25349E64F}" srcOrd="3" destOrd="0" presId="urn:microsoft.com/office/officeart/2018/2/layout/IconVerticalSolidList"/>
    <dgm:cxn modelId="{DA576E17-97C3-4125-8679-65D573871792}" type="presParOf" srcId="{5B86EA80-3022-4D96-B76D-56669611A619}" destId="{46F39F7E-2374-4A93-A5B1-4C50927AA788}" srcOrd="3" destOrd="0" presId="urn:microsoft.com/office/officeart/2018/2/layout/IconVerticalSolidList"/>
    <dgm:cxn modelId="{B4F096BA-DABD-4ABB-A5B4-E249FBB9A58F}" type="presParOf" srcId="{5B86EA80-3022-4D96-B76D-56669611A619}" destId="{7605EB4E-9F2D-4A04-85ED-999FF30CFD50}" srcOrd="4" destOrd="0" presId="urn:microsoft.com/office/officeart/2018/2/layout/IconVerticalSolidList"/>
    <dgm:cxn modelId="{AA786D07-EF3D-45AA-A098-AA6EC93B9527}" type="presParOf" srcId="{7605EB4E-9F2D-4A04-85ED-999FF30CFD50}" destId="{B6F72D65-E1AF-45BE-81AF-273C36D49C39}" srcOrd="0" destOrd="0" presId="urn:microsoft.com/office/officeart/2018/2/layout/IconVerticalSolidList"/>
    <dgm:cxn modelId="{DDD1437D-5F02-4A83-AF1C-F0228E2E2CF0}" type="presParOf" srcId="{7605EB4E-9F2D-4A04-85ED-999FF30CFD50}" destId="{EE647F4E-F940-434D-ABEB-75AE664EF8C5}" srcOrd="1" destOrd="0" presId="urn:microsoft.com/office/officeart/2018/2/layout/IconVerticalSolidList"/>
    <dgm:cxn modelId="{DD86A3FC-F333-4B92-A349-CA14FCD7A2D1}" type="presParOf" srcId="{7605EB4E-9F2D-4A04-85ED-999FF30CFD50}" destId="{E673EB1E-347A-449F-B469-DEF318332495}" srcOrd="2" destOrd="0" presId="urn:microsoft.com/office/officeart/2018/2/layout/IconVerticalSolidList"/>
    <dgm:cxn modelId="{60187A9F-1DED-451E-97C0-69EC2594F04F}" type="presParOf" srcId="{7605EB4E-9F2D-4A04-85ED-999FF30CFD50}" destId="{DDC57CB3-C945-4338-890C-0148064CC7D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A40D8C-D861-4674-9C1E-7E0EE9772F63}">
      <dsp:nvSpPr>
        <dsp:cNvPr id="0" name=""/>
        <dsp:cNvSpPr/>
      </dsp:nvSpPr>
      <dsp:spPr>
        <a:xfrm>
          <a:off x="0" y="38123"/>
          <a:ext cx="6513603" cy="155152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35B0F2-EBC7-489A-8CF8-773A71BBE6A8}">
      <dsp:nvSpPr>
        <dsp:cNvPr id="0" name=""/>
        <dsp:cNvSpPr/>
      </dsp:nvSpPr>
      <dsp:spPr>
        <a:xfrm>
          <a:off x="162956" y="32419"/>
          <a:ext cx="1466927" cy="156292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454526-7D1F-4D1F-A301-0A0520FEDD71}">
      <dsp:nvSpPr>
        <dsp:cNvPr id="0" name=""/>
        <dsp:cNvSpPr/>
      </dsp:nvSpPr>
      <dsp:spPr>
        <a:xfrm>
          <a:off x="1792841" y="38123"/>
          <a:ext cx="4666458" cy="16484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4465" tIns="174465" rIns="174465" bIns="174465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In the late 90’s pharmaceutical companies reassured physicians that patients could not become addicted to opioid pain relievers. </a:t>
          </a: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1" kern="1200" dirty="0"/>
            <a:t>This led to higher prescription rates and misuse </a:t>
          </a:r>
          <a:r>
            <a:rPr lang="en-US" sz="1400" kern="1200" dirty="0"/>
            <a:t>before anyone knew the  highly addictive nature of the prescription pain killers.</a:t>
          </a:r>
        </a:p>
      </dsp:txBody>
      <dsp:txXfrm>
        <a:off x="1792841" y="38123"/>
        <a:ext cx="4666458" cy="1648491"/>
      </dsp:txXfrm>
    </dsp:sp>
    <dsp:sp modelId="{B5B502F9-2342-4BDE-A41E-465B78671340}">
      <dsp:nvSpPr>
        <dsp:cNvPr id="0" name=""/>
        <dsp:cNvSpPr/>
      </dsp:nvSpPr>
      <dsp:spPr>
        <a:xfrm>
          <a:off x="0" y="2143899"/>
          <a:ext cx="6513603" cy="155152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BEE06C-ADEA-4409-AF8D-BF4FF2FF1191}">
      <dsp:nvSpPr>
        <dsp:cNvPr id="0" name=""/>
        <dsp:cNvSpPr/>
      </dsp:nvSpPr>
      <dsp:spPr>
        <a:xfrm>
          <a:off x="135085" y="2098737"/>
          <a:ext cx="1522671" cy="164184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97831E-444D-40BB-8008-1FE25349E64F}">
      <dsp:nvSpPr>
        <dsp:cNvPr id="0" name=""/>
        <dsp:cNvSpPr/>
      </dsp:nvSpPr>
      <dsp:spPr>
        <a:xfrm>
          <a:off x="1792841" y="2143899"/>
          <a:ext cx="4666458" cy="16484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4465" tIns="174465" rIns="174465" bIns="174465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1" kern="1200" dirty="0"/>
            <a:t>Drug addiction is a complex disease, and quitting takes more than strong will. </a:t>
          </a: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Repeated drug use leads to brain changes that challenge an addicted person’s self-control and interferes with their ability to resist intense urges to take drugs.</a:t>
          </a:r>
        </a:p>
      </dsp:txBody>
      <dsp:txXfrm>
        <a:off x="1792841" y="2143899"/>
        <a:ext cx="4666458" cy="1648491"/>
      </dsp:txXfrm>
    </dsp:sp>
    <dsp:sp modelId="{B6F72D65-E1AF-45BE-81AF-273C36D49C39}">
      <dsp:nvSpPr>
        <dsp:cNvPr id="0" name=""/>
        <dsp:cNvSpPr/>
      </dsp:nvSpPr>
      <dsp:spPr>
        <a:xfrm>
          <a:off x="0" y="4204514"/>
          <a:ext cx="6513603" cy="155152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647F4E-F940-434D-ABEB-75AE664EF8C5}">
      <dsp:nvSpPr>
        <dsp:cNvPr id="0" name=""/>
        <dsp:cNvSpPr/>
      </dsp:nvSpPr>
      <dsp:spPr>
        <a:xfrm>
          <a:off x="132445" y="4275248"/>
          <a:ext cx="1527949" cy="141005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C57CB3-C945-4338-890C-0148064CC7D0}">
      <dsp:nvSpPr>
        <dsp:cNvPr id="0" name=""/>
        <dsp:cNvSpPr/>
      </dsp:nvSpPr>
      <dsp:spPr>
        <a:xfrm>
          <a:off x="1792841" y="4204514"/>
          <a:ext cx="4666458" cy="16484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4465" tIns="174465" rIns="174465" bIns="174465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Many patients, doctors, and families did not recognize the signs of addiction or did not know how to find needed help.</a:t>
          </a: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1" kern="1200" dirty="0"/>
            <a:t>As patients adjust to the surges of dopamine (the “feel good” hormone) they physically crave more and/or stronger doses of drugs</a:t>
          </a:r>
          <a:r>
            <a:rPr lang="en-US" sz="1400" kern="1200" dirty="0"/>
            <a:t>.</a:t>
          </a:r>
        </a:p>
      </dsp:txBody>
      <dsp:txXfrm>
        <a:off x="1792841" y="4204514"/>
        <a:ext cx="4666458" cy="16484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26A2B3-8BB5-4998-B07D-F8A86B5C9972}" type="datetimeFigureOut">
              <a:rPr lang="en-US" smtClean="0"/>
              <a:t>8/25/2019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F33322-DCD2-4C17-AB97-F15A84330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700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89D77E-76DC-4844-91BB-E9817CB0CD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5A13D1-073A-4225-B691-C2F5BEB53D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3A359D-34C6-4C46-82B7-9C5F4E3F9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B5B97-788B-4B51-8F17-113B76328858}" type="datetimeFigureOut">
              <a:rPr lang="en-US" smtClean="0"/>
              <a:t>8/25/2019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F2030C-0058-488B-98AB-908D7A143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241633-1A46-4555-86A1-3D4E8C09E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B54F1-DA9B-4A70-8C1A-739B77210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286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54429-E559-43FF-B0B2-85A9AFC3D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806B85-AB2F-4C70-8DBA-2564D95750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A13924-95ED-4A82-BA76-9CF505783C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B5B97-788B-4B51-8F17-113B76328858}" type="datetimeFigureOut">
              <a:rPr lang="en-US" smtClean="0"/>
              <a:t>8/25/2019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8404D6-DE60-4230-BA12-A00A6E154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72E5A9-F3A3-4D91-9313-A51F1A33C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B54F1-DA9B-4A70-8C1A-739B77210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192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06A1BA-5CE3-4BA2-BD0F-011EF18ADE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1CAB6F-6570-4C5B-98F9-07FC1E60A2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99A510-944F-40C5-95ED-8FA7543FB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B5B97-788B-4B51-8F17-113B76328858}" type="datetimeFigureOut">
              <a:rPr lang="en-US" smtClean="0"/>
              <a:t>8/25/2019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77DAF-A183-4176-80D9-D667712A9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8AF8A1-6A04-4D3B-9100-881B4C833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B54F1-DA9B-4A70-8C1A-739B77210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385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7A966-88AF-4199-8598-85ACD4DEA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D2A0C9-FA58-4A1D-94A8-3F93ADF80F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ABD828-CFF6-46D1-8FEB-EB87E9799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B5B97-788B-4B51-8F17-113B76328858}" type="datetimeFigureOut">
              <a:rPr lang="en-US" smtClean="0"/>
              <a:t>8/25/2019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1BE270-1A5A-4249-834C-086B1E804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CF5F9F-CD56-4F7E-87D4-680028378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B54F1-DA9B-4A70-8C1A-739B77210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234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AEAA8-33D7-4EE9-9CDD-F41544A75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C8BB69-137D-4FA8-A9DC-73EB577E16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AB708C-C8F4-4869-A763-083C261CA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B5B97-788B-4B51-8F17-113B76328858}" type="datetimeFigureOut">
              <a:rPr lang="en-US" smtClean="0"/>
              <a:t>8/25/2019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10CF1D-471B-4F5B-BE72-2B856C23E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19BE69-AA3F-46FA-8DFA-893786CB6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B54F1-DA9B-4A70-8C1A-739B77210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678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7B635-7AB7-4C6B-BE38-3F107C2C7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A3BC9-E266-4C1A-847F-24CE4C59BA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81B8B0-7891-4F64-A47D-CD530F38A5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AE7A87-D600-4879-8039-71B63BD1B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B5B97-788B-4B51-8F17-113B76328858}" type="datetimeFigureOut">
              <a:rPr lang="en-US" smtClean="0"/>
              <a:t>8/25/2019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442525-EE24-4491-A0DE-BCFBECFF2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311DDB-B87A-4069-9383-F6F2D244F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B54F1-DA9B-4A70-8C1A-739B77210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156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B2B17-1936-4D8C-AADD-316C2A49E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23236A-CA70-4E96-8E49-7EB68D7294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FF5EF3-C9CD-4F80-8A7B-FB037559D9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BAF81E-706C-4F51-A405-6AE1EAEDF0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883A501-C868-414C-B1E3-24B18C81A2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C57551C-B6DF-47C3-9E52-FF418C72E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B5B97-788B-4B51-8F17-113B76328858}" type="datetimeFigureOut">
              <a:rPr lang="en-US" smtClean="0"/>
              <a:t>8/25/2019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8B0E1D-A0F7-4C31-9022-5152B2D50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04E7118-5235-4BB5-852F-AFD0B6E79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B54F1-DA9B-4A70-8C1A-739B77210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603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4B377-C5D9-408A-9293-5EA6BBD10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07D928-ABFD-4121-98DA-F15F31743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B5B97-788B-4B51-8F17-113B76328858}" type="datetimeFigureOut">
              <a:rPr lang="en-US" smtClean="0"/>
              <a:t>8/25/2019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BEC17E-0E44-444F-9DFA-96E82D884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16C233-328E-46E7-A474-D1E3DDBEE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B54F1-DA9B-4A70-8C1A-739B77210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095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1B9AA42-B9BE-4267-8363-5556CDFE2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B5B97-788B-4B51-8F17-113B76328858}" type="datetimeFigureOut">
              <a:rPr lang="en-US" smtClean="0"/>
              <a:t>8/25/2019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BAB393-2C1A-47A7-8227-5944C8CA0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8871EF-F2AD-4536-9C71-967ED7397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B54F1-DA9B-4A70-8C1A-739B77210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840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22B85-97B9-4589-B254-89DA5A806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EC5C0D-C227-49A8-8C33-162212CCB4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516D4A-8013-4DD6-AAFB-0D32871687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B6929A-2E20-4766-BE71-948ACEF03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B5B97-788B-4B51-8F17-113B76328858}" type="datetimeFigureOut">
              <a:rPr lang="en-US" smtClean="0"/>
              <a:t>8/25/2019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05EE9B-0CCC-4BBD-80E1-3BE2A3309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E0CA0A-76CC-4FA5-A6F6-6FC1F31FA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B54F1-DA9B-4A70-8C1A-739B77210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157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F88AB4-3E08-4BA0-9D2C-EE555053D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BD85A6-B9C5-4C08-A6E8-109DC78B58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2AD679-206E-4A72-A6CD-83E9A5F084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33525D-2043-4C42-919C-F7C45F3BF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B5B97-788B-4B51-8F17-113B76328858}" type="datetimeFigureOut">
              <a:rPr lang="en-US" smtClean="0"/>
              <a:t>8/25/2019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1E9552-FAAD-4DF3-AFE9-E725E911B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859F1F-4DC7-4E05-AC70-A98B512F6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B54F1-DA9B-4A70-8C1A-739B77210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775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0D980E-9186-41AE-80B9-E4A3C41A4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A1808F-3FE7-40B1-84F0-8EA4B631F0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827101-9D52-4FEA-B55E-246B48B0CD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7B5B97-788B-4B51-8F17-113B76328858}" type="datetimeFigureOut">
              <a:rPr lang="en-US" smtClean="0"/>
              <a:t>8/25/2019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62C376-0F28-43F6-8DDD-4CAB0A5F88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F53F86-D14C-434B-A136-F26709589F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DB54F1-DA9B-4A70-8C1A-739B77210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121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n.gov/behavioral-health/substance-abuse-services.html" TargetMode="External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uwtn.org/EmployerOpioidToolkit" TargetMode="External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nafterschool.org/about/afterschool-heals-tennessee/" TargetMode="External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afterschoolalliance.org/documents/SubstanceAbuse_Factsheet.pdf" TargetMode="External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n.gov/opioids/treatment/preventing-an-overdose-death.html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s://countitlockitdropit.org/" TargetMode="Externa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taadas.org/our-programs-and-services/redline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s://uwtn.org/UnitedWeHealTN" TargetMode="Externa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http://www.tnafterschool.org/about/afterschool-heals-tennessee/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hyperlink" Target="https://www.upandaway.org/" TargetMode="Externa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nchs/products/databriefs/db329.htm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Rectangle 86">
            <a:extLst>
              <a:ext uri="{FF2B5EF4-FFF2-40B4-BE49-F238E27FC236}">
                <a16:creationId xmlns:a16="http://schemas.microsoft.com/office/drawing/2014/main" id="{8496D4E3-2042-4A7A-B321-DC56154632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3E3E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A picture containing indoor, food, plastic&#10;&#10;Description automatically generated">
            <a:extLst>
              <a:ext uri="{FF2B5EF4-FFF2-40B4-BE49-F238E27FC236}">
                <a16:creationId xmlns:a16="http://schemas.microsoft.com/office/drawing/2014/main" id="{1DCA4E72-36FF-4E9E-A2CD-1973FC17F1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6" b="12124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12712"/>
            <a:ext cx="6696456" cy="422423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b="1" dirty="0">
                <a:solidFill>
                  <a:srgbClr val="FFFFFF"/>
                </a:solidFill>
              </a:rPr>
              <a:t>Tennessee’s Opioid Epidemic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38199" y="5399833"/>
            <a:ext cx="6259287" cy="645456"/>
          </a:xfrm>
        </p:spPr>
        <p:txBody>
          <a:bodyPr vert="horz" lIns="91440" tIns="45720" rIns="91440" bIns="45720" rtlCol="0">
            <a:normAutofit/>
          </a:bodyPr>
          <a:lstStyle/>
          <a:p>
            <a:pPr marL="0" lvl="0" indent="0">
              <a:buNone/>
            </a:pPr>
            <a:r>
              <a:rPr lang="en-US" sz="2000" b="1" dirty="0">
                <a:solidFill>
                  <a:srgbClr val="FFFFFF"/>
                </a:solidFill>
              </a:rPr>
              <a:t>Developed by:</a:t>
            </a:r>
            <a:br>
              <a:rPr lang="en-US" sz="2000" b="1" dirty="0">
                <a:solidFill>
                  <a:srgbClr val="FFFFFF"/>
                </a:solidFill>
              </a:rPr>
            </a:br>
            <a:r>
              <a:rPr lang="en-US" sz="2000" b="1" dirty="0">
                <a:solidFill>
                  <a:srgbClr val="FFFFFF"/>
                </a:solidFill>
              </a:rPr>
              <a:t>Afterschool Heals/ United We Heal Tennessee Taskforce</a:t>
            </a:r>
          </a:p>
        </p:txBody>
      </p:sp>
      <p:cxnSp>
        <p:nvCxnSpPr>
          <p:cNvPr id="94" name="Straight Connector 88">
            <a:extLst>
              <a:ext uri="{FF2B5EF4-FFF2-40B4-BE49-F238E27FC236}">
                <a16:creationId xmlns:a16="http://schemas.microsoft.com/office/drawing/2014/main" id="{B44245A4-2E90-4CC3-80EB-0F26D03B98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51823" y="5207570"/>
            <a:ext cx="5144167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243572CD-6CAC-4C8B-BB6D-E982F89A65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065" y="5649990"/>
            <a:ext cx="1536192" cy="905256"/>
          </a:xfrm>
          <a:prstGeom prst="rect">
            <a:avLst/>
          </a:prstGeom>
        </p:spPr>
      </p:pic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C9D1C5F6-74B5-4F55-95DB-DF33A67A94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7014" y="5649990"/>
            <a:ext cx="1033308" cy="905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7862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DB791-6A0D-4A1E-B3E4-38E774FCD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dirty="0"/>
              <a:t>How the opioid epidemic </a:t>
            </a:r>
            <a:r>
              <a:rPr lang="en-US" sz="3700"/>
              <a:t>is impacting </a:t>
            </a:r>
            <a:r>
              <a:rPr lang="en-US" sz="3700" dirty="0"/>
              <a:t>children in Tennessee: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D07032F7-A111-48C5-A8BB-C98557C38432}"/>
              </a:ext>
            </a:extLst>
          </p:cNvPr>
          <p:cNvSpPr txBox="1"/>
          <p:nvPr/>
        </p:nvSpPr>
        <p:spPr>
          <a:xfrm>
            <a:off x="655321" y="2575034"/>
            <a:ext cx="5120113" cy="34622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Prevalence of Neonatal Abstinence Syndrome </a:t>
            </a:r>
            <a:r>
              <a:rPr lang="en-US" b="1" i="1" dirty="0"/>
              <a:t>(NAS) is three times higher in Tennessee </a:t>
            </a:r>
            <a:r>
              <a:rPr lang="en-US" dirty="0"/>
              <a:t>than the national rate.</a:t>
            </a:r>
            <a:br>
              <a:rPr lang="en-US" dirty="0"/>
            </a:br>
            <a:endParaRPr lang="en-US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The number of </a:t>
            </a:r>
            <a:r>
              <a:rPr lang="en-US" b="1" i="1" dirty="0"/>
              <a:t>Tennessee children in foster care has risen 10% </a:t>
            </a:r>
            <a:r>
              <a:rPr lang="en-US" dirty="0"/>
              <a:t>the last two years.</a:t>
            </a:r>
            <a:br>
              <a:rPr lang="en-US" dirty="0"/>
            </a:br>
            <a:endParaRPr lang="en-US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Children dealing with</a:t>
            </a:r>
            <a:r>
              <a:rPr lang="en-US" b="1" i="1" dirty="0"/>
              <a:t> traumatic experiences can face social, emotional, physical, and mental health challenges </a:t>
            </a:r>
            <a:r>
              <a:rPr lang="en-US" dirty="0"/>
              <a:t>that last into adulthood.</a:t>
            </a:r>
            <a:br>
              <a:rPr lang="en-US" dirty="0"/>
            </a:br>
            <a:r>
              <a:rPr lang="en-US" sz="1600" i="1" dirty="0"/>
              <a:t>(often referred to as Adverse Childhood Experiences)</a:t>
            </a:r>
          </a:p>
        </p:txBody>
      </p:sp>
      <p:pic>
        <p:nvPicPr>
          <p:cNvPr id="4" name="Picture 3" descr="A picture containing person, table, sitting, indoor&#10;&#10;Description automatically generated">
            <a:extLst>
              <a:ext uri="{FF2B5EF4-FFF2-40B4-BE49-F238E27FC236}">
                <a16:creationId xmlns:a16="http://schemas.microsoft.com/office/drawing/2014/main" id="{406E76EB-5880-4035-91B6-82BF71280F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11" r="6941" b="-1"/>
          <a:stretch/>
        </p:blipFill>
        <p:spPr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6242916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3538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C272F2-88AF-48DE-A81C-29D1C6C11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en-US" dirty="0">
                <a:solidFill>
                  <a:srgbClr val="FFFFFF"/>
                </a:solidFill>
              </a:rPr>
              <a:t>Prevention Efforts: 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What you can do</a:t>
            </a:r>
          </a:p>
        </p:txBody>
      </p:sp>
      <p:pic>
        <p:nvPicPr>
          <p:cNvPr id="5" name="Picture 4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9120E56C-0304-4D98-848A-DD3B2CA5CD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9" r="1" b="18653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9F0003-C93A-4170-8870-140BD080A5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638425" cy="4852362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Join an Anti-Drug coalition</a:t>
            </a:r>
          </a:p>
          <a:p>
            <a:r>
              <a:rPr lang="en-US" dirty="0">
                <a:solidFill>
                  <a:srgbClr val="FFFFFF"/>
                </a:solidFill>
              </a:rPr>
              <a:t>Partner on local events, such as drug take-back events</a:t>
            </a:r>
          </a:p>
          <a:p>
            <a:r>
              <a:rPr lang="en-US" dirty="0">
                <a:solidFill>
                  <a:srgbClr val="FFFFFF"/>
                </a:solidFill>
              </a:rPr>
              <a:t>Share resources with families</a:t>
            </a:r>
          </a:p>
          <a:p>
            <a:r>
              <a:rPr lang="en-US" dirty="0">
                <a:solidFill>
                  <a:srgbClr val="FFFFFF"/>
                </a:solidFill>
              </a:rPr>
              <a:t>Provide resources with staff/employees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194CD7-2058-41D0-8F98-055ECF09E8C0}"/>
              </a:ext>
            </a:extLst>
          </p:cNvPr>
          <p:cNvSpPr txBox="1"/>
          <p:nvPr/>
        </p:nvSpPr>
        <p:spPr>
          <a:xfrm>
            <a:off x="7534655" y="5770087"/>
            <a:ext cx="428171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Find an Anti-Drug coalition:</a:t>
            </a:r>
          </a:p>
          <a:p>
            <a:r>
              <a:rPr lang="en-US" sz="14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https://www.tn.gov/behavioral-health/substance-abuse-services.html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029001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4C72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CF7A2C-ED63-4193-954C-4B1F877DC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4100" dirty="0">
                <a:solidFill>
                  <a:srgbClr val="FFFFFF"/>
                </a:solidFill>
              </a:rPr>
              <a:t>The role of employers in addressing prevention</a:t>
            </a:r>
          </a:p>
        </p:txBody>
      </p:sp>
      <p:pic>
        <p:nvPicPr>
          <p:cNvPr id="4" name="Picture 3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B805A55A-0E4C-4AE5-B09E-BBB5790ACD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20" r="1" b="1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5FD1E8-B323-465C-88FE-E4C372E08C4A}"/>
              </a:ext>
            </a:extLst>
          </p:cNvPr>
          <p:cNvSpPr txBox="1"/>
          <p:nvPr/>
        </p:nvSpPr>
        <p:spPr>
          <a:xfrm>
            <a:off x="7987184" y="559916"/>
            <a:ext cx="3424739" cy="4852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27013" indent="-227013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</a:rPr>
              <a:t>Educate employees and supervisors</a:t>
            </a:r>
          </a:p>
          <a:p>
            <a:pPr marL="227013" indent="-227013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</a:rPr>
              <a:t>Develop a workplace drug and alcohol policy</a:t>
            </a:r>
          </a:p>
          <a:p>
            <a:pPr marL="227013" indent="-227013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</a:rPr>
              <a:t>Link employees to community resources</a:t>
            </a:r>
          </a:p>
          <a:p>
            <a:pPr marL="227013" indent="-227013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</a:rPr>
              <a:t>Offer employee assistance programs</a:t>
            </a:r>
          </a:p>
          <a:p>
            <a:pPr marL="227013" indent="-227013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</a:rPr>
              <a:t>Develop a return to work policy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CAED80-5415-478F-A9D3-CDE45656B36B}"/>
              </a:ext>
            </a:extLst>
          </p:cNvPr>
          <p:cNvSpPr txBox="1"/>
          <p:nvPr/>
        </p:nvSpPr>
        <p:spPr>
          <a:xfrm>
            <a:off x="7582563" y="5261745"/>
            <a:ext cx="43297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Helpful Resource:</a:t>
            </a:r>
            <a:br>
              <a:rPr lang="en-US" sz="1600" b="1" dirty="0">
                <a:solidFill>
                  <a:schemeClr val="bg1"/>
                </a:solidFill>
              </a:rPr>
            </a:br>
            <a:r>
              <a:rPr lang="en-US" sz="1600" b="1" dirty="0">
                <a:solidFill>
                  <a:schemeClr val="bg1"/>
                </a:solidFill>
              </a:rPr>
              <a:t>Opioid Response Toolkit for Employers</a:t>
            </a:r>
            <a:br>
              <a:rPr lang="en-US" sz="1600" b="1" dirty="0">
                <a:solidFill>
                  <a:schemeClr val="bg1"/>
                </a:solidFill>
              </a:rPr>
            </a:br>
            <a:r>
              <a:rPr lang="en-US" sz="1600" b="1" dirty="0">
                <a:solidFill>
                  <a:schemeClr val="bg1"/>
                </a:solidFill>
              </a:rPr>
              <a:t>United Ways of Tennessee</a:t>
            </a:r>
          </a:p>
          <a:p>
            <a:r>
              <a:rPr lang="en-US" sz="1600" b="1" dirty="0">
                <a:solidFill>
                  <a:schemeClr val="bg1"/>
                </a:solidFill>
                <a:hlinkClick r:id="rId3"/>
              </a:rPr>
              <a:t>https://uwtn.org/EmployerOpioidToolkit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567863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6C5D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CF7A2C-ED63-4193-954C-4B1F877DC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4100">
                <a:solidFill>
                  <a:srgbClr val="FFFFFF"/>
                </a:solidFill>
              </a:rPr>
              <a:t>The role of out-of-school time in addressing prevention</a:t>
            </a:r>
          </a:p>
        </p:txBody>
      </p:sp>
      <p:pic>
        <p:nvPicPr>
          <p:cNvPr id="6" name="Picture 5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C0A2DDF6-FEFF-4916-B8E9-BD5BD9D4C3D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8" r="1" b="19893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5FD1E8-B323-465C-88FE-E4C372E08C4A}"/>
              </a:ext>
            </a:extLst>
          </p:cNvPr>
          <p:cNvSpPr txBox="1"/>
          <p:nvPr/>
        </p:nvSpPr>
        <p:spPr>
          <a:xfrm>
            <a:off x="7784894" y="1002818"/>
            <a:ext cx="3835134" cy="4852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FF"/>
                </a:solidFill>
              </a:rPr>
              <a:t>Healthy relationships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FF"/>
                </a:solidFill>
              </a:rPr>
              <a:t>Safe environments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FF"/>
                </a:solidFill>
              </a:rPr>
              <a:t>Character development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FF"/>
                </a:solidFill>
              </a:rPr>
              <a:t>Prevention education</a:t>
            </a:r>
          </a:p>
          <a:p>
            <a:pPr marL="2286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FF"/>
                </a:solidFill>
              </a:rPr>
              <a:t>Link between community resources and families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705DD74-18D6-4BB3-9626-91D5AF6A3E22}"/>
              </a:ext>
            </a:extLst>
          </p:cNvPr>
          <p:cNvSpPr txBox="1"/>
          <p:nvPr/>
        </p:nvSpPr>
        <p:spPr>
          <a:xfrm>
            <a:off x="7528841" y="5704114"/>
            <a:ext cx="433561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Helpful Resource:</a:t>
            </a:r>
          </a:p>
          <a:p>
            <a:r>
              <a:rPr lang="en-US" sz="14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http://www.tnafterschool.org/about/afterschool-heals-tennessee/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099277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kids posing for a photo&#10;&#10;Description automatically generated">
            <a:extLst>
              <a:ext uri="{FF2B5EF4-FFF2-40B4-BE49-F238E27FC236}">
                <a16:creationId xmlns:a16="http://schemas.microsoft.com/office/drawing/2014/main" id="{3C32E4FC-35CA-400E-9A14-DD84D33176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" r="5141"/>
          <a:stretch/>
        </p:blipFill>
        <p:spPr>
          <a:xfrm>
            <a:off x="3306519" y="1587"/>
            <a:ext cx="4846882" cy="6856413"/>
          </a:xfrm>
          <a:custGeom>
            <a:avLst/>
            <a:gdLst>
              <a:gd name="connsiteX0" fmla="*/ 121782 w 5110407"/>
              <a:gd name="connsiteY0" fmla="*/ 0 h 6856413"/>
              <a:gd name="connsiteX1" fmla="*/ 4731440 w 5110407"/>
              <a:gd name="connsiteY1" fmla="*/ 0 h 6856413"/>
              <a:gd name="connsiteX2" fmla="*/ 4775629 w 5110407"/>
              <a:gd name="connsiteY2" fmla="*/ 179775 h 6856413"/>
              <a:gd name="connsiteX3" fmla="*/ 5084710 w 5110407"/>
              <a:gd name="connsiteY3" fmla="*/ 4108260 h 6856413"/>
              <a:gd name="connsiteX4" fmla="*/ 4768709 w 5110407"/>
              <a:gd name="connsiteY4" fmla="*/ 6381464 h 6856413"/>
              <a:gd name="connsiteX5" fmla="*/ 4653290 w 5110407"/>
              <a:gd name="connsiteY5" fmla="*/ 6856413 h 6856413"/>
              <a:gd name="connsiteX6" fmla="*/ 0 w 5110407"/>
              <a:gd name="connsiteY6" fmla="*/ 6856413 h 6856413"/>
              <a:gd name="connsiteX7" fmla="*/ 21062 w 5110407"/>
              <a:gd name="connsiteY7" fmla="*/ 6803488 h 6856413"/>
              <a:gd name="connsiteX8" fmla="*/ 636462 w 5110407"/>
              <a:gd name="connsiteY8" fmla="*/ 3844830 h 6856413"/>
              <a:gd name="connsiteX9" fmla="*/ 203879 w 5110407"/>
              <a:gd name="connsiteY9" fmla="*/ 236924 h 685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110407" h="6856413">
                <a:moveTo>
                  <a:pt x="121782" y="0"/>
                </a:moveTo>
                <a:lnTo>
                  <a:pt x="4731440" y="0"/>
                </a:lnTo>
                <a:lnTo>
                  <a:pt x="4775629" y="179775"/>
                </a:lnTo>
                <a:cubicBezTo>
                  <a:pt x="5052916" y="1415453"/>
                  <a:pt x="5165791" y="2739148"/>
                  <a:pt x="5084710" y="4108260"/>
                </a:cubicBezTo>
                <a:cubicBezTo>
                  <a:pt x="5038379" y="4890611"/>
                  <a:pt x="4930907" y="5650759"/>
                  <a:pt x="4768709" y="6381464"/>
                </a:cubicBezTo>
                <a:lnTo>
                  <a:pt x="4653290" y="6856413"/>
                </a:lnTo>
                <a:lnTo>
                  <a:pt x="0" y="6856413"/>
                </a:lnTo>
                <a:lnTo>
                  <a:pt x="21062" y="6803488"/>
                </a:lnTo>
                <a:cubicBezTo>
                  <a:pt x="355644" y="5917239"/>
                  <a:pt x="573134" y="4914171"/>
                  <a:pt x="636462" y="3844830"/>
                </a:cubicBezTo>
                <a:cubicBezTo>
                  <a:pt x="713862" y="2537857"/>
                  <a:pt x="550895" y="1302013"/>
                  <a:pt x="203879" y="236924"/>
                </a:cubicBez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CF7A2C-ED63-4193-954C-4B1F877DC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2" y="485775"/>
            <a:ext cx="2825506" cy="344444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dirty="0"/>
              <a:t>Does Afterschool Really make a difference?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7B4DE45-3323-43D7-A2D8-2845956FC67D}"/>
              </a:ext>
            </a:extLst>
          </p:cNvPr>
          <p:cNvSpPr txBox="1"/>
          <p:nvPr/>
        </p:nvSpPr>
        <p:spPr>
          <a:xfrm>
            <a:off x="8416925" y="485774"/>
            <a:ext cx="3292475" cy="57197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b="1" dirty="0"/>
              <a:t>Studies show: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Youth who are not involved in constructive, supervised extracurricular activities are more likely to engage in risky behaviors such as school failure, drug use, and delinquency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When youth participate in afterschool programs, risky behaviors decrease and measures of success increase.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E737B1-F314-464F-A1E2-0D1D73FC520E}"/>
              </a:ext>
            </a:extLst>
          </p:cNvPr>
          <p:cNvSpPr txBox="1"/>
          <p:nvPr/>
        </p:nvSpPr>
        <p:spPr>
          <a:xfrm>
            <a:off x="0" y="3429000"/>
            <a:ext cx="3292475" cy="12631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9600" b="1" dirty="0">
                <a:solidFill>
                  <a:srgbClr val="FF0000"/>
                </a:solidFill>
              </a:rPr>
              <a:t>Yes!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8161061-7EAA-4132-A9A1-2BFB3E6F829B}"/>
              </a:ext>
            </a:extLst>
          </p:cNvPr>
          <p:cNvSpPr txBox="1"/>
          <p:nvPr/>
        </p:nvSpPr>
        <p:spPr>
          <a:xfrm>
            <a:off x="8046938" y="6205537"/>
            <a:ext cx="40324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Source: </a:t>
            </a:r>
            <a:r>
              <a:rPr lang="en-US" sz="1000" dirty="0">
                <a:hlinkClick r:id="rId3"/>
              </a:rPr>
              <a:t>http://afterschoolalliance.org/documents/SubstanceAbuse_Factsheet.pdf</a:t>
            </a:r>
            <a:r>
              <a:rPr lang="en-US" sz="1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767256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lowchart: Document 19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CDA3AE-B126-4599-86F0-B52FF834C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175" y="171162"/>
            <a:ext cx="3248025" cy="2371148"/>
          </a:xfrm>
          <a:prstGeom prst="ellipse">
            <a:avLst/>
          </a:prstGeo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FFFFF"/>
                </a:solidFill>
              </a:rPr>
              <a:t>Helpful Resources</a:t>
            </a:r>
            <a:br>
              <a:rPr lang="en-US" sz="3200" dirty="0">
                <a:solidFill>
                  <a:srgbClr val="FFFFFF"/>
                </a:solidFill>
              </a:rPr>
            </a:br>
            <a:r>
              <a:rPr lang="en-US" sz="3200" dirty="0">
                <a:solidFill>
                  <a:srgbClr val="FFFFFF"/>
                </a:solidFill>
              </a:rPr>
              <a:t>for Everyone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BDAACCD-8ADB-468E-AB69-280FF19539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6225" y="972370"/>
            <a:ext cx="7955294" cy="521071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EB5B8F9-A4D6-45FB-AD15-4A72BA1659A6}"/>
              </a:ext>
            </a:extLst>
          </p:cNvPr>
          <p:cNvSpPr txBox="1"/>
          <p:nvPr/>
        </p:nvSpPr>
        <p:spPr>
          <a:xfrm>
            <a:off x="3557186" y="6353155"/>
            <a:ext cx="9013371" cy="380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hlinkClick r:id="rId3"/>
              </a:rPr>
              <a:t>https://www.tn.gov/opioids/treatment/preventing-an-overdose-death.html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185513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lowchart: Document 19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CDA3AE-B126-4599-86F0-B52FF834C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175" y="171162"/>
            <a:ext cx="3040207" cy="2371148"/>
          </a:xfrm>
          <a:prstGeom prst="ellipse">
            <a:avLst/>
          </a:prstGeom>
        </p:spPr>
        <p:txBody>
          <a:bodyPr>
            <a:normAutofit fontScale="90000"/>
          </a:bodyPr>
          <a:lstStyle/>
          <a:p>
            <a:r>
              <a:rPr lang="en-US" sz="3200" dirty="0">
                <a:solidFill>
                  <a:srgbClr val="FFFFFF"/>
                </a:solidFill>
              </a:rPr>
              <a:t>Helpful Resources for Everyone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EB5B8F9-A4D6-45FB-AD15-4A72BA1659A6}"/>
              </a:ext>
            </a:extLst>
          </p:cNvPr>
          <p:cNvSpPr txBox="1"/>
          <p:nvPr/>
        </p:nvSpPr>
        <p:spPr>
          <a:xfrm>
            <a:off x="3807792" y="6409785"/>
            <a:ext cx="9013371" cy="380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hlinkClick r:id="rId2"/>
              </a:rPr>
              <a:t>https://countitlockitdropit.org/</a:t>
            </a:r>
            <a:r>
              <a:rPr lang="en-US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61EEE1-2F2A-436C-971A-44BC21D6A0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4629" y="448215"/>
            <a:ext cx="7812031" cy="4653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6263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lowchart: Document 19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CDA3AE-B126-4599-86F0-B52FF834C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162"/>
            <a:ext cx="3048000" cy="2371148"/>
          </a:xfrm>
          <a:prstGeom prst="ellipse">
            <a:avLst/>
          </a:prstGeom>
        </p:spPr>
        <p:txBody>
          <a:bodyPr>
            <a:normAutofit fontScale="90000"/>
          </a:bodyPr>
          <a:lstStyle/>
          <a:p>
            <a:r>
              <a:rPr lang="en-US" sz="3200" dirty="0">
                <a:solidFill>
                  <a:srgbClr val="FFFFFF"/>
                </a:solidFill>
              </a:rPr>
              <a:t>Helpful Resources for Everyone</a:t>
            </a:r>
          </a:p>
        </p:txBody>
      </p:sp>
      <p:pic>
        <p:nvPicPr>
          <p:cNvPr id="6" name="Picture 5" descr="A close up of a device&#10;&#10;Description automatically generated">
            <a:extLst>
              <a:ext uri="{FF2B5EF4-FFF2-40B4-BE49-F238E27FC236}">
                <a16:creationId xmlns:a16="http://schemas.microsoft.com/office/drawing/2014/main" id="{39D390C2-5B74-47E0-A0CA-FAD0711420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225" y="517320"/>
            <a:ext cx="7556386" cy="2321243"/>
          </a:xfrm>
          <a:prstGeom prst="rect">
            <a:avLst/>
          </a:prstGeom>
        </p:spPr>
      </p:pic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453B5470-6583-46EF-AFEC-DC798FE6C8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225" y="3228636"/>
            <a:ext cx="7191375" cy="281439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A5E0595-373B-4FF9-B519-5C22766D3E3D}"/>
              </a:ext>
            </a:extLst>
          </p:cNvPr>
          <p:cNvSpPr txBox="1"/>
          <p:nvPr/>
        </p:nvSpPr>
        <p:spPr>
          <a:xfrm>
            <a:off x="3631728" y="6306457"/>
            <a:ext cx="9013371" cy="380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hlinkClick r:id="rId4"/>
              </a:rPr>
              <a:t>https://taadas.org/our-programs-and-services/redline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036255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lowchart: Document 19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CDA3AE-B126-4599-86F0-B52FF834C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092" y="171162"/>
            <a:ext cx="3108108" cy="2371148"/>
          </a:xfrm>
          <a:prstGeom prst="ellipse">
            <a:avLst/>
          </a:prstGeom>
        </p:spPr>
        <p:txBody>
          <a:bodyPr>
            <a:normAutofit fontScale="90000"/>
          </a:bodyPr>
          <a:lstStyle/>
          <a:p>
            <a:r>
              <a:rPr lang="en-US" sz="3200" dirty="0">
                <a:solidFill>
                  <a:srgbClr val="FFFFFF"/>
                </a:solidFill>
              </a:rPr>
              <a:t>Helpful Resources for Employers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A5E0595-373B-4FF9-B519-5C22766D3E3D}"/>
              </a:ext>
            </a:extLst>
          </p:cNvPr>
          <p:cNvSpPr txBox="1"/>
          <p:nvPr/>
        </p:nvSpPr>
        <p:spPr>
          <a:xfrm>
            <a:off x="3631728" y="6040507"/>
            <a:ext cx="90133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For More:</a:t>
            </a:r>
            <a:br>
              <a:rPr lang="en-US" dirty="0"/>
            </a:br>
            <a:r>
              <a:rPr lang="en-US" dirty="0">
                <a:hlinkClick r:id="rId2"/>
              </a:rPr>
              <a:t>https://uwtn.org/UnitedWeHealTN</a:t>
            </a:r>
            <a:r>
              <a:rPr lang="en-US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C0D11C-4CCC-4C9E-90B1-F91B099046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4709" y="744015"/>
            <a:ext cx="6654991" cy="4958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1666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lowchart: Document 19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CDA3AE-B126-4599-86F0-B52FF834C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175" y="171162"/>
            <a:ext cx="3248025" cy="2371148"/>
          </a:xfrm>
          <a:prstGeom prst="ellipse">
            <a:avLst/>
          </a:prstGeom>
        </p:spPr>
        <p:txBody>
          <a:bodyPr>
            <a:normAutofit fontScale="90000"/>
          </a:bodyPr>
          <a:lstStyle/>
          <a:p>
            <a:r>
              <a:rPr lang="en-US" sz="3200" dirty="0">
                <a:solidFill>
                  <a:srgbClr val="FFFFFF"/>
                </a:solidFill>
              </a:rPr>
              <a:t>Helpful Resources for Afterschool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A5E0595-373B-4FF9-B519-5C22766D3E3D}"/>
              </a:ext>
            </a:extLst>
          </p:cNvPr>
          <p:cNvSpPr txBox="1"/>
          <p:nvPr/>
        </p:nvSpPr>
        <p:spPr>
          <a:xfrm>
            <a:off x="3631728" y="6306457"/>
            <a:ext cx="9013371" cy="380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hlinkClick r:id="rId2"/>
              </a:rPr>
              <a:t>http://www.tnafterschool.org/about/afterschool-heals-tennessee/</a:t>
            </a:r>
            <a:r>
              <a:rPr lang="en-US" dirty="0"/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6BFA53-B05A-49AB-8276-EDE4343542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2797" y="2293257"/>
            <a:ext cx="6516188" cy="3911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79F209D-7440-4F52-A5A0-172C2F04F0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2797" y="532081"/>
            <a:ext cx="6983923" cy="4426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388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9">
            <a:extLst>
              <a:ext uri="{FF2B5EF4-FFF2-40B4-BE49-F238E27FC236}">
                <a16:creationId xmlns:a16="http://schemas.microsoft.com/office/drawing/2014/main" id="{72257994-BD97-4691-8B89-198A6D2BAB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918509"/>
            <a:ext cx="12192000" cy="1939491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FD7FCE-3F37-45F7-8211-A094051E9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4669886"/>
            <a:ext cx="8991600" cy="1264762"/>
          </a:xfrm>
          <a:solidFill>
            <a:srgbClr val="FFFFFF"/>
          </a:solidFill>
          <a:ln w="38100">
            <a:solidFill>
              <a:srgbClr val="404040"/>
            </a:solidFill>
            <a:miter lim="800000"/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b="1">
                <a:solidFill>
                  <a:srgbClr val="404040"/>
                </a:solidFill>
              </a:rPr>
              <a:t>Opioids in the Tennessee News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6EAB3B-28AE-4BF9-BA0C-4E541F6863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473" y="336705"/>
            <a:ext cx="11709385" cy="22833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58A24DF-0093-4A70-A664-5F5E81946E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082" y="1056759"/>
            <a:ext cx="11780196" cy="12438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E7031CD-257E-4039-A1E4-E0808B97D1C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7712"/>
          <a:stretch/>
        </p:blipFill>
        <p:spPr>
          <a:xfrm>
            <a:off x="282488" y="2493278"/>
            <a:ext cx="11709385" cy="113683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686AF96-FB33-4726-A98A-D0B764B794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806" y="3642526"/>
            <a:ext cx="11780194" cy="1136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937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75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750"/>
                            </p:stCondLst>
                            <p:childTnLst>
                              <p:par>
                                <p:cTn id="11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75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9750"/>
                            </p:stCondLst>
                            <p:childTnLst>
                              <p:par>
                                <p:cTn id="18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0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975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3750"/>
                            </p:stCondLst>
                            <p:childTnLst>
                              <p:par>
                                <p:cTn id="25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7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lowchart: Document 19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CDA3AE-B126-4599-86F0-B52FF834C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175" y="171162"/>
            <a:ext cx="3248025" cy="2371148"/>
          </a:xfrm>
          <a:prstGeom prst="ellipse">
            <a:avLst/>
          </a:prstGeom>
        </p:spPr>
        <p:txBody>
          <a:bodyPr>
            <a:normAutofit fontScale="90000"/>
          </a:bodyPr>
          <a:lstStyle/>
          <a:p>
            <a:r>
              <a:rPr lang="en-US" sz="3200" dirty="0">
                <a:solidFill>
                  <a:srgbClr val="FFFFFF"/>
                </a:solidFill>
              </a:rPr>
              <a:t>Helpful Resources for Caregivers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EB5B8F9-A4D6-45FB-AD15-4A72BA1659A6}"/>
              </a:ext>
            </a:extLst>
          </p:cNvPr>
          <p:cNvSpPr txBox="1"/>
          <p:nvPr/>
        </p:nvSpPr>
        <p:spPr>
          <a:xfrm>
            <a:off x="3631728" y="6306457"/>
            <a:ext cx="9013371" cy="380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hlinkClick r:id="rId2"/>
              </a:rPr>
              <a:t>https://www.upandaway.org/</a:t>
            </a:r>
            <a:r>
              <a:rPr lang="en-US" dirty="0"/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B6A8E9-A6E3-4E13-8844-B4534F91F6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8706" y="119269"/>
            <a:ext cx="7905858" cy="4719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304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5">
            <a:extLst>
              <a:ext uri="{FF2B5EF4-FFF2-40B4-BE49-F238E27FC236}">
                <a16:creationId xmlns:a16="http://schemas.microsoft.com/office/drawing/2014/main" id="{56C20283-73E0-40EC-8AD8-057F581F64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28">
            <a:extLst>
              <a:ext uri="{FF2B5EF4-FFF2-40B4-BE49-F238E27FC236}">
                <a16:creationId xmlns:a16="http://schemas.microsoft.com/office/drawing/2014/main" id="{3FCC729B-E528-40C3-82D3-BA4375575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960120" y="0"/>
            <a:ext cx="11218661" cy="6858000"/>
          </a:xfrm>
          <a:custGeom>
            <a:avLst/>
            <a:gdLst>
              <a:gd name="connsiteX0" fmla="*/ 0 w 11218661"/>
              <a:gd name="connsiteY0" fmla="*/ 0 h 6858000"/>
              <a:gd name="connsiteX1" fmla="*/ 8042507 w 11218661"/>
              <a:gd name="connsiteY1" fmla="*/ 0 h 6858000"/>
              <a:gd name="connsiteX2" fmla="*/ 11218661 w 11218661"/>
              <a:gd name="connsiteY2" fmla="*/ 6858000 h 6858000"/>
              <a:gd name="connsiteX3" fmla="*/ 0 w 1121866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18661" h="6858000">
                <a:moveTo>
                  <a:pt x="0" y="0"/>
                </a:moveTo>
                <a:lnTo>
                  <a:pt x="8042507" y="0"/>
                </a:lnTo>
                <a:lnTo>
                  <a:pt x="1121866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0" name="Freeform 26">
            <a:extLst>
              <a:ext uri="{FF2B5EF4-FFF2-40B4-BE49-F238E27FC236}">
                <a16:creationId xmlns:a16="http://schemas.microsoft.com/office/drawing/2014/main" id="{58F1FB8D-1842-4A04-998D-6CF047AB27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420248" y="0"/>
            <a:ext cx="10771752" cy="6858000"/>
          </a:xfrm>
          <a:custGeom>
            <a:avLst/>
            <a:gdLst>
              <a:gd name="connsiteX0" fmla="*/ 0 w 10771752"/>
              <a:gd name="connsiteY0" fmla="*/ 0 h 6858000"/>
              <a:gd name="connsiteX1" fmla="*/ 7595598 w 10771752"/>
              <a:gd name="connsiteY1" fmla="*/ 0 h 6858000"/>
              <a:gd name="connsiteX2" fmla="*/ 10771752 w 10771752"/>
              <a:gd name="connsiteY2" fmla="*/ 6858000 h 6858000"/>
              <a:gd name="connsiteX3" fmla="*/ 0 w 1077175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71752" h="6858000">
                <a:moveTo>
                  <a:pt x="0" y="0"/>
                </a:moveTo>
                <a:lnTo>
                  <a:pt x="7595598" y="0"/>
                </a:lnTo>
                <a:lnTo>
                  <a:pt x="107717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CDA3AE-B126-4599-86F0-B52FF834C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4039" y="62371"/>
            <a:ext cx="7164493" cy="1325563"/>
          </a:xfrm>
          <a:prstGeom prst="ellipse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Acknowledgements</a:t>
            </a:r>
          </a:p>
        </p:txBody>
      </p:sp>
      <p:pic>
        <p:nvPicPr>
          <p:cNvPr id="24" name="Graphic 23" descr="Group">
            <a:extLst>
              <a:ext uri="{FF2B5EF4-FFF2-40B4-BE49-F238E27FC236}">
                <a16:creationId xmlns:a16="http://schemas.microsoft.com/office/drawing/2014/main" id="{EE4AC730-51D2-4408-B00F-10C870E044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0060" y="1715781"/>
            <a:ext cx="3425957" cy="342595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9E3C291-5921-4A36-AF7A-65FAAFBCB82C}"/>
              </a:ext>
            </a:extLst>
          </p:cNvPr>
          <p:cNvSpPr txBox="1"/>
          <p:nvPr/>
        </p:nvSpPr>
        <p:spPr>
          <a:xfrm>
            <a:off x="4185118" y="1224999"/>
            <a:ext cx="7985914" cy="41543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400" dirty="0"/>
              <a:t>Afterschool Heals/United We Heal Tennessee Taskforce</a:t>
            </a:r>
          </a:p>
          <a:p>
            <a:pPr marL="341313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Laura Durham, Associate Director, TAADAS</a:t>
            </a:r>
          </a:p>
          <a:p>
            <a:pPr marL="341313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Mary Graham, United Ways of Tennessee/Tennessee Afterschool Network</a:t>
            </a:r>
          </a:p>
          <a:p>
            <a:pPr marL="341313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Sarah Murfree, MS Director, Prevention Coalition for Success (Rutherford)</a:t>
            </a:r>
          </a:p>
          <a:p>
            <a:pPr marL="341313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Kelley Nave, Social Media Manger United Ways of Tennessee/Tennessee Afterschool Network</a:t>
            </a:r>
          </a:p>
          <a:p>
            <a:pPr marL="341313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Kaysi Paul, Grants Manager, Prevention Coalition for Success (Rutherford)</a:t>
            </a:r>
          </a:p>
          <a:p>
            <a:pPr marL="341313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Candi Rawlins – Executive Director, Tennessee Recreation and Parks Association</a:t>
            </a:r>
          </a:p>
          <a:p>
            <a:pPr marL="341313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Debbie Rainey, United Way Williamson County</a:t>
            </a:r>
          </a:p>
          <a:p>
            <a:pPr marL="341313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John Rust, Director of Field Operations, Tennessee Commission on Children and Youth</a:t>
            </a:r>
          </a:p>
          <a:p>
            <a:pPr marL="341313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Sarah </a:t>
            </a:r>
            <a:r>
              <a:rPr lang="en-US" sz="1400" dirty="0" err="1"/>
              <a:t>Sandin</a:t>
            </a:r>
            <a:r>
              <a:rPr lang="en-US" sz="1400" dirty="0"/>
              <a:t> –Youth Initiatives Director, Metro Youth Drug Coalition (Knox)</a:t>
            </a:r>
          </a:p>
          <a:p>
            <a:pPr marL="341313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Joy Shoun, Drug Abuse Initiatives Manager, UW of Greater Kingsport</a:t>
            </a:r>
          </a:p>
          <a:p>
            <a:pPr marL="341313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Christina Baker Smith, Youth Engagement Manager, Tennessee Afterschool Network</a:t>
            </a:r>
          </a:p>
          <a:p>
            <a:pPr marL="341313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Jim Snell, Executive Director, Volunteer Tennessee</a:t>
            </a:r>
          </a:p>
          <a:p>
            <a:pPr marL="341313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Kim Tyner, Director, Williamson County Anti-Drug Coalition</a:t>
            </a:r>
          </a:p>
          <a:p>
            <a:pPr marL="341313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Jacy Warrell, Tennessee Afterschool Network</a:t>
            </a:r>
          </a:p>
          <a:p>
            <a:pPr marL="341313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Janelle Wood, Director Extended Learning Programs TN Department of Education</a:t>
            </a:r>
          </a:p>
          <a:p>
            <a:pPr marL="227013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80DE6A5F-31D7-48F3-874C-02B2FF1BCD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065" y="5649990"/>
            <a:ext cx="1536192" cy="905256"/>
          </a:xfrm>
          <a:prstGeom prst="rect">
            <a:avLst/>
          </a:prstGeom>
        </p:spPr>
      </p:pic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15145C59-869A-4F24-A72C-10FE4511DD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7014" y="5649990"/>
            <a:ext cx="1033308" cy="905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1838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CD79355-E597-42CC-A03D-EA7826B403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65" b="7865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17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226ECF3-2EAF-4FB8-9105-4E96D3DE6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/>
              <a:t>What is an opioid?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1BE50133-DCA8-4FA4-95D6-4E750F8484AD}"/>
              </a:ext>
            </a:extLst>
          </p:cNvPr>
          <p:cNvSpPr txBox="1"/>
          <p:nvPr/>
        </p:nvSpPr>
        <p:spPr>
          <a:xfrm>
            <a:off x="491858" y="3337139"/>
            <a:ext cx="5033455" cy="2619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A class of drug that includes heroin, synthetics opioids such as fentanyl, and </a:t>
            </a:r>
            <a:r>
              <a:rPr lang="en-US" sz="2400" b="1" i="1" dirty="0"/>
              <a:t>pain relievers available by prescription </a:t>
            </a:r>
            <a:r>
              <a:rPr lang="en-US" sz="2400" dirty="0"/>
              <a:t>such as oxycodone (OxyContin), </a:t>
            </a:r>
            <a:r>
              <a:rPr lang="en-US" sz="2400" b="1" i="1" dirty="0"/>
              <a:t>hydrocodone</a:t>
            </a:r>
            <a:r>
              <a:rPr lang="en-US" sz="2400" dirty="0"/>
              <a:t> (Vicodin), </a:t>
            </a:r>
            <a:r>
              <a:rPr lang="en-US" sz="2400" b="1" i="1" dirty="0"/>
              <a:t>codeine</a:t>
            </a:r>
            <a:r>
              <a:rPr lang="en-US" sz="2400" dirty="0"/>
              <a:t>, </a:t>
            </a:r>
            <a:r>
              <a:rPr lang="en-US" sz="2400" b="1" i="1" dirty="0"/>
              <a:t>morphine</a:t>
            </a:r>
            <a:r>
              <a:rPr lang="en-US" sz="2400" dirty="0"/>
              <a:t>, and many others. </a:t>
            </a:r>
          </a:p>
        </p:txBody>
      </p:sp>
    </p:spTree>
    <p:extLst>
      <p:ext uri="{BB962C8B-B14F-4D97-AF65-F5344CB8AC3E}">
        <p14:creationId xmlns:p14="http://schemas.microsoft.com/office/powerpoint/2010/main" val="18115145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99440C-785A-4D99-B406-4424CABB1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>
            <a:normAutofit/>
          </a:bodyPr>
          <a:lstStyle/>
          <a:p>
            <a:pPr algn="ctr"/>
            <a:r>
              <a:rPr lang="en-US" sz="4800">
                <a:solidFill>
                  <a:srgbClr val="FFFFFF"/>
                </a:solidFill>
              </a:rPr>
              <a:t>Lethality of heroin and prescription pain killers</a:t>
            </a:r>
          </a:p>
        </p:txBody>
      </p:sp>
      <p:pic>
        <p:nvPicPr>
          <p:cNvPr id="4" name="Picture 3" descr="An empty bottle on a table&#10;&#10;Description automatically generated">
            <a:extLst>
              <a:ext uri="{FF2B5EF4-FFF2-40B4-BE49-F238E27FC236}">
                <a16:creationId xmlns:a16="http://schemas.microsoft.com/office/drawing/2014/main" id="{5E902031-A6C4-4E62-949F-79A324D051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822" y="950815"/>
            <a:ext cx="6553545" cy="4964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0001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8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760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226ECF3-2EAF-4FB8-9105-4E96D3DE6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3362651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Age-adjusted drug overdose death rates, by state: United States, 2017</a:t>
            </a:r>
          </a:p>
        </p:txBody>
      </p:sp>
      <p:sp>
        <p:nvSpPr>
          <p:cNvPr id="31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 descr="A close up of a map&#10;&#10;Description automatically generated">
            <a:extLst>
              <a:ext uri="{FF2B5EF4-FFF2-40B4-BE49-F238E27FC236}">
                <a16:creationId xmlns:a16="http://schemas.microsoft.com/office/drawing/2014/main" id="{82E5495D-686B-41F5-9C41-0A0F7B7992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4" r="2513" b="-1"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effectLst/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9D60E122-2542-4AE5-97E8-B4948DCD284E}"/>
              </a:ext>
            </a:extLst>
          </p:cNvPr>
          <p:cNvSpPr txBox="1"/>
          <p:nvPr/>
        </p:nvSpPr>
        <p:spPr>
          <a:xfrm>
            <a:off x="493354" y="5864455"/>
            <a:ext cx="74344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Source: </a:t>
            </a:r>
            <a:r>
              <a:rPr lang="en-US" sz="1400" dirty="0">
                <a:hlinkClick r:id="rId3"/>
              </a:rPr>
              <a:t>https://www.cdc.gov/nchs/products/databriefs/db329.htm</a:t>
            </a:r>
            <a:r>
              <a:rPr lang="en-US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09509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0582ED-1790-413B-AF2A-03920D31A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>
                <a:solidFill>
                  <a:srgbClr val="FFFFFF"/>
                </a:solidFill>
              </a:rPr>
              <a:t>How did prescription painkillers become a problem?</a:t>
            </a:r>
          </a:p>
        </p:txBody>
      </p:sp>
      <p:graphicFrame>
        <p:nvGraphicFramePr>
          <p:cNvPr id="21" name="TextBox 13">
            <a:extLst>
              <a:ext uri="{FF2B5EF4-FFF2-40B4-BE49-F238E27FC236}">
                <a16:creationId xmlns:a16="http://schemas.microsoft.com/office/drawing/2014/main" id="{E6339D8F-C9E2-4436-B7C5-F3EDB24DAE3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98447049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645553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4E7980-6E42-434C-AAEA-ECC649895338}"/>
              </a:ext>
            </a:extLst>
          </p:cNvPr>
          <p:cNvSpPr txBox="1"/>
          <p:nvPr/>
        </p:nvSpPr>
        <p:spPr>
          <a:xfrm>
            <a:off x="522514" y="947738"/>
            <a:ext cx="4146677" cy="49625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Nick Salazar didn’t think he was an addict… </a:t>
            </a:r>
            <a:br>
              <a:rPr lang="en-US" sz="2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2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“I thought, ‘I have a job so I’m OK. I’m not homeless, so I’m OK,’” recalled Salazar. </a:t>
            </a:r>
          </a:p>
          <a:p>
            <a:endParaRPr lang="en-US" sz="2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 didn’t think he was an addict because he took prescription pills, not heroin… </a:t>
            </a:r>
            <a:br>
              <a:rPr lang="en-US" sz="2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2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Then one day he was short on cash to buy pills. It was only going to be a one-time fix… </a:t>
            </a:r>
            <a:br>
              <a:rPr lang="en-US" sz="2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But it wasn’t for one day. Heroin was cheaper.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200" kern="1200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6" name="Picture 5" descr="A person wearing glasses&#10;&#10;Description automatically generated">
            <a:extLst>
              <a:ext uri="{FF2B5EF4-FFF2-40B4-BE49-F238E27FC236}">
                <a16:creationId xmlns:a16="http://schemas.microsoft.com/office/drawing/2014/main" id="{4089B54C-A2DB-45E1-B808-F33D813A56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273" y="492573"/>
            <a:ext cx="6206643" cy="588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2376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34348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F1AA03-0C8E-4318-90B3-60AC59B18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46657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2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Source Where Pain Relievers Were Obtained for Most Recent Misuse </a:t>
            </a:r>
            <a:br>
              <a:rPr lang="en-US" sz="22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2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among People Aged 12 or Older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144863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Content Placeholder 7">
            <a:extLst>
              <a:ext uri="{FF2B5EF4-FFF2-40B4-BE49-F238E27FC236}">
                <a16:creationId xmlns:a16="http://schemas.microsoft.com/office/drawing/2014/main" id="{A0636574-CD33-41D5-9D8A-51ECB2ED92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225" y="2509911"/>
            <a:ext cx="7578450" cy="399763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B527BCA-B996-4CEE-910D-2EBF8B84AF38}"/>
              </a:ext>
            </a:extLst>
          </p:cNvPr>
          <p:cNvSpPr txBox="1"/>
          <p:nvPr/>
        </p:nvSpPr>
        <p:spPr>
          <a:xfrm>
            <a:off x="544348" y="6369048"/>
            <a:ext cx="35799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National Survey on Drug Use and Health, 2018</a:t>
            </a:r>
          </a:p>
        </p:txBody>
      </p:sp>
    </p:spTree>
    <p:extLst>
      <p:ext uri="{BB962C8B-B14F-4D97-AF65-F5344CB8AC3E}">
        <p14:creationId xmlns:p14="http://schemas.microsoft.com/office/powerpoint/2010/main" val="34319768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226ECF3-2EAF-4FB8-9105-4E96D3DE6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anchor="ctr">
            <a:normAutofit fontScale="90000"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Drug Overdose Deaths Continue to Rise in Tennessee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5CEDB9F-48DC-4472-9F59-572A325ED639}"/>
              </a:ext>
            </a:extLst>
          </p:cNvPr>
          <p:cNvSpPr txBox="1"/>
          <p:nvPr/>
        </p:nvSpPr>
        <p:spPr>
          <a:xfrm>
            <a:off x="4607726" y="5743755"/>
            <a:ext cx="5405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Comparison: In 2017 TN had 1042 motor vehicle deaths</a:t>
            </a:r>
          </a:p>
        </p:txBody>
      </p:sp>
      <p:pic>
        <p:nvPicPr>
          <p:cNvPr id="12" name="Content Placeholder 3">
            <a:extLst>
              <a:ext uri="{FF2B5EF4-FFF2-40B4-BE49-F238E27FC236}">
                <a16:creationId xmlns:a16="http://schemas.microsoft.com/office/drawing/2014/main" id="{C4E7D2D9-DF75-4922-8FAE-B79C54304D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702" t="27078" r="53779" b="29534"/>
          <a:stretch/>
        </p:blipFill>
        <p:spPr>
          <a:xfrm>
            <a:off x="6576865" y="1916088"/>
            <a:ext cx="5472865" cy="36575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6A31CBE-B6A8-4092-A0FC-1268353C99D0}"/>
              </a:ext>
            </a:extLst>
          </p:cNvPr>
          <p:cNvSpPr txBox="1"/>
          <p:nvPr/>
        </p:nvSpPr>
        <p:spPr>
          <a:xfrm>
            <a:off x="4710174" y="836598"/>
            <a:ext cx="344445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32E2F65-7CE7-43B3-9918-EA8B5859653C}"/>
              </a:ext>
            </a:extLst>
          </p:cNvPr>
          <p:cNvSpPr txBox="1"/>
          <p:nvPr/>
        </p:nvSpPr>
        <p:spPr>
          <a:xfrm>
            <a:off x="4710174" y="1358524"/>
            <a:ext cx="344445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2C7CD94-14CC-4FAB-ADCD-B2769338F3FC}"/>
              </a:ext>
            </a:extLst>
          </p:cNvPr>
          <p:cNvSpPr txBox="1"/>
          <p:nvPr/>
        </p:nvSpPr>
        <p:spPr>
          <a:xfrm>
            <a:off x="5140068" y="822669"/>
            <a:ext cx="4103988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All Drug Overdose Deaths</a:t>
            </a:r>
          </a:p>
          <a:p>
            <a:endParaRPr lang="en-US" dirty="0"/>
          </a:p>
          <a:p>
            <a:r>
              <a:rPr lang="en-US" dirty="0"/>
              <a:t>Drug Overdose Deaths Involving Opioids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BB5EB30-16D9-489B-8B95-FF91046C70C3}"/>
              </a:ext>
            </a:extLst>
          </p:cNvPr>
          <p:cNvSpPr txBox="1"/>
          <p:nvPr/>
        </p:nvSpPr>
        <p:spPr>
          <a:xfrm>
            <a:off x="4607726" y="2711992"/>
            <a:ext cx="158167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15,001 Nonfatal Overdoses (2016)</a:t>
            </a:r>
          </a:p>
          <a:p>
            <a:endParaRPr lang="en-US" dirty="0"/>
          </a:p>
          <a:p>
            <a:r>
              <a:rPr lang="en-US" dirty="0"/>
              <a:t>6,879,698 Painkiller Prescriptions (2017)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0D6A375-F2AF-4A1A-8E63-874979D6FC55}"/>
              </a:ext>
            </a:extLst>
          </p:cNvPr>
          <p:cNvSpPr txBox="1"/>
          <p:nvPr/>
        </p:nvSpPr>
        <p:spPr>
          <a:xfrm>
            <a:off x="615822" y="6326033"/>
            <a:ext cx="31345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Tennessee Department of Health, 2019</a:t>
            </a:r>
          </a:p>
        </p:txBody>
      </p:sp>
    </p:spTree>
    <p:extLst>
      <p:ext uri="{BB962C8B-B14F-4D97-AF65-F5344CB8AC3E}">
        <p14:creationId xmlns:p14="http://schemas.microsoft.com/office/powerpoint/2010/main" val="42772261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434</TotalTime>
  <Words>642</Words>
  <Application>Microsoft Office PowerPoint</Application>
  <PresentationFormat>Widescreen</PresentationFormat>
  <Paragraphs>95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Tennessee’s Opioid Epidemic</vt:lpstr>
      <vt:lpstr>Opioids in the Tennessee News</vt:lpstr>
      <vt:lpstr>What is an opioid?</vt:lpstr>
      <vt:lpstr>Lethality of heroin and prescription pain killers</vt:lpstr>
      <vt:lpstr>Age-adjusted drug overdose death rates, by state: United States, 2017</vt:lpstr>
      <vt:lpstr>How did prescription painkillers become a problem?</vt:lpstr>
      <vt:lpstr>PowerPoint Presentation</vt:lpstr>
      <vt:lpstr>Source Where Pain Relievers Were Obtained for Most Recent Misuse  among People Aged 12 or Older</vt:lpstr>
      <vt:lpstr>Drug Overdose Deaths Continue to Rise in Tennessee</vt:lpstr>
      <vt:lpstr>How the opioid epidemic is impacting children in Tennessee:</vt:lpstr>
      <vt:lpstr>Prevention Efforts:  What you can do</vt:lpstr>
      <vt:lpstr>The role of employers in addressing prevention</vt:lpstr>
      <vt:lpstr>The role of out-of-school time in addressing prevention</vt:lpstr>
      <vt:lpstr>Does Afterschool Really make a difference?</vt:lpstr>
      <vt:lpstr>Helpful Resources for Everyone</vt:lpstr>
      <vt:lpstr>Helpful Resources for Everyone</vt:lpstr>
      <vt:lpstr>Helpful Resources for Everyone</vt:lpstr>
      <vt:lpstr>Helpful Resources for Employers</vt:lpstr>
      <vt:lpstr>Helpful Resources for Afterschool</vt:lpstr>
      <vt:lpstr>Helpful Resources for Caregivers</vt:lpstr>
      <vt:lpstr>Acknowledgements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Tennessee’s Opioid Epidemic</dc:title>
  <dc:creator>Jacy</dc:creator>
  <cp:lastModifiedBy>Kelley Nave</cp:lastModifiedBy>
  <cp:revision>11</cp:revision>
  <dcterms:created xsi:type="dcterms:W3CDTF">2019-05-21T17:39:56Z</dcterms:created>
  <dcterms:modified xsi:type="dcterms:W3CDTF">2019-08-25T16:00:22Z</dcterms:modified>
</cp:coreProperties>
</file>