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97" r:id="rId5"/>
    <p:sldId id="298" r:id="rId6"/>
    <p:sldId id="299"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1"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AE5"/>
    <a:srgbClr val="F8D6CC"/>
    <a:srgbClr val="F1A993"/>
    <a:srgbClr val="F4B690"/>
    <a:srgbClr val="FBEAD1"/>
    <a:srgbClr val="FECB86"/>
    <a:srgbClr val="FFEBE5"/>
    <a:srgbClr val="FFC6B7"/>
    <a:srgbClr val="FFA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C582B-081D-450A-9A34-0CB4AC3E72A7}" v="414" dt="2022-03-15T14:48:23.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ms, Diaquetis (dmimms)" userId="53149620-f270-479b-a3c2-bdf3b53c61b9" providerId="ADAL" clId="{232C582B-081D-450A-9A34-0CB4AC3E72A7}"/>
    <pc:docChg chg="undo redo custSel modSld">
      <pc:chgData name="Mimms, Diaquetis (dmimms)" userId="53149620-f270-479b-a3c2-bdf3b53c61b9" providerId="ADAL" clId="{232C582B-081D-450A-9A34-0CB4AC3E72A7}" dt="2022-03-15T14:48:23.340" v="412" actId="20577"/>
      <pc:docMkLst>
        <pc:docMk/>
      </pc:docMkLst>
      <pc:sldChg chg="modSp">
        <pc:chgData name="Mimms, Diaquetis (dmimms)" userId="53149620-f270-479b-a3c2-bdf3b53c61b9" providerId="ADAL" clId="{232C582B-081D-450A-9A34-0CB4AC3E72A7}" dt="2022-03-15T14:48:23.340" v="412" actId="20577"/>
        <pc:sldMkLst>
          <pc:docMk/>
          <pc:sldMk cId="4111718620" sldId="273"/>
        </pc:sldMkLst>
        <pc:graphicFrameChg chg="modGraphic">
          <ac:chgData name="Mimms, Diaquetis (dmimms)" userId="53149620-f270-479b-a3c2-bdf3b53c61b9" providerId="ADAL" clId="{232C582B-081D-450A-9A34-0CB4AC3E72A7}" dt="2022-03-15T14:48:23.340" v="412" actId="20577"/>
          <ac:graphicFrameMkLst>
            <pc:docMk/>
            <pc:sldMk cId="4111718620" sldId="273"/>
            <ac:graphicFrameMk id="4" creationId="{00000000-0000-0000-0000-000000000000}"/>
          </ac:graphicFrameMkLst>
        </pc:graphicFrameChg>
      </pc:sldChg>
      <pc:sldChg chg="modSp">
        <pc:chgData name="Mimms, Diaquetis (dmimms)" userId="53149620-f270-479b-a3c2-bdf3b53c61b9" providerId="ADAL" clId="{232C582B-081D-450A-9A34-0CB4AC3E72A7}" dt="2022-03-15T14:30:11.117" v="5" actId="20577"/>
        <pc:sldMkLst>
          <pc:docMk/>
          <pc:sldMk cId="1831609280" sldId="297"/>
        </pc:sldMkLst>
        <pc:spChg chg="mod">
          <ac:chgData name="Mimms, Diaquetis (dmimms)" userId="53149620-f270-479b-a3c2-bdf3b53c61b9" providerId="ADAL" clId="{232C582B-081D-450A-9A34-0CB4AC3E72A7}" dt="2022-03-15T14:30:11.117" v="5" actId="20577"/>
          <ac:spMkLst>
            <pc:docMk/>
            <pc:sldMk cId="1831609280" sldId="297"/>
            <ac:spMk id="3" creationId="{00000000-0000-0000-0000-000000000000}"/>
          </ac:spMkLst>
        </pc:spChg>
      </pc:sldChg>
      <pc:sldChg chg="modSp">
        <pc:chgData name="Mimms, Diaquetis (dmimms)" userId="53149620-f270-479b-a3c2-bdf3b53c61b9" providerId="ADAL" clId="{232C582B-081D-450A-9A34-0CB4AC3E72A7}" dt="2022-03-15T14:40:23.886" v="411" actId="20577"/>
        <pc:sldMkLst>
          <pc:docMk/>
          <pc:sldMk cId="1242213122" sldId="298"/>
        </pc:sldMkLst>
        <pc:spChg chg="mod">
          <ac:chgData name="Mimms, Diaquetis (dmimms)" userId="53149620-f270-479b-a3c2-bdf3b53c61b9" providerId="ADAL" clId="{232C582B-081D-450A-9A34-0CB4AC3E72A7}" dt="2022-03-15T14:36:17.024" v="112" actId="20577"/>
          <ac:spMkLst>
            <pc:docMk/>
            <pc:sldMk cId="1242213122" sldId="298"/>
            <ac:spMk id="5" creationId="{00000000-0000-0000-0000-000000000000}"/>
          </ac:spMkLst>
        </pc:spChg>
        <pc:spChg chg="mod">
          <ac:chgData name="Mimms, Diaquetis (dmimms)" userId="53149620-f270-479b-a3c2-bdf3b53c61b9" providerId="ADAL" clId="{232C582B-081D-450A-9A34-0CB4AC3E72A7}" dt="2022-03-15T14:40:11.418" v="404" actId="14100"/>
          <ac:spMkLst>
            <pc:docMk/>
            <pc:sldMk cId="1242213122" sldId="298"/>
            <ac:spMk id="6" creationId="{00000000-0000-0000-0000-000000000000}"/>
          </ac:spMkLst>
        </pc:spChg>
        <pc:spChg chg="mod">
          <ac:chgData name="Mimms, Diaquetis (dmimms)" userId="53149620-f270-479b-a3c2-bdf3b53c61b9" providerId="ADAL" clId="{232C582B-081D-450A-9A34-0CB4AC3E72A7}" dt="2022-03-15T14:40:23.886" v="411" actId="20577"/>
          <ac:spMkLst>
            <pc:docMk/>
            <pc:sldMk cId="1242213122" sldId="298"/>
            <ac:spMk id="7" creationId="{00000000-0000-0000-0000-000000000000}"/>
          </ac:spMkLst>
        </pc:spChg>
      </pc:sldChg>
      <pc:sldChg chg="modSp">
        <pc:chgData name="Mimms, Diaquetis (dmimms)" userId="53149620-f270-479b-a3c2-bdf3b53c61b9" providerId="ADAL" clId="{232C582B-081D-450A-9A34-0CB4AC3E72A7}" dt="2022-03-15T14:35:41.171" v="97" actId="20578"/>
        <pc:sldMkLst>
          <pc:docMk/>
          <pc:sldMk cId="478709083" sldId="299"/>
        </pc:sldMkLst>
        <pc:spChg chg="mod">
          <ac:chgData name="Mimms, Diaquetis (dmimms)" userId="53149620-f270-479b-a3c2-bdf3b53c61b9" providerId="ADAL" clId="{232C582B-081D-450A-9A34-0CB4AC3E72A7}" dt="2022-03-15T14:35:41.171" v="97" actId="20578"/>
          <ac:spMkLst>
            <pc:docMk/>
            <pc:sldMk cId="478709083" sldId="29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53F91BD-19AE-459F-ADFE-1DC20B9ABE1F}" type="datetimeFigureOut">
              <a:rPr lang="en-US" smtClean="0"/>
              <a:t>3/15/2022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5526F78-9148-4C77-9B9A-9A006A1AA2F6}" type="slidenum">
              <a:rPr lang="en-US" smtClean="0"/>
              <a:t>‹#›</a:t>
            </a:fld>
            <a:endParaRPr lang="en-US" dirty="0"/>
          </a:p>
        </p:txBody>
      </p:sp>
    </p:spTree>
    <p:extLst>
      <p:ext uri="{BB962C8B-B14F-4D97-AF65-F5344CB8AC3E}">
        <p14:creationId xmlns:p14="http://schemas.microsoft.com/office/powerpoint/2010/main" val="348924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1</a:t>
            </a:fld>
            <a:endParaRPr lang="en-US" dirty="0"/>
          </a:p>
        </p:txBody>
      </p:sp>
    </p:spTree>
    <p:extLst>
      <p:ext uri="{BB962C8B-B14F-4D97-AF65-F5344CB8AC3E}">
        <p14:creationId xmlns:p14="http://schemas.microsoft.com/office/powerpoint/2010/main" val="281534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10</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11</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12</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13</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14</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15</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16</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17</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18</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19</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2</a:t>
            </a:fld>
            <a:endParaRPr lang="en-US" dirty="0"/>
          </a:p>
        </p:txBody>
      </p:sp>
    </p:spTree>
    <p:extLst>
      <p:ext uri="{BB962C8B-B14F-4D97-AF65-F5344CB8AC3E}">
        <p14:creationId xmlns:p14="http://schemas.microsoft.com/office/powerpoint/2010/main" val="242440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20</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21</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22</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23</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24</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25</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26</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27</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28</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29</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3</a:t>
            </a:fld>
            <a:endParaRPr lang="en-US" dirty="0"/>
          </a:p>
        </p:txBody>
      </p:sp>
    </p:spTree>
    <p:extLst>
      <p:ext uri="{BB962C8B-B14F-4D97-AF65-F5344CB8AC3E}">
        <p14:creationId xmlns:p14="http://schemas.microsoft.com/office/powerpoint/2010/main" val="2723590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30</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31</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32</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33</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34</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35</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36</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37</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38</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39</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4</a:t>
            </a:fld>
            <a:endParaRPr lang="en-US" dirty="0"/>
          </a:p>
        </p:txBody>
      </p:sp>
    </p:spTree>
    <p:extLst>
      <p:ext uri="{BB962C8B-B14F-4D97-AF65-F5344CB8AC3E}">
        <p14:creationId xmlns:p14="http://schemas.microsoft.com/office/powerpoint/2010/main" val="3874550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40</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41</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42</a:t>
            </a:fld>
            <a:endParaRPr lang="en-US" dirty="0"/>
          </a:p>
        </p:txBody>
      </p:sp>
    </p:spTree>
    <p:extLst>
      <p:ext uri="{BB962C8B-B14F-4D97-AF65-F5344CB8AC3E}">
        <p14:creationId xmlns:p14="http://schemas.microsoft.com/office/powerpoint/2010/main" val="523556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43</a:t>
            </a:fld>
            <a:endParaRPr lang="en-US" dirty="0"/>
          </a:p>
        </p:txBody>
      </p:sp>
    </p:spTree>
    <p:extLst>
      <p:ext uri="{BB962C8B-B14F-4D97-AF65-F5344CB8AC3E}">
        <p14:creationId xmlns:p14="http://schemas.microsoft.com/office/powerpoint/2010/main" val="14947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26F78-9148-4C77-9B9A-9A006A1AA2F6}" type="slidenum">
              <a:rPr lang="en-US" smtClean="0"/>
              <a:t>5</a:t>
            </a:fld>
            <a:endParaRPr lang="en-US" dirty="0"/>
          </a:p>
        </p:txBody>
      </p:sp>
    </p:spTree>
    <p:extLst>
      <p:ext uri="{BB962C8B-B14F-4D97-AF65-F5344CB8AC3E}">
        <p14:creationId xmlns:p14="http://schemas.microsoft.com/office/powerpoint/2010/main" val="330111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6</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7</a:t>
            </a:fld>
            <a:endParaRPr lang="en-US" dirty="0"/>
          </a:p>
        </p:txBody>
      </p:sp>
    </p:spTree>
    <p:extLst>
      <p:ext uri="{BB962C8B-B14F-4D97-AF65-F5344CB8AC3E}">
        <p14:creationId xmlns:p14="http://schemas.microsoft.com/office/powerpoint/2010/main" val="155586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8</a:t>
            </a:fld>
            <a:endParaRPr lang="en-US"/>
          </a:p>
        </p:txBody>
      </p:sp>
    </p:spTree>
    <p:extLst>
      <p:ext uri="{BB962C8B-B14F-4D97-AF65-F5344CB8AC3E}">
        <p14:creationId xmlns:p14="http://schemas.microsoft.com/office/powerpoint/2010/main" val="155586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26F78-9148-4C77-9B9A-9A006A1AA2F6}" type="slidenum">
              <a:rPr lang="en-US" smtClean="0"/>
              <a:t>9</a:t>
            </a:fld>
            <a:endParaRPr lang="en-US"/>
          </a:p>
        </p:txBody>
      </p:sp>
    </p:spTree>
    <p:extLst>
      <p:ext uri="{BB962C8B-B14F-4D97-AF65-F5344CB8AC3E}">
        <p14:creationId xmlns:p14="http://schemas.microsoft.com/office/powerpoint/2010/main" val="15558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Revised 10/30/17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351689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Revised 10/30/17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265620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Revised 10/30/17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116065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Revised 10/30/17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127041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Revised 10/30/17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322008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Revised 10/30/17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8417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Revised 10/30/17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309970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419521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Revised 10/30/17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367575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Revised 10/30/17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184510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Revised 10/30/17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a:t>
            </a:fld>
            <a:endParaRPr lang="en-US" dirty="0"/>
          </a:p>
        </p:txBody>
      </p:sp>
    </p:spTree>
    <p:extLst>
      <p:ext uri="{BB962C8B-B14F-4D97-AF65-F5344CB8AC3E}">
        <p14:creationId xmlns:p14="http://schemas.microsoft.com/office/powerpoint/2010/main" val="282807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Revised 10/30/17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1DDEE-C155-4CFE-9055-CA9E5FE09FF3}" type="slidenum">
              <a:rPr lang="en-US" smtClean="0"/>
              <a:t>‹#›</a:t>
            </a:fld>
            <a:endParaRPr lang="en-US" dirty="0"/>
          </a:p>
        </p:txBody>
      </p:sp>
    </p:spTree>
    <p:extLst>
      <p:ext uri="{BB962C8B-B14F-4D97-AF65-F5344CB8AC3E}">
        <p14:creationId xmlns:p14="http://schemas.microsoft.com/office/powerpoint/2010/main" val="293986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store.extension.iastate.edu/Product/PM1530H" TargetMode="External"/><Relationship Id="rId3" Type="http://schemas.openxmlformats.org/officeDocument/2006/relationships/hyperlink" Target="https://childdevelopmentinfo.com/child-development/piaget/#.WThb-R6iOU9" TargetMode="External"/><Relationship Id="rId7" Type="http://schemas.openxmlformats.org/officeDocument/2006/relationships/hyperlink" Target="https://store.extension.iastate.edu/Product/PM1530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www.rsd.k12.pa.us/Downloads/Development_Chart_for_Booklet.pdf" TargetMode="External"/><Relationship Id="rId5" Type="http://schemas.openxmlformats.org/officeDocument/2006/relationships/hyperlink" Target="https://www.isbe.net/documents/early_learning_%20standards.pdf" TargetMode="External"/><Relationship Id="rId10" Type="http://schemas.openxmlformats.org/officeDocument/2006/relationships/hyperlink" Target="https://edocs.dhs.state.mn.us/lfserver/Public/DHS-6398-ENG" TargetMode="External"/><Relationship Id="rId4" Type="http://schemas.openxmlformats.org/officeDocument/2006/relationships/hyperlink" Target="https://childdevelopmentinfo.com/child-development/erickson/#.WThcTB6iOU8" TargetMode="External"/><Relationship Id="rId9" Type="http://schemas.openxmlformats.org/officeDocument/2006/relationships/hyperlink" Target="https://store.extension.iastate.edu/Product/PM1530I"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nrcpfc.org/ifcpc/module_1%20/module1_handout4_developmentalmilestones.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tn.gov/assets/entities/%20humanservices/attachments/school_age_dev_stnd.pdf" TargetMode="External"/><Relationship Id="rId5" Type="http://schemas.openxmlformats.org/officeDocument/2006/relationships/hyperlink" Target="http://www.search-institute.org/content/40-developmental-assets-adolescents-ages-12-18" TargetMode="External"/><Relationship Id="rId4" Type="http://schemas.openxmlformats.org/officeDocument/2006/relationships/hyperlink" Target="https://education.ohio.gov/...Learning/...%20Learning...Standards/Ohio's...Learning.../K-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153400" cy="1676399"/>
          </a:xfrm>
          <a:solidFill>
            <a:schemeClr val="tx2">
              <a:lumMod val="75000"/>
            </a:schemeClr>
          </a:solidFill>
        </p:spPr>
        <p:txBody>
          <a:bodyPr>
            <a:normAutofit/>
          </a:bodyPr>
          <a:lstStyle/>
          <a:p>
            <a:r>
              <a:rPr lang="en-US" sz="4800" b="1" dirty="0">
                <a:solidFill>
                  <a:schemeClr val="bg1"/>
                </a:solidFill>
              </a:rPr>
              <a:t>Tennessee School-Age Developmental Standards</a:t>
            </a:r>
          </a:p>
        </p:txBody>
      </p:sp>
      <p:sp>
        <p:nvSpPr>
          <p:cNvPr id="3" name="Subtitle 2"/>
          <p:cNvSpPr>
            <a:spLocks noGrp="1"/>
          </p:cNvSpPr>
          <p:nvPr>
            <p:ph type="subTitle" idx="1"/>
          </p:nvPr>
        </p:nvSpPr>
        <p:spPr>
          <a:xfrm>
            <a:off x="2095500" y="3430438"/>
            <a:ext cx="4876800" cy="609600"/>
          </a:xfrm>
        </p:spPr>
        <p:txBody>
          <a:bodyPr/>
          <a:lstStyle/>
          <a:p>
            <a:r>
              <a:rPr lang="en-US" dirty="0"/>
              <a:t>Revised 2022</a:t>
            </a:r>
          </a:p>
        </p:txBody>
      </p:sp>
      <p:sp>
        <p:nvSpPr>
          <p:cNvPr id="7" name="Rectangle 6"/>
          <p:cNvSpPr/>
          <p:nvPr/>
        </p:nvSpPr>
        <p:spPr>
          <a:xfrm>
            <a:off x="457200" y="457200"/>
            <a:ext cx="8153400" cy="59436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09600" y="4560397"/>
            <a:ext cx="7848600" cy="1688369"/>
            <a:chOff x="762000" y="4562841"/>
            <a:chExt cx="7698562" cy="1688369"/>
          </a:xfrm>
        </p:grpSpPr>
        <p:pic>
          <p:nvPicPr>
            <p:cNvPr id="1027" name="Picture 3" descr="C:\Users\Sindy_000\Pictures\SHADES\Advertising Pics\thENYGN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62841"/>
              <a:ext cx="2516306" cy="1685925"/>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05400" y="4562841"/>
              <a:ext cx="3355162" cy="1688369"/>
              <a:chOff x="3315107" y="4562841"/>
              <a:chExt cx="3355162" cy="1688369"/>
            </a:xfrm>
          </p:grpSpPr>
          <p:pic>
            <p:nvPicPr>
              <p:cNvPr id="1028" name="Picture 4" descr="C:\Users\Sindy_000\Pictures\SHADES\Advertising Pics\Zip Li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5107" y="4562842"/>
                <a:ext cx="1828800" cy="1688368"/>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descr="C:\Users\Sindy_000\Pictures\SHADES\Advertising Pics\Picture2.png"/>
              <p:cNvPicPr>
                <a:picLocks noChangeAspect="1" noChangeArrowheads="1"/>
              </p:cNvPicPr>
              <p:nvPr/>
            </p:nvPicPr>
            <p:blipFill rotWithShape="1">
              <a:blip r:embed="rId5">
                <a:extLst>
                  <a:ext uri="{28A0092B-C50C-407E-A947-70E740481C1C}">
                    <a14:useLocalDpi xmlns:a14="http://schemas.microsoft.com/office/drawing/2010/main" val="0"/>
                  </a:ext>
                </a:extLst>
              </a:blip>
              <a:srcRect l="71013"/>
              <a:stretch/>
            </p:blipFill>
            <p:spPr bwMode="auto">
              <a:xfrm>
                <a:off x="5168201" y="4562841"/>
                <a:ext cx="1502068" cy="1688369"/>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grpSp>
        <p:pic>
          <p:nvPicPr>
            <p:cNvPr id="1030" name="Picture 6" descr="C:\Users\Sindy_000\Pictures\SHADES\Advertising Pics\Homework Hel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62841"/>
              <a:ext cx="1685925" cy="1685925"/>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160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0365198"/>
              </p:ext>
            </p:extLst>
          </p:nvPr>
        </p:nvGraphicFramePr>
        <p:xfrm>
          <a:off x="457200" y="623085"/>
          <a:ext cx="8229600" cy="544377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69981">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529891">
                <a:tc rowSpan="3">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3">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noFill/>
                  </a:tcPr>
                </a:tc>
                <a:tc>
                  <a:txBody>
                    <a:bodyPr/>
                    <a:lstStyle/>
                    <a:p>
                      <a:pPr algn="ctr"/>
                      <a:r>
                        <a:rPr lang="en-US" sz="1200" b="1" kern="1200" dirty="0">
                          <a:solidFill>
                            <a:schemeClr val="dk1"/>
                          </a:solidFill>
                          <a:effectLst/>
                          <a:latin typeface="+mn-lt"/>
                          <a:ea typeface="+mn-ea"/>
                          <a:cs typeface="+mn-cs"/>
                        </a:rPr>
                        <a:t>Nutrition and Self-Care (Cont.)</a:t>
                      </a:r>
                      <a:endParaRPr lang="en-US" sz="400" b="1" dirty="0"/>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independence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Identify and teach self-care gaps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Seek child input when developing the snack menu</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Offer acceptable choices during snack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Remind children to hydrate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Teach children table manners</a:t>
                      </a:r>
                      <a:endParaRPr lang="en-US" sz="100" dirty="0"/>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6784">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Physical Appearance and Activity</a:t>
                      </a: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 to lose fat and gain muscle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begin losing baby teeth</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Working to perfect coordination of large and small muscles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perfect hand-eye coordination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Perfecting the skills of climbing, running skipping, hopping, tumbling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Have a desire to play team sports, but struggle to fully understand the rules</a:t>
                      </a:r>
                    </a:p>
                  </a:txBody>
                  <a:tcP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AF2"/>
                    </a:solidFill>
                  </a:tcPr>
                </a:tc>
                <a:extLst>
                  <a:ext uri="{0D108BD9-81ED-4DB2-BD59-A6C34878D82A}">
                    <a16:rowId xmlns:a16="http://schemas.microsoft.com/office/drawing/2014/main" val="10002"/>
                  </a:ext>
                </a:extLst>
              </a:tr>
              <a:tr h="2267965">
                <a:tc vMerge="1">
                  <a:txBody>
                    <a:bodyPr/>
                    <a:lstStyle/>
                    <a:p>
                      <a:endParaRPr lang="en-US" dirty="0"/>
                    </a:p>
                  </a:txBody>
                  <a:tcPr/>
                </a:tc>
                <a:tc vMerge="1">
                  <a:txBody>
                    <a:bodyPr/>
                    <a:lstStyle/>
                    <a:p>
                      <a:pPr algn="ctr"/>
                      <a:endParaRPr lang="en-US" b="1" dirty="0"/>
                    </a:p>
                  </a:txBody>
                  <a:tcPr vert="vert270" anchor="ctr">
                    <a:lnT w="12700" cap="flat" cmpd="sng" algn="ctr">
                      <a:solidFill>
                        <a:schemeClr val="tx1"/>
                      </a:solidFill>
                      <a:prstDash val="solid"/>
                      <a:round/>
                      <a:headEnd type="none" w="med" len="med"/>
                      <a:tailEnd type="none" w="med" len="med"/>
                    </a:lnT>
                    <a:noFill/>
                  </a:tcPr>
                </a:tc>
                <a:tc vMerge="1">
                  <a:txBody>
                    <a:bodyPr/>
                    <a:lstStyle/>
                    <a:p>
                      <a:pPr algn="ctr"/>
                      <a:endParaRPr lang="en-US" sz="400" b="1"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a:solidFill>
                            <a:schemeClr val="dk1"/>
                          </a:solidFill>
                          <a:effectLst/>
                          <a:latin typeface="+mn-lt"/>
                          <a:ea typeface="+mn-ea"/>
                          <a:cs typeface="+mn-cs"/>
                        </a:rPr>
                        <a:t>In our environment, activities and experiences,  we can:</a:t>
                      </a:r>
                      <a:endParaRPr lang="en-US" sz="1200" kern="120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a:solidFill>
                            <a:schemeClr val="dk1"/>
                          </a:solidFill>
                          <a:effectLst/>
                          <a:latin typeface="+mn-lt"/>
                          <a:ea typeface="+mn-ea"/>
                          <a:cs typeface="+mn-cs"/>
                        </a:rPr>
                        <a:t>Balance active and quiet activities</a:t>
                      </a:r>
                    </a:p>
                    <a:p>
                      <a:pPr marL="171450" lvl="0" indent="-171450">
                        <a:buFont typeface="Arial" panose="020B0604020202020204" pitchFamily="34" charset="0"/>
                        <a:buChar char="•"/>
                      </a:pPr>
                      <a:r>
                        <a:rPr lang="en-US" sz="1200" kern="1200">
                          <a:solidFill>
                            <a:schemeClr val="dk1"/>
                          </a:solidFill>
                          <a:effectLst/>
                          <a:latin typeface="+mn-lt"/>
                          <a:ea typeface="+mn-ea"/>
                          <a:cs typeface="+mn-cs"/>
                        </a:rPr>
                        <a:t>Provide materials for active play such as balls, jump ropes and hula hoops</a:t>
                      </a:r>
                    </a:p>
                    <a:p>
                      <a:r>
                        <a:rPr lang="en-US" sz="1200" b="1" kern="1200">
                          <a:solidFill>
                            <a:schemeClr val="dk1"/>
                          </a:solidFill>
                          <a:effectLst/>
                          <a:latin typeface="+mn-lt"/>
                          <a:ea typeface="+mn-ea"/>
                          <a:cs typeface="+mn-cs"/>
                        </a:rPr>
                        <a:t>In our relationships we can: </a:t>
                      </a:r>
                      <a:endParaRPr lang="en-US" sz="1200" kern="120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a:solidFill>
                            <a:schemeClr val="dk1"/>
                          </a:solidFill>
                          <a:effectLst/>
                          <a:latin typeface="+mn-lt"/>
                          <a:ea typeface="+mn-ea"/>
                          <a:cs typeface="+mn-cs"/>
                        </a:rPr>
                        <a:t>Modify team sports to match the developmental abilities of a 5 year old, such as using a larger/lighter ball, running through the lineup (kicking/batting) rather than counting outs, or counting rim contact rather than requiring a basket (basketball)</a:t>
                      </a:r>
                    </a:p>
                    <a:p>
                      <a:pPr marL="171450" lvl="0" indent="-171450">
                        <a:buFont typeface="Arial" panose="020B0604020202020204" pitchFamily="34" charset="0"/>
                        <a:buChar char="•"/>
                      </a:pPr>
                      <a:r>
                        <a:rPr lang="en-US" sz="1200" kern="1200">
                          <a:solidFill>
                            <a:schemeClr val="dk1"/>
                          </a:solidFill>
                          <a:effectLst/>
                          <a:latin typeface="+mn-lt"/>
                          <a:ea typeface="+mn-ea"/>
                          <a:cs typeface="+mn-cs"/>
                        </a:rPr>
                        <a:t>Review game rule, but be flexible if a rule needs to be changed</a:t>
                      </a:r>
                    </a:p>
                    <a:p>
                      <a:pPr marL="171450" indent="-171450">
                        <a:buFont typeface="Arial" panose="020B0604020202020204" pitchFamily="34" charset="0"/>
                        <a:buChar char="•"/>
                      </a:pPr>
                      <a:r>
                        <a:rPr lang="en-US" sz="1200" kern="1200">
                          <a:solidFill>
                            <a:schemeClr val="dk1"/>
                          </a:solidFill>
                          <a:effectLst/>
                          <a:latin typeface="+mn-lt"/>
                          <a:ea typeface="+mn-ea"/>
                          <a:cs typeface="+mn-cs"/>
                        </a:rPr>
                        <a:t>Encourage rest when a child exhibits signs of fatigue</a:t>
                      </a:r>
                      <a:endParaRPr lang="en-US" sz="1000" kern="1200">
                        <a:solidFill>
                          <a:schemeClr val="dk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10</a:t>
            </a:fld>
            <a:endParaRPr lang="en-US" dirty="0"/>
          </a:p>
        </p:txBody>
      </p:sp>
    </p:spTree>
    <p:extLst>
      <p:ext uri="{BB962C8B-B14F-4D97-AF65-F5344CB8AC3E}">
        <p14:creationId xmlns:p14="http://schemas.microsoft.com/office/powerpoint/2010/main" val="1252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4240054"/>
              </p:ext>
            </p:extLst>
          </p:nvPr>
        </p:nvGraphicFramePr>
        <p:xfrm>
          <a:off x="457200" y="623085"/>
          <a:ext cx="8229600" cy="5879887"/>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69981">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55195">
                <a:tc rowSpan="2">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lnB w="12700" cap="flat" cmpd="sng" algn="ctr">
                      <a:solidFill>
                        <a:schemeClr val="tx1"/>
                      </a:solidFill>
                      <a:prstDash val="solid"/>
                      <a:round/>
                      <a:headEnd type="none" w="med" len="med"/>
                      <a:tailEnd type="none" w="med" len="med"/>
                    </a:lnB>
                    <a:solidFill>
                      <a:srgbClr val="0070C0"/>
                    </a:solidFill>
                  </a:tcPr>
                </a:tc>
                <a:tc rowSpan="2">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lnB w="12700" cap="flat" cmpd="sng" algn="ctr">
                      <a:solidFill>
                        <a:schemeClr val="tx1"/>
                      </a:solidFill>
                      <a:prstDash val="solid"/>
                      <a:round/>
                      <a:headEnd type="none" w="med" len="med"/>
                      <a:tailEnd type="none" w="med" len="med"/>
                    </a:lnB>
                    <a:noFill/>
                  </a:tcPr>
                </a:tc>
                <a:tc rowSpan="2">
                  <a:txBody>
                    <a:bodyPr/>
                    <a:lstStyle/>
                    <a:p>
                      <a:pPr algn="ctr"/>
                      <a:r>
                        <a:rPr lang="en-US" sz="1200" b="1" kern="1200" dirty="0">
                          <a:solidFill>
                            <a:schemeClr val="dk1"/>
                          </a:solidFill>
                          <a:effectLst/>
                          <a:latin typeface="+mn-lt"/>
                          <a:ea typeface="+mn-ea"/>
                          <a:cs typeface="+mn-cs"/>
                        </a:rPr>
                        <a:t>Decision-Making &amp; Safety</a:t>
                      </a:r>
                      <a:endParaRPr lang="en-US" sz="100" b="1" dirty="0"/>
                    </a:p>
                  </a:txBody>
                  <a:tcPr anchor="ctr">
                    <a:lnB w="12700" cap="flat" cmpd="sng" algn="ctr">
                      <a:solidFill>
                        <a:schemeClr val="tx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not understand risks involved with behaviors or activities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have difficulty making decisions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be inflexible about their ideas of fairness</a:t>
                      </a:r>
                    </a:p>
                  </a:txBody>
                  <a:tcPr>
                    <a:lnB w="12700" cap="flat" cmpd="sng" algn="ctr">
                      <a:solidFill>
                        <a:schemeClr val="bg1"/>
                      </a:solidFill>
                      <a:prstDash val="solid"/>
                      <a:round/>
                      <a:headEnd type="none" w="med" len="med"/>
                      <a:tailEnd type="none" w="med" len="med"/>
                    </a:lnB>
                    <a:solidFill>
                      <a:srgbClr val="E6EAF2"/>
                    </a:solidFill>
                  </a:tcPr>
                </a:tc>
                <a:extLst>
                  <a:ext uri="{0D108BD9-81ED-4DB2-BD59-A6C34878D82A}">
                    <a16:rowId xmlns:a16="http://schemas.microsoft.com/office/drawing/2014/main" val="10001"/>
                  </a:ext>
                </a:extLst>
              </a:tr>
              <a:tr h="1737360">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lots of opportunities to make choices/decisions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Post safety rules for areas such as the playground, water, cooking or other high risk activities using both picture and written cues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Review safety rules for areas such as the playground, water, cooking or other high risk activities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alert supervision at all times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Actively listen and guide children through conflict resolution strategies</a:t>
                      </a:r>
                      <a:endParaRPr lang="en-US" sz="1000" kern="1200" dirty="0">
                        <a:solidFill>
                          <a:schemeClr val="dk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9892">
                <a:tc rowSpan="2">
                  <a:txBody>
                    <a:bodyPr/>
                    <a:lstStyle/>
                    <a:p>
                      <a:pPr algn="ctr"/>
                      <a:r>
                        <a:rPr lang="en-US" b="1" dirty="0">
                          <a:solidFill>
                            <a:schemeClr val="bg1"/>
                          </a:solidFill>
                        </a:rPr>
                        <a:t>6-7 Year Olds</a:t>
                      </a:r>
                    </a:p>
                  </a:txBody>
                  <a:tcPr vert="vert270">
                    <a:lnT w="12700" cap="flat" cmpd="sng" algn="ctr">
                      <a:solidFill>
                        <a:schemeClr val="tx1"/>
                      </a:solidFill>
                      <a:prstDash val="solid"/>
                      <a:round/>
                      <a:headEnd type="none" w="med" len="med"/>
                      <a:tailEnd type="none" w="med" len="med"/>
                    </a:lnT>
                    <a:solidFill>
                      <a:srgbClr val="FFCC00"/>
                    </a:solidFill>
                  </a:tcPr>
                </a:tc>
                <a:tc rowSpan="2">
                  <a:txBody>
                    <a:bodyPr/>
                    <a:lstStyle/>
                    <a:p>
                      <a:pPr algn="ctr"/>
                      <a:r>
                        <a:rPr lang="en-US" b="1" dirty="0"/>
                        <a:t>Social Emotional Development</a:t>
                      </a:r>
                    </a:p>
                  </a:txBody>
                  <a:tcPr vert="vert270" anchor="ctr">
                    <a:lnT w="12700" cap="flat" cmpd="sng" algn="ctr">
                      <a:solidFill>
                        <a:schemeClr val="tx1"/>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Communication &amp; Expression</a:t>
                      </a:r>
                      <a:endParaRPr lang="en-US" sz="1200" b="1"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Acquiring a sense of humor (but may not understand sarcasm)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Uses language to express feelings of fairness and justice in a direct manner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Learning to question</a:t>
                      </a:r>
                      <a:endParaRPr lang="en-US" sz="7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0AF"/>
                    </a:solidFill>
                  </a:tcPr>
                </a:tc>
                <a:extLst>
                  <a:ext uri="{0D108BD9-81ED-4DB2-BD59-A6C34878D82A}">
                    <a16:rowId xmlns:a16="http://schemas.microsoft.com/office/drawing/2014/main" val="10003"/>
                  </a:ext>
                </a:extLst>
              </a:tr>
              <a:tr h="9098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dk1"/>
                          </a:solidFill>
                          <a:effectLst/>
                          <a:latin typeface="+mn-lt"/>
                          <a:ea typeface="+mn-ea"/>
                          <a:cs typeface="+mn-cs"/>
                        </a:rPr>
                        <a:t>Provide</a:t>
                      </a:r>
                      <a:r>
                        <a:rPr lang="en-US" sz="1200" b="0" kern="1200" baseline="0" dirty="0">
                          <a:solidFill>
                            <a:schemeClr val="dk1"/>
                          </a:solidFill>
                          <a:effectLst/>
                          <a:latin typeface="+mn-lt"/>
                          <a:ea typeface="+mn-ea"/>
                          <a:cs typeface="+mn-cs"/>
                        </a:rPr>
                        <a:t> a print rich atmosphere that includes joke books</a:t>
                      </a:r>
                    </a:p>
                    <a:p>
                      <a:pPr marL="171450" lvl="0" indent="-171450">
                        <a:buFont typeface="Arial" panose="020B0604020202020204" pitchFamily="34" charset="0"/>
                        <a:buChar char="•"/>
                      </a:pPr>
                      <a:r>
                        <a:rPr lang="en-US" sz="1200" b="0" kern="1200" baseline="0" dirty="0">
                          <a:solidFill>
                            <a:schemeClr val="dk1"/>
                          </a:solidFill>
                          <a:effectLst/>
                          <a:latin typeface="+mn-lt"/>
                          <a:ea typeface="+mn-ea"/>
                          <a:cs typeface="+mn-cs"/>
                        </a:rPr>
                        <a:t>Provide feelings posters that label faces with feelings</a:t>
                      </a:r>
                    </a:p>
                    <a:p>
                      <a:pPr marL="171450" lvl="0" indent="-171450">
                        <a:buFont typeface="Arial" panose="020B0604020202020204" pitchFamily="34" charset="0"/>
                        <a:buChar char="•"/>
                      </a:pPr>
                      <a:r>
                        <a:rPr lang="en-US" sz="1200" b="0" kern="1200" baseline="0" dirty="0">
                          <a:solidFill>
                            <a:schemeClr val="dk1"/>
                          </a:solidFill>
                          <a:effectLst/>
                          <a:latin typeface="+mn-lt"/>
                          <a:ea typeface="+mn-ea"/>
                          <a:cs typeface="+mn-cs"/>
                        </a:rPr>
                        <a:t>Provide Guess Who</a:t>
                      </a:r>
                      <a:r>
                        <a:rPr lang="en-US" sz="1200" b="0" kern="1200" baseline="0" dirty="0">
                          <a:solidFill>
                            <a:schemeClr val="dk1"/>
                          </a:solidFill>
                          <a:effectLst/>
                          <a:latin typeface="Times New Roman"/>
                          <a:ea typeface="+mn-ea"/>
                          <a:cs typeface="Times New Roman"/>
                        </a:rPr>
                        <a:t>®</a:t>
                      </a:r>
                      <a:r>
                        <a:rPr lang="en-US" sz="1200" b="0" kern="1200" baseline="0" dirty="0">
                          <a:solidFill>
                            <a:schemeClr val="dk1"/>
                          </a:solidFill>
                          <a:effectLst/>
                          <a:latin typeface="+mn-lt"/>
                          <a:ea typeface="+mn-ea"/>
                          <a:cs typeface="+mn-cs"/>
                        </a:rPr>
                        <a:t> and other developmentally appropriate inquiry games</a:t>
                      </a:r>
                    </a:p>
                    <a:p>
                      <a:pPr marL="171450" lvl="0" indent="-171450">
                        <a:buFont typeface="Arial" panose="020B0604020202020204" pitchFamily="34" charset="0"/>
                        <a:buChar char="•"/>
                      </a:pPr>
                      <a:r>
                        <a:rPr lang="en-US" sz="1200" b="0" kern="1200" baseline="0" dirty="0">
                          <a:solidFill>
                            <a:schemeClr val="dk1"/>
                          </a:solidFill>
                          <a:effectLst/>
                          <a:latin typeface="+mn-lt"/>
                          <a:ea typeface="+mn-ea"/>
                          <a:cs typeface="+mn-cs"/>
                        </a:rPr>
                        <a:t>Create a comedy club stage with props</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dk1"/>
                          </a:solidFill>
                          <a:effectLst/>
                          <a:latin typeface="+mn-lt"/>
                          <a:ea typeface="+mn-ea"/>
                          <a:cs typeface="+mn-cs"/>
                        </a:rPr>
                        <a:t>Communicate using humor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 appropriate humor to redirect</a:t>
                      </a:r>
                      <a:r>
                        <a:rPr lang="en-US" sz="1200" kern="1200" baseline="0" dirty="0">
                          <a:solidFill>
                            <a:schemeClr val="dk1"/>
                          </a:solidFill>
                          <a:effectLst/>
                          <a:latin typeface="+mn-lt"/>
                          <a:ea typeface="+mn-ea"/>
                          <a:cs typeface="+mn-cs"/>
                        </a:rPr>
                        <a:t> and/or defuse undesirable behavior</a:t>
                      </a:r>
                    </a:p>
                    <a:p>
                      <a:pPr marL="171450" indent="-171450">
                        <a:buFont typeface="Arial" panose="020B0604020202020204" pitchFamily="34" charset="0"/>
                        <a:buChar char="•"/>
                      </a:pPr>
                      <a:r>
                        <a:rPr lang="en-US" sz="1200" kern="1200" baseline="0" dirty="0">
                          <a:solidFill>
                            <a:schemeClr val="dk1"/>
                          </a:solidFill>
                          <a:effectLst/>
                          <a:latin typeface="+mn-lt"/>
                          <a:ea typeface="+mn-ea"/>
                          <a:cs typeface="+mn-cs"/>
                        </a:rPr>
                        <a:t>Teach appropriate uses of humor</a:t>
                      </a:r>
                    </a:p>
                    <a:p>
                      <a:pPr marL="171450" indent="-171450">
                        <a:buFont typeface="Arial" panose="020B0604020202020204" pitchFamily="34" charset="0"/>
                        <a:buChar char="•"/>
                      </a:pPr>
                      <a:r>
                        <a:rPr lang="en-US" sz="1200" kern="1200" baseline="0" dirty="0">
                          <a:solidFill>
                            <a:schemeClr val="dk1"/>
                          </a:solidFill>
                          <a:effectLst/>
                          <a:latin typeface="+mn-lt"/>
                          <a:ea typeface="+mn-ea"/>
                          <a:cs typeface="+mn-cs"/>
                        </a:rPr>
                        <a:t>Help children label their feelings; ask questions such as “How did that make you feel?”  “What could he do to make you feel better?”</a:t>
                      </a:r>
                      <a:endParaRPr lang="en-US" sz="400" kern="1200" dirty="0">
                        <a:solidFill>
                          <a:schemeClr val="dk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11</a:t>
            </a:fld>
            <a:endParaRPr lang="en-US" dirty="0"/>
          </a:p>
        </p:txBody>
      </p:sp>
    </p:spTree>
    <p:extLst>
      <p:ext uri="{BB962C8B-B14F-4D97-AF65-F5344CB8AC3E}">
        <p14:creationId xmlns:p14="http://schemas.microsoft.com/office/powerpoint/2010/main" val="139199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0177748"/>
              </p:ext>
            </p:extLst>
          </p:nvPr>
        </p:nvGraphicFramePr>
        <p:xfrm>
          <a:off x="457200" y="677085"/>
          <a:ext cx="8229600" cy="5860157"/>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7144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357238">
                <a:tc rowSpan="3">
                  <a:txBody>
                    <a:bodyPr/>
                    <a:lstStyle/>
                    <a:p>
                      <a:pPr algn="ctr"/>
                      <a:r>
                        <a:rPr lang="en-US" b="1" dirty="0">
                          <a:solidFill>
                            <a:schemeClr val="bg1"/>
                          </a:solidFill>
                        </a:rPr>
                        <a:t>6-7 Year Olds</a:t>
                      </a:r>
                    </a:p>
                  </a:txBody>
                  <a:tcPr vert="vert270">
                    <a:solidFill>
                      <a:srgbClr val="FFCC00"/>
                    </a:solidFill>
                  </a:tcPr>
                </a:tc>
                <a:tc rowSpan="3">
                  <a:txBody>
                    <a:bodyPr/>
                    <a:lstStyle/>
                    <a:p>
                      <a:pPr algn="ctr"/>
                      <a:r>
                        <a:rPr lang="en-US" b="1" dirty="0"/>
                        <a:t>Social Emotional Development</a:t>
                      </a:r>
                    </a:p>
                  </a:txBody>
                  <a:tcPr vert="vert270" anchor="ctr">
                    <a:noFill/>
                  </a:tcPr>
                </a:tc>
                <a:tc rowSpan="2">
                  <a:txBody>
                    <a:bodyPr/>
                    <a:lstStyle/>
                    <a:p>
                      <a:pPr algn="ctr"/>
                      <a:r>
                        <a:rPr lang="en-US" sz="1200" b="1" kern="1200" dirty="0">
                          <a:solidFill>
                            <a:schemeClr val="dk1"/>
                          </a:solidFill>
                          <a:effectLst/>
                          <a:latin typeface="+mn-lt"/>
                          <a:ea typeface="+mn-ea"/>
                          <a:cs typeface="+mn-cs"/>
                        </a:rPr>
                        <a:t>Self-Concept &amp; Emotional Regulation</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Tends to be less stable, decisive and co-operative than kindergarten children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a sense of pride, competence and a realistic self-image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Sensitive to criticism; does not accept failure well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accept responsibility for actions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set standards for their own behavior and learning greater self-control</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Learning to forego immediate reward for greater benefits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Learning to cope in busy/noisy environments</a:t>
                      </a:r>
                    </a:p>
                  </a:txBody>
                  <a:tcPr>
                    <a:lnB w="12700" cap="flat" cmpd="sng" algn="ctr">
                      <a:noFill/>
                      <a:prstDash val="solid"/>
                      <a:round/>
                      <a:headEnd type="none" w="med" len="med"/>
                      <a:tailEnd type="none" w="med" len="med"/>
                    </a:lnB>
                    <a:solidFill>
                      <a:srgbClr val="FFF0AF"/>
                    </a:solidFill>
                  </a:tcPr>
                </a:tc>
                <a:extLst>
                  <a:ext uri="{0D108BD9-81ED-4DB2-BD59-A6C34878D82A}">
                    <a16:rowId xmlns:a16="http://schemas.microsoft.com/office/drawing/2014/main" val="10001"/>
                  </a:ext>
                </a:extLst>
              </a:tr>
              <a:tr h="2523315">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clear rules and choices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materials that allow children to experience success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 slightly below, on par and slightly above the children’s developmental level</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State rules in a clear manner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sure choices are clear and acceptable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Praise publicly and correct privately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Recognize when children demonstrate self-regulation and positive problem-solving strategies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Acknowledge when children make choices that demonstrate their ability to delayed gratification</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08042">
                <a:tc vMerge="1">
                  <a:txBody>
                    <a:bodyPr/>
                    <a:lstStyle/>
                    <a:p>
                      <a:pPr algn="ctr"/>
                      <a:endParaRPr lang="en-US" b="1" dirty="0">
                        <a:solidFill>
                          <a:schemeClr val="bg1"/>
                        </a:solidFill>
                      </a:endParaRPr>
                    </a:p>
                  </a:txBody>
                  <a:tcPr vert="vert270">
                    <a:lnT w="12700" cap="flat" cmpd="sng" algn="ctr">
                      <a:solidFill>
                        <a:schemeClr val="tx1"/>
                      </a:solidFill>
                      <a:prstDash val="solid"/>
                      <a:round/>
                      <a:headEnd type="none" w="med" len="med"/>
                      <a:tailEnd type="none" w="med" len="med"/>
                    </a:lnT>
                    <a:solidFill>
                      <a:srgbClr val="FFCC00"/>
                    </a:solidFill>
                  </a:tcPr>
                </a:tc>
                <a:tc vMerge="1">
                  <a:txBody>
                    <a:bodyPr/>
                    <a:lstStyle/>
                    <a:p>
                      <a:pPr algn="ctr"/>
                      <a:endParaRPr lang="en-US" b="1" dirty="0"/>
                    </a:p>
                  </a:txBody>
                  <a:tcPr vert="vert270" anchor="ctr">
                    <a:lnT w="12700" cap="flat" cmpd="sng" algn="ctr">
                      <a:solidFill>
                        <a:srgbClr val="00B0F0"/>
                      </a:solidFill>
                      <a:prstDash val="solid"/>
                      <a:round/>
                      <a:headEnd type="none" w="med" len="med"/>
                      <a:tailEnd type="none" w="med" len="med"/>
                    </a:lnT>
                    <a:noFill/>
                  </a:tcPr>
                </a:tc>
                <a:tc>
                  <a:txBody>
                    <a:bodyPr/>
                    <a:lstStyle/>
                    <a:p>
                      <a:pPr algn="ctr"/>
                      <a:r>
                        <a:rPr lang="en-US" sz="1200" b="1" kern="1200" dirty="0">
                          <a:solidFill>
                            <a:schemeClr val="dk1"/>
                          </a:solidFill>
                          <a:effectLst/>
                          <a:latin typeface="+mn-lt"/>
                          <a:ea typeface="+mn-ea"/>
                          <a:cs typeface="+mn-cs"/>
                        </a:rPr>
                        <a:t>Social Awareness &amp; Empathy </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stand up for their rights and the rights of others, especially where property is concerned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make decisions with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Comforts others in distress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the ability to see another’s point of view; appreciate cultural diversity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experience peer criticism for physical, intellectual or socio cultural differences</a:t>
                      </a:r>
                    </a:p>
                  </a:txBody>
                  <a:tcP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0AF"/>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12</a:t>
            </a:fld>
            <a:endParaRPr lang="en-US" dirty="0"/>
          </a:p>
        </p:txBody>
      </p:sp>
    </p:spTree>
    <p:extLst>
      <p:ext uri="{BB962C8B-B14F-4D97-AF65-F5344CB8AC3E}">
        <p14:creationId xmlns:p14="http://schemas.microsoft.com/office/powerpoint/2010/main" val="396073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0165714"/>
              </p:ext>
            </p:extLst>
          </p:nvPr>
        </p:nvGraphicFramePr>
        <p:xfrm>
          <a:off x="457200" y="677085"/>
          <a:ext cx="8229600" cy="58521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56513">
                <a:tc>
                  <a:txBody>
                    <a:bodyPr/>
                    <a:lstStyle/>
                    <a:p>
                      <a:r>
                        <a:rPr lang="en-US" sz="1200" dirty="0"/>
                        <a:t>Age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dirty="0"/>
                        <a:t>Domain</a:t>
                      </a:r>
                    </a:p>
                  </a:txBody>
                  <a:tcPr>
                    <a:lnL w="12700" cmpd="sng">
                      <a:noFill/>
                    </a:lnL>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624580">
                <a:tc rowSpan="3">
                  <a:txBody>
                    <a:bodyPr/>
                    <a:lstStyle/>
                    <a:p>
                      <a:pPr algn="ctr"/>
                      <a:r>
                        <a:rPr lang="en-US" b="1" dirty="0">
                          <a:solidFill>
                            <a:schemeClr val="bg1"/>
                          </a:solidFill>
                        </a:rPr>
                        <a:t>6-7 Year Olds</a:t>
                      </a:r>
                    </a:p>
                  </a:txBody>
                  <a:tcPr vert="vert270">
                    <a:lnT w="38100" cmpd="sng">
                      <a:noFill/>
                    </a:lnT>
                    <a:solidFill>
                      <a:srgbClr val="FFCC00"/>
                    </a:solidFill>
                  </a:tcPr>
                </a:tc>
                <a:tc rowSpan="3">
                  <a:txBody>
                    <a:bodyPr/>
                    <a:lstStyle/>
                    <a:p>
                      <a:pPr algn="ctr"/>
                      <a:r>
                        <a:rPr lang="en-US" b="1" dirty="0"/>
                        <a:t>Social Emotional Development</a:t>
                      </a:r>
                    </a:p>
                  </a:txBody>
                  <a:tcPr vert="vert270" anchor="ctr">
                    <a:noFill/>
                  </a:tcPr>
                </a:tc>
                <a:tc>
                  <a:txBody>
                    <a:bodyPr/>
                    <a:lstStyle/>
                    <a:p>
                      <a:pPr algn="ctr"/>
                      <a:r>
                        <a:rPr lang="en-US" sz="1200" b="1" kern="1200" dirty="0">
                          <a:solidFill>
                            <a:schemeClr val="dk1"/>
                          </a:solidFill>
                          <a:effectLst/>
                          <a:latin typeface="+mn-lt"/>
                          <a:ea typeface="+mn-ea"/>
                          <a:cs typeface="+mn-cs"/>
                        </a:rPr>
                        <a:t>Social Awareness &amp; Empathy (Cont.)</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role play activities to allow children step into the shoes of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introduce children to different cultures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encourage children to share their own history, culture and values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children to talk and share what they think and how they feel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conflict as an opportunity to help children see the point of view of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Acknowledge when children show empathy and caring behavior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Notice and address put downs and hurtful behavior</a:t>
                      </a:r>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95589">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Friendship &amp; Peer Interaction</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Trying to dissociate from “little” children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develop “best friend” relationships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Strong gender-role stereotyping in play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Participate in group activities, but has not developed a sense of group loyalty and will quickly leave if they don’t get their way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Competition is important; everyone wants to be first in line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Growing concern for Issues of right and wrong; fair and unfair create peer conflict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Sensitive to what others think about them; torn between doing what peers want verses what teachers want</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0AF"/>
                    </a:solidFill>
                  </a:tcPr>
                </a:tc>
                <a:extLst>
                  <a:ext uri="{0D108BD9-81ED-4DB2-BD59-A6C34878D82A}">
                    <a16:rowId xmlns:a16="http://schemas.microsoft.com/office/drawing/2014/main" val="10002"/>
                  </a:ext>
                </a:extLst>
              </a:tr>
              <a:tr h="19202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Set up the environment to provide spaces for small group activities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If mixed age groups, provide opportunities for same age activities/interactions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Set up the environment to allow for self-selection of materials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Develop systems that allow children to get their own supplies and meet their own needs in an orderly fashion</a:t>
                      </a:r>
                    </a:p>
                    <a:p>
                      <a:pPr marL="0" indent="0">
                        <a:buFont typeface="Arial" panose="020B0604020202020204" pitchFamily="34" charset="0"/>
                        <a:buNone/>
                      </a:pPr>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Set up systems that eliminate peer fighting over being first, </a:t>
                      </a:r>
                      <a:r>
                        <a:rPr lang="en-US" sz="1200" kern="1200" dirty="0" err="1">
                          <a:solidFill>
                            <a:schemeClr val="dk1"/>
                          </a:solidFill>
                          <a:effectLst/>
                          <a:latin typeface="+mn-lt"/>
                          <a:ea typeface="+mn-ea"/>
                          <a:cs typeface="+mn-cs"/>
                        </a:rPr>
                        <a:t>ie</a:t>
                      </a:r>
                      <a:r>
                        <a:rPr lang="en-US" sz="1200" kern="1200" dirty="0">
                          <a:solidFill>
                            <a:schemeClr val="dk1"/>
                          </a:solidFill>
                          <a:effectLst/>
                          <a:latin typeface="+mn-lt"/>
                          <a:ea typeface="+mn-ea"/>
                          <a:cs typeface="+mn-cs"/>
                        </a:rPr>
                        <a:t>.  pre-assign classroom helpers, use colors worn, eye color, birthdays, or trivia question responses, etc. to determine who will be first in games and activities</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13</a:t>
            </a:fld>
            <a:endParaRPr lang="en-US" dirty="0"/>
          </a:p>
        </p:txBody>
      </p:sp>
    </p:spTree>
    <p:extLst>
      <p:ext uri="{BB962C8B-B14F-4D97-AF65-F5344CB8AC3E}">
        <p14:creationId xmlns:p14="http://schemas.microsoft.com/office/powerpoint/2010/main" val="352233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8082640"/>
              </p:ext>
            </p:extLst>
          </p:nvPr>
        </p:nvGraphicFramePr>
        <p:xfrm>
          <a:off x="457200" y="677085"/>
          <a:ext cx="8229600" cy="5190315"/>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98893">
                <a:tc>
                  <a:txBody>
                    <a:bodyPr/>
                    <a:lstStyle/>
                    <a:p>
                      <a:r>
                        <a:rPr lang="en-US" sz="1200" dirty="0"/>
                        <a:t>Age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dirty="0"/>
                        <a:t>Domain</a:t>
                      </a:r>
                    </a:p>
                  </a:txBody>
                  <a:tcPr>
                    <a:lnL w="12700" cmpd="sng">
                      <a:noFill/>
                    </a:lnL>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697418">
                <a:tc rowSpan="3">
                  <a:txBody>
                    <a:bodyPr/>
                    <a:lstStyle/>
                    <a:p>
                      <a:pPr algn="ctr"/>
                      <a:r>
                        <a:rPr lang="en-US" b="1" dirty="0">
                          <a:solidFill>
                            <a:schemeClr val="bg1"/>
                          </a:solidFill>
                        </a:rPr>
                        <a:t>6-7 Year Olds</a:t>
                      </a:r>
                    </a:p>
                  </a:txBody>
                  <a:tcPr vert="vert270">
                    <a:lnT w="38100" cmpd="sng">
                      <a:noFill/>
                    </a:lnT>
                    <a:lnB w="12700" cap="flat" cmpd="sng" algn="ctr">
                      <a:solidFill>
                        <a:schemeClr val="tx1"/>
                      </a:solidFill>
                      <a:prstDash val="solid"/>
                      <a:round/>
                      <a:headEnd type="none" w="med" len="med"/>
                      <a:tailEnd type="none" w="med" len="med"/>
                    </a:lnB>
                    <a:solidFill>
                      <a:srgbClr val="FFCC00"/>
                    </a:solidFill>
                  </a:tcPr>
                </a:tc>
                <a:tc rowSpan="3">
                  <a:txBody>
                    <a:bodyPr/>
                    <a:lstStyle/>
                    <a:p>
                      <a:pPr algn="ctr"/>
                      <a:r>
                        <a:rPr lang="en-US" b="1" dirty="0"/>
                        <a:t>Social Emotional Development</a:t>
                      </a:r>
                    </a:p>
                  </a:txBody>
                  <a:tcPr vert="vert27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Friendship &amp; Peer Interaction</a:t>
                      </a:r>
                      <a:endParaRPr lang="en-US" sz="1200" b="1" dirty="0"/>
                    </a:p>
                    <a:p>
                      <a:pPr algn="ctr"/>
                      <a:r>
                        <a:rPr lang="en-US" sz="1200" b="1" kern="1200" dirty="0">
                          <a:solidFill>
                            <a:schemeClr val="dk1"/>
                          </a:solidFill>
                          <a:effectLst/>
                          <a:latin typeface="+mn-lt"/>
                          <a:ea typeface="+mn-ea"/>
                          <a:cs typeface="+mn-cs"/>
                        </a:rPr>
                        <a:t> (Cont.)</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Avoid defining activities based on gender, </a:t>
                      </a:r>
                      <a:r>
                        <a:rPr lang="en-US" sz="1200" kern="1200" dirty="0" err="1">
                          <a:solidFill>
                            <a:schemeClr val="dk1"/>
                          </a:solidFill>
                          <a:effectLst/>
                          <a:latin typeface="+mn-lt"/>
                          <a:ea typeface="+mn-ea"/>
                          <a:cs typeface="+mn-cs"/>
                        </a:rPr>
                        <a:t>ie</a:t>
                      </a:r>
                      <a:r>
                        <a:rPr lang="en-US" sz="1200" kern="1200" dirty="0">
                          <a:solidFill>
                            <a:schemeClr val="dk1"/>
                          </a:solidFill>
                          <a:effectLst/>
                          <a:latin typeface="+mn-lt"/>
                          <a:ea typeface="+mn-ea"/>
                          <a:cs typeface="+mn-cs"/>
                        </a:rPr>
                        <a:t>. engineering is a boy’s activity; dramatic play is a girl’s activity</a:t>
                      </a:r>
                    </a:p>
                    <a:p>
                      <a:endParaRPr lang="en-US" sz="1200" kern="1200" dirty="0">
                        <a:solidFill>
                          <a:schemeClr val="dk1"/>
                        </a:solidFill>
                        <a:effectLst/>
                        <a:latin typeface="+mn-lt"/>
                        <a:ea typeface="+mn-ea"/>
                        <a:cs typeface="+mn-cs"/>
                      </a:endParaRPr>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03963">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Interaction with Adults</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Like responsibility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Enjoy imitating adults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Sensitive to adult approval; torn between doing what peers want verses what teachers want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Beginning to rebel against adult control, but still depend on adults for reassurance</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0AF"/>
                    </a:solidFill>
                  </a:tcPr>
                </a:tc>
                <a:extLst>
                  <a:ext uri="{0D108BD9-81ED-4DB2-BD59-A6C34878D82A}">
                    <a16:rowId xmlns:a16="http://schemas.microsoft.com/office/drawing/2014/main" val="10002"/>
                  </a:ext>
                </a:extLst>
              </a:tr>
              <a:tr h="26900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Display a jobs chart in the program</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materials that allow for adult imitation role playing, i.e. men’s suits and dress shoes, women’s suits and dresses, old cell phones and </a:t>
                      </a:r>
                      <a:r>
                        <a:rPr lang="en-US" sz="1200" b="0" kern="1200" dirty="0" err="1">
                          <a:solidFill>
                            <a:schemeClr val="dk1"/>
                          </a:solidFill>
                          <a:effectLst/>
                          <a:latin typeface="+mn-lt"/>
                          <a:ea typeface="+mn-ea"/>
                          <a:cs typeface="+mn-cs"/>
                        </a:rPr>
                        <a:t>walkie</a:t>
                      </a:r>
                      <a:r>
                        <a:rPr lang="en-US" sz="1200" b="0" kern="1200" dirty="0">
                          <a:solidFill>
                            <a:schemeClr val="dk1"/>
                          </a:solidFill>
                          <a:effectLst/>
                          <a:latin typeface="+mn-lt"/>
                          <a:ea typeface="+mn-ea"/>
                          <a:cs typeface="+mn-cs"/>
                        </a:rPr>
                        <a:t> talkies, </a:t>
                      </a: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Avoid doing things for children that they can and should be doing for themselves, i.e. zipping coats or tying shoes in an effort to hurry the process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Assign children jobs that allow them to take responsibility in the smooth functioning of the classroom/program, i.e. door holder, supply manager, trash collector, pencil sharpener</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Seek group management and behavior management training</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Get to know each of the children as an individual, learning about their likes, dislikes, family dynamics, special family circumstances, extracurricular activities, dreams</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14</a:t>
            </a:fld>
            <a:endParaRPr lang="en-US" dirty="0"/>
          </a:p>
        </p:txBody>
      </p:sp>
    </p:spTree>
    <p:extLst>
      <p:ext uri="{BB962C8B-B14F-4D97-AF65-F5344CB8AC3E}">
        <p14:creationId xmlns:p14="http://schemas.microsoft.com/office/powerpoint/2010/main" val="35841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7557669"/>
              </p:ext>
            </p:extLst>
          </p:nvPr>
        </p:nvGraphicFramePr>
        <p:xfrm>
          <a:off x="457200" y="677085"/>
          <a:ext cx="8229600" cy="5312235"/>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7144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77395">
                <a:tc rowSpan="4">
                  <a:txBody>
                    <a:bodyPr/>
                    <a:lstStyle/>
                    <a:p>
                      <a:pPr algn="ctr"/>
                      <a:r>
                        <a:rPr lang="en-US" b="1" dirty="0">
                          <a:solidFill>
                            <a:schemeClr val="bg1"/>
                          </a:solidFill>
                        </a:rPr>
                        <a:t>6-7 Year Olds</a:t>
                      </a:r>
                    </a:p>
                  </a:txBody>
                  <a:tcPr vert="vert270">
                    <a:solidFill>
                      <a:srgbClr val="FFCC00"/>
                    </a:solidFill>
                  </a:tcPr>
                </a:tc>
                <a:tc rowSpan="4">
                  <a:txBody>
                    <a:bodyPr/>
                    <a:lstStyle/>
                    <a:p>
                      <a:pPr algn="ctr"/>
                      <a:r>
                        <a:rPr lang="en-US" b="1" dirty="0"/>
                        <a:t>Approaches to Learning and Cognition</a:t>
                      </a:r>
                    </a:p>
                  </a:txBody>
                  <a:tcPr vert="vert270" anchor="ctr">
                    <a:noFill/>
                  </a:tcPr>
                </a:tc>
                <a:tc rowSpan="2">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occurs best through participation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Like routines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Attention becomes more selective; active involvement is needed</a:t>
                      </a:r>
                    </a:p>
                  </a:txBody>
                  <a:tcPr>
                    <a:lnB w="12700" cap="flat" cmpd="sng" algn="ctr">
                      <a:noFill/>
                      <a:prstDash val="solid"/>
                      <a:round/>
                      <a:headEnd type="none" w="med" len="med"/>
                      <a:tailEnd type="none" w="med" len="med"/>
                    </a:lnB>
                    <a:solidFill>
                      <a:srgbClr val="FFF0AF"/>
                    </a:solidFill>
                  </a:tcPr>
                </a:tc>
                <a:extLst>
                  <a:ext uri="{0D108BD9-81ED-4DB2-BD59-A6C34878D82A}">
                    <a16:rowId xmlns:a16="http://schemas.microsoft.com/office/drawing/2014/main" val="10001"/>
                  </a:ext>
                </a:extLst>
              </a:tr>
              <a:tr h="1600200">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Minimize lectures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allow each child to have an active role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for brain breaks and energy burst during sit-down activities</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 organized and prepared in order to provide uninterrupted routines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Seek input from children when planning activities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 flexible; modify activity plans if the activity is not working for the group</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54021">
                <a:tc vMerge="1">
                  <a:txBody>
                    <a:bodyPr/>
                    <a:lstStyle/>
                    <a:p>
                      <a:pPr algn="ctr"/>
                      <a:endParaRPr lang="en-US" b="1" dirty="0">
                        <a:solidFill>
                          <a:schemeClr val="bg1"/>
                        </a:solidFill>
                      </a:endParaRPr>
                    </a:p>
                  </a:txBody>
                  <a:tcPr vert="vert270">
                    <a:lnT w="12700" cap="flat" cmpd="sng" algn="ctr">
                      <a:solidFill>
                        <a:schemeClr val="tx1"/>
                      </a:solidFill>
                      <a:prstDash val="solid"/>
                      <a:round/>
                      <a:headEnd type="none" w="med" len="med"/>
                      <a:tailEnd type="none" w="med" len="med"/>
                    </a:lnT>
                    <a:solidFill>
                      <a:srgbClr val="FFCC00"/>
                    </a:solidFill>
                  </a:tcPr>
                </a:tc>
                <a:tc vMerge="1">
                  <a:txBody>
                    <a:bodyPr/>
                    <a:lstStyle/>
                    <a:p>
                      <a:pPr algn="ctr"/>
                      <a:endParaRPr lang="en-US" b="1" dirty="0"/>
                    </a:p>
                  </a:txBody>
                  <a:tcPr vert="vert270" anchor="ctr">
                    <a:lnT w="12700" cap="flat" cmpd="sng" algn="ctr">
                      <a:solidFill>
                        <a:srgbClr val="00B0F0"/>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Initiative &amp; Curiosity</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Very curious and ask lots of “why” questions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Curious about how things work</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Uses memory strategies and organizes information in meaningful ways</a:t>
                      </a:r>
                    </a:p>
                  </a:txBody>
                  <a:tcP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0AF"/>
                    </a:solidFill>
                  </a:tcPr>
                </a:tc>
                <a:extLst>
                  <a:ext uri="{0D108BD9-81ED-4DB2-BD59-A6C34878D82A}">
                    <a16:rowId xmlns:a16="http://schemas.microsoft.com/office/drawing/2014/main" val="10003"/>
                  </a:ext>
                </a:extLst>
              </a:tr>
              <a:tr h="7540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children to take things apart and put them back together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open-ended materials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tools and technology that allow children to seek answers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Connect activities to real world applications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find the answers to their questions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Build experiences and activities upon the children’s natural curiosity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 charts, graphs and systems when presenting and processing information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15</a:t>
            </a:fld>
            <a:endParaRPr lang="en-US" dirty="0"/>
          </a:p>
        </p:txBody>
      </p:sp>
    </p:spTree>
    <p:extLst>
      <p:ext uri="{BB962C8B-B14F-4D97-AF65-F5344CB8AC3E}">
        <p14:creationId xmlns:p14="http://schemas.microsoft.com/office/powerpoint/2010/main" val="165489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6117775"/>
              </p:ext>
            </p:extLst>
          </p:nvPr>
        </p:nvGraphicFramePr>
        <p:xfrm>
          <a:off x="457200" y="677085"/>
          <a:ext cx="8229600" cy="5357955"/>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7144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77395">
                <a:tc rowSpan="3">
                  <a:txBody>
                    <a:bodyPr/>
                    <a:lstStyle/>
                    <a:p>
                      <a:pPr algn="ctr"/>
                      <a:r>
                        <a:rPr lang="en-US" b="1" dirty="0">
                          <a:solidFill>
                            <a:schemeClr val="bg1"/>
                          </a:solidFill>
                        </a:rPr>
                        <a:t>6-7 Year Olds</a:t>
                      </a:r>
                    </a:p>
                  </a:txBody>
                  <a:tcPr vert="vert270">
                    <a:solidFill>
                      <a:srgbClr val="FFCC00"/>
                    </a:solidFill>
                  </a:tcPr>
                </a:tc>
                <a:tc rowSpan="3">
                  <a:txBody>
                    <a:bodyPr/>
                    <a:lstStyle/>
                    <a:p>
                      <a:pPr algn="ctr"/>
                      <a:r>
                        <a:rPr lang="en-US" b="1" dirty="0"/>
                        <a:t>Approaches to Learning and Cognition</a:t>
                      </a:r>
                    </a:p>
                  </a:txBody>
                  <a:tcPr vert="vert270" anchor="ctr">
                    <a:noFill/>
                  </a:tcPr>
                </a:tc>
                <a:tc rowSpan="2">
                  <a:txBody>
                    <a:bodyPr/>
                    <a:lstStyle/>
                    <a:p>
                      <a:pPr algn="ctr"/>
                      <a:r>
                        <a:rPr lang="en-US" sz="1200" b="1" kern="1200" dirty="0">
                          <a:solidFill>
                            <a:schemeClr val="dk1"/>
                          </a:solidFill>
                          <a:effectLst/>
                          <a:latin typeface="+mn-lt"/>
                          <a:ea typeface="+mn-ea"/>
                          <a:cs typeface="+mn-cs"/>
                        </a:rPr>
                        <a:t>Language and the Arts</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Have longer attention spans than 5 year olds and enjoy stories and reading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Vocabulary is increasing rapidly</a:t>
                      </a:r>
                    </a:p>
                  </a:txBody>
                  <a:tcPr>
                    <a:lnB w="12700" cap="flat" cmpd="sng" algn="ctr">
                      <a:noFill/>
                      <a:prstDash val="solid"/>
                      <a:round/>
                      <a:headEnd type="none" w="med" len="med"/>
                      <a:tailEnd type="none" w="med" len="med"/>
                    </a:lnB>
                    <a:solidFill>
                      <a:srgbClr val="FFF0AF"/>
                    </a:solidFill>
                  </a:tcPr>
                </a:tc>
                <a:extLst>
                  <a:ext uri="{0D108BD9-81ED-4DB2-BD59-A6C34878D82A}">
                    <a16:rowId xmlns:a16="http://schemas.microsoft.com/office/drawing/2014/main" val="10001"/>
                  </a:ext>
                </a:extLst>
              </a:tr>
              <a:tr h="1600200">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 print rich environment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Include subject/theme appropriate books and magazines in all areas of the program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subject/theme word walls that focus on specific content related vocabulary </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Read high interest developmentally appropriate books aloud to kids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Avoid judging comments about children’s reading performance/abilities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Create a safe reading environment by encouraging reading and swiftly addressing peer put downs/criticism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and encourage buddy reading opportunities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When using words that may be new or unfamiliar to 6 and 7 year olds, check for understanding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Identify and understand writing focuses:  Narrative, Explanatory, Informative, Opinion, Research</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08042">
                <a:tc vMerge="1">
                  <a:txBody>
                    <a:bodyPr/>
                    <a:lstStyle/>
                    <a:p>
                      <a:pPr algn="ctr"/>
                      <a:endParaRPr lang="en-US" b="1" dirty="0">
                        <a:solidFill>
                          <a:schemeClr val="bg1"/>
                        </a:solidFill>
                      </a:endParaRPr>
                    </a:p>
                  </a:txBody>
                  <a:tcPr vert="vert270">
                    <a:lnT w="12700" cap="flat" cmpd="sng" algn="ctr">
                      <a:solidFill>
                        <a:schemeClr val="tx1"/>
                      </a:solidFill>
                      <a:prstDash val="solid"/>
                      <a:round/>
                      <a:headEnd type="none" w="med" len="med"/>
                      <a:tailEnd type="none" w="med" len="med"/>
                    </a:lnT>
                    <a:solidFill>
                      <a:srgbClr val="FFCC00"/>
                    </a:solidFill>
                  </a:tcPr>
                </a:tc>
                <a:tc vMerge="1">
                  <a:txBody>
                    <a:bodyPr/>
                    <a:lstStyle/>
                    <a:p>
                      <a:pPr algn="ctr"/>
                      <a:endParaRPr lang="en-US" b="1" dirty="0"/>
                    </a:p>
                  </a:txBody>
                  <a:tcPr vert="vert270" anchor="ctr">
                    <a:lnT w="12700" cap="flat" cmpd="sng" algn="ctr">
                      <a:solidFill>
                        <a:srgbClr val="00B0F0"/>
                      </a:solidFill>
                      <a:prstDash val="solid"/>
                      <a:round/>
                      <a:headEnd type="none" w="med" len="med"/>
                      <a:tailEnd type="none" w="med" len="med"/>
                    </a:lnT>
                    <a:noFill/>
                  </a:tcPr>
                </a:tc>
                <a:tc>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understand concepts of the life cycle (i.e. life and death)</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Well versed in electronic  device navigation and applications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Struggle with keyboarding</a:t>
                      </a:r>
                    </a:p>
                    <a:p>
                      <a:pPr marL="171450" lvl="0" indent="-171450">
                        <a:buFont typeface="Arial" panose="020B0604020202020204" pitchFamily="34" charset="0"/>
                        <a:buChar char="•"/>
                      </a:pPr>
                      <a:r>
                        <a:rPr lang="en-US" sz="1200" b="0" kern="1200" dirty="0">
                          <a:solidFill>
                            <a:schemeClr val="dk1"/>
                          </a:solidFill>
                          <a:effectLst/>
                          <a:latin typeface="+mn-lt"/>
                          <a:ea typeface="+mn-ea"/>
                          <a:cs typeface="+mn-cs"/>
                        </a:rPr>
                        <a:t>Able to work with whole numbers and place value</a:t>
                      </a:r>
                    </a:p>
                    <a:p>
                      <a:pPr marL="171450" lvl="0" indent="-171450">
                        <a:buFont typeface="Arial" panose="020B0604020202020204" pitchFamily="34" charset="0"/>
                        <a:buChar char="•"/>
                      </a:pPr>
                      <a:r>
                        <a:rPr lang="en-US" sz="1200" b="0" kern="1200" dirty="0">
                          <a:solidFill>
                            <a:schemeClr val="dk1"/>
                          </a:solidFill>
                          <a:effectLst/>
                          <a:latin typeface="+mn-lt"/>
                          <a:ea typeface="+mn-ea"/>
                          <a:cs typeface="+mn-cs"/>
                        </a:rPr>
                        <a:t>Group numbers into tens and ones </a:t>
                      </a:r>
                    </a:p>
                    <a:p>
                      <a:pPr marL="171450" lvl="0" indent="-171450">
                        <a:buFont typeface="Arial" panose="020B0604020202020204" pitchFamily="34" charset="0"/>
                        <a:buChar char="•"/>
                      </a:pPr>
                      <a:r>
                        <a:rPr lang="en-US" sz="1200" b="0" kern="1200" dirty="0">
                          <a:solidFill>
                            <a:schemeClr val="dk1"/>
                          </a:solidFill>
                          <a:effectLst/>
                          <a:latin typeface="+mn-lt"/>
                          <a:ea typeface="+mn-ea"/>
                          <a:cs typeface="+mn-cs"/>
                        </a:rPr>
                        <a:t>Add and subtract through 20, demonstrating fluency with facts through 10</a:t>
                      </a:r>
                    </a:p>
                    <a:p>
                      <a:pPr marL="171450" lvl="0" indent="-171450">
                        <a:buFont typeface="Arial" panose="020B0604020202020204" pitchFamily="34" charset="0"/>
                        <a:buChar char="•"/>
                      </a:pPr>
                      <a:r>
                        <a:rPr lang="en-US" sz="1200" b="0" kern="1200" dirty="0">
                          <a:solidFill>
                            <a:schemeClr val="dk1"/>
                          </a:solidFill>
                          <a:effectLst/>
                          <a:latin typeface="+mn-lt"/>
                          <a:ea typeface="+mn-ea"/>
                          <a:cs typeface="+mn-cs"/>
                        </a:rPr>
                        <a:t>Able to use charts, tables, and diagrams to solve problems. </a:t>
                      </a:r>
                      <a:endParaRPr lang="en-US" sz="1200" kern="1200" dirty="0">
                        <a:solidFill>
                          <a:schemeClr val="dk1"/>
                        </a:solidFill>
                        <a:effectLst/>
                        <a:latin typeface="+mn-lt"/>
                        <a:ea typeface="+mn-ea"/>
                        <a:cs typeface="+mn-cs"/>
                      </a:endParaRPr>
                    </a:p>
                  </a:txBody>
                  <a:tcP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0AF"/>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16</a:t>
            </a:fld>
            <a:endParaRPr lang="en-US" dirty="0"/>
          </a:p>
        </p:txBody>
      </p:sp>
    </p:spTree>
    <p:extLst>
      <p:ext uri="{BB962C8B-B14F-4D97-AF65-F5344CB8AC3E}">
        <p14:creationId xmlns:p14="http://schemas.microsoft.com/office/powerpoint/2010/main" val="39141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9922234"/>
              </p:ext>
            </p:extLst>
          </p:nvPr>
        </p:nvGraphicFramePr>
        <p:xfrm>
          <a:off x="457200" y="762000"/>
          <a:ext cx="8229600" cy="575812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69291">
                <a:tc>
                  <a:txBody>
                    <a:bodyPr/>
                    <a:lstStyle/>
                    <a:p>
                      <a:r>
                        <a:rPr lang="en-US" sz="1200" dirty="0"/>
                        <a:t>Age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dirty="0"/>
                        <a:t>Domain</a:t>
                      </a:r>
                    </a:p>
                  </a:txBody>
                  <a:tcPr>
                    <a:lnL w="12700" cmpd="sng">
                      <a:noFill/>
                    </a:lnL>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2194560">
                <a:tc rowSpan="3">
                  <a:txBody>
                    <a:bodyPr/>
                    <a:lstStyle/>
                    <a:p>
                      <a:pPr algn="ctr"/>
                      <a:r>
                        <a:rPr lang="en-US" b="1" dirty="0">
                          <a:solidFill>
                            <a:schemeClr val="bg1"/>
                          </a:solidFill>
                        </a:rPr>
                        <a:t>6-7 Year Olds</a:t>
                      </a:r>
                    </a:p>
                  </a:txBody>
                  <a:tcPr vert="vert270">
                    <a:lnT w="38100" cmpd="sng">
                      <a:noFill/>
                    </a:lnT>
                    <a:solidFill>
                      <a:srgbClr val="FFCC00"/>
                    </a:solidFill>
                  </a:tcPr>
                </a:tc>
                <a:tc>
                  <a:txBody>
                    <a:bodyPr/>
                    <a:lstStyle/>
                    <a:p>
                      <a:pPr algn="ctr"/>
                      <a:r>
                        <a:rPr lang="en-US" b="1" dirty="0"/>
                        <a:t>Approaches to Learning and Cognition</a:t>
                      </a:r>
                    </a:p>
                  </a:txBody>
                  <a:tcPr vert="vert270" anchor="ctr">
                    <a:lnB w="12700" cap="flat" cmpd="sng" algn="ctr">
                      <a:solidFill>
                        <a:srgbClr val="0070C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Math, Science and Technology</a:t>
                      </a:r>
                      <a:r>
                        <a:rPr lang="en-US" sz="1200" b="1" kern="1200" baseline="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(Cont.)</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computer with keyboards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electronic tables with appropriate and educational apps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math and science centers/activities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waiting time s and</a:t>
                      </a:r>
                      <a:r>
                        <a:rPr lang="en-US" sz="1200" kern="1200" baseline="0" dirty="0">
                          <a:solidFill>
                            <a:schemeClr val="dk1"/>
                          </a:solidFill>
                          <a:effectLst/>
                          <a:latin typeface="+mn-lt"/>
                          <a:ea typeface="+mn-ea"/>
                          <a:cs typeface="+mn-cs"/>
                        </a:rPr>
                        <a:t> lines to play math games  or review science content.  Example: ask simple addition and subtraction problems.  The first to answer moves to the front of the line</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Acknowledge</a:t>
                      </a:r>
                      <a:r>
                        <a:rPr lang="en-US" sz="1200" b="0" kern="1200" baseline="0" dirty="0">
                          <a:solidFill>
                            <a:schemeClr val="dk1"/>
                          </a:solidFill>
                          <a:effectLst/>
                          <a:latin typeface="+mn-lt"/>
                          <a:ea typeface="+mn-ea"/>
                          <a:cs typeface="+mn-cs"/>
                        </a:rPr>
                        <a:t> student’s efforts and successes with high fives and praise</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Avoid using statements such as “I’m not good in math, some people just aren’t math people.”</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Use varied approaches and medium to explain concepts </a:t>
                      </a:r>
                      <a:endParaRPr lang="en-US" sz="1200" b="0" kern="1200" dirty="0">
                        <a:solidFill>
                          <a:schemeClr val="dk1"/>
                        </a:solidFill>
                        <a:effectLst/>
                        <a:latin typeface="+mn-lt"/>
                        <a:ea typeface="+mn-ea"/>
                        <a:cs typeface="+mn-cs"/>
                      </a:endParaRPr>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86000">
                <a:tc vMerge="1">
                  <a:txBody>
                    <a:bodyPr/>
                    <a:lstStyle/>
                    <a:p>
                      <a:pPr algn="ctr"/>
                      <a:endParaRPr lang="en-US" b="1" dirty="0">
                        <a:solidFill>
                          <a:schemeClr val="bg1"/>
                        </a:solidFill>
                      </a:endParaRPr>
                    </a:p>
                  </a:txBody>
                  <a:tcPr vert="vert270">
                    <a:solidFill>
                      <a:srgbClr val="0070C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Physical Development &amp; Well-Being</a:t>
                      </a:r>
                      <a:endParaRPr lang="en-US" b="1" dirty="0"/>
                    </a:p>
                  </a:txBody>
                  <a:tcPr vert="vert270" anchor="ctr">
                    <a:lnT w="12700" cap="flat" cmpd="sng" algn="ctr">
                      <a:solidFill>
                        <a:srgbClr val="0070C0"/>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Nutrition and Self-Care </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own allergies, but still need close adult monitoring of snack items to maintain allergy safety regulation processes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begin to understand basic nutrition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Need about 1200-1800 calories per day, very active children may need up to 2000</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Open food packaging independently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Independently carry out program routines (putting up backpack and coat in correct place)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Ability to eat a range of foods with varying textures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Children are beginning to outgrow out of food </a:t>
                      </a:r>
                      <a:r>
                        <a:rPr lang="en-US" sz="1200" kern="1200" dirty="0" err="1">
                          <a:solidFill>
                            <a:schemeClr val="dk1"/>
                          </a:solidFill>
                          <a:effectLst/>
                          <a:latin typeface="+mn-lt"/>
                          <a:ea typeface="+mn-ea"/>
                          <a:cs typeface="+mn-cs"/>
                        </a:rPr>
                        <a:t>neophobia</a:t>
                      </a:r>
                      <a:r>
                        <a:rPr lang="en-US" sz="1200" kern="1200" dirty="0">
                          <a:solidFill>
                            <a:schemeClr val="dk1"/>
                          </a:solidFill>
                          <a:effectLst/>
                          <a:latin typeface="+mn-lt"/>
                          <a:ea typeface="+mn-ea"/>
                          <a:cs typeface="+mn-cs"/>
                        </a:rPr>
                        <a:t>  (fear of new foods)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 to take more responsibility for what they eat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Ability to track time</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0AF"/>
                    </a:solidFill>
                  </a:tcPr>
                </a:tc>
                <a:extLst>
                  <a:ext uri="{0D108BD9-81ED-4DB2-BD59-A6C34878D82A}">
                    <a16:rowId xmlns:a16="http://schemas.microsoft.com/office/drawing/2014/main" val="10002"/>
                  </a:ext>
                </a:extLst>
              </a:tr>
              <a:tr h="9118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Limit screen time to 1 to 2 hours per day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Think about self-serve or family style snack that allows children to pour their own drinks and dish up their own snack</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17</a:t>
            </a:fld>
            <a:endParaRPr lang="en-US" dirty="0"/>
          </a:p>
        </p:txBody>
      </p:sp>
    </p:spTree>
    <p:extLst>
      <p:ext uri="{BB962C8B-B14F-4D97-AF65-F5344CB8AC3E}">
        <p14:creationId xmlns:p14="http://schemas.microsoft.com/office/powerpoint/2010/main" val="13329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5351526"/>
              </p:ext>
            </p:extLst>
          </p:nvPr>
        </p:nvGraphicFramePr>
        <p:xfrm>
          <a:off x="457200" y="762000"/>
          <a:ext cx="8229600" cy="5693249"/>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72722">
                <a:tc>
                  <a:txBody>
                    <a:bodyPr/>
                    <a:lstStyle/>
                    <a:p>
                      <a:r>
                        <a:rPr lang="en-US" sz="1200" dirty="0"/>
                        <a:t>Age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dirty="0"/>
                        <a:t>Domain</a:t>
                      </a:r>
                    </a:p>
                  </a:txBody>
                  <a:tcPr>
                    <a:lnL w="12700" cmpd="sng">
                      <a:noFill/>
                    </a:lnL>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363610">
                <a:tc rowSpan="3">
                  <a:txBody>
                    <a:bodyPr/>
                    <a:lstStyle/>
                    <a:p>
                      <a:pPr algn="ctr"/>
                      <a:r>
                        <a:rPr lang="en-US" b="1" dirty="0">
                          <a:solidFill>
                            <a:schemeClr val="bg1"/>
                          </a:solidFill>
                        </a:rPr>
                        <a:t>6-7 Year Olds</a:t>
                      </a:r>
                    </a:p>
                  </a:txBody>
                  <a:tcPr vert="vert270">
                    <a:lnT w="38100" cmpd="sng">
                      <a:noFill/>
                    </a:lnT>
                    <a:solidFill>
                      <a:srgbClr val="FFCC00"/>
                    </a:solidFill>
                  </a:tcPr>
                </a:tc>
                <a:tc rowSpan="3">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Nutrition and Self-Care (Cont.)</a:t>
                      </a:r>
                      <a:endParaRPr lang="en-US" sz="1200" b="1" dirty="0"/>
                    </a:p>
                  </a:txBody>
                  <a:tcPr anchor="ctr">
                    <a:lnB w="12700" cap="flat" cmpd="sng" algn="ctr">
                      <a:solidFill>
                        <a:srgbClr val="0070C0"/>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healthy eating habits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healthy options, but understand that children control if they eat and how much</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that pressuring child to eat could cause them to dislike those foods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Positively acknowledge when children try new foods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Reward children with attention rather than food</a:t>
                      </a:r>
                      <a:endParaRPr lang="en-US" sz="1200" b="0" kern="1200" dirty="0">
                        <a:solidFill>
                          <a:schemeClr val="dk1"/>
                        </a:solidFill>
                        <a:effectLst/>
                        <a:latin typeface="+mn-lt"/>
                        <a:ea typeface="+mn-ea"/>
                        <a:cs typeface="+mn-cs"/>
                      </a:endParaRPr>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78449">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Physical Appearance and Activity</a:t>
                      </a:r>
                      <a:endParaRPr lang="en-US" sz="1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Full of energy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balance active play and quiet play independently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Still tire easily and are worn out at the end of the day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Slow gain in height and weight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more refined motor skills and enjoy using their hands and tools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large motor coordination – jump rope and ride two-wheeled bikes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Developing basic physical skills necessary for playing games and sports</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0AF"/>
                    </a:solidFill>
                  </a:tcPr>
                </a:tc>
                <a:extLst>
                  <a:ext uri="{0D108BD9-81ED-4DB2-BD59-A6C34878D82A}">
                    <a16:rowId xmlns:a16="http://schemas.microsoft.com/office/drawing/2014/main" val="10002"/>
                  </a:ext>
                </a:extLst>
              </a:tr>
              <a:tr h="24544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active play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60 minutes of physical activity per day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high interest materials that allow children to creative using fine motor skills  such as fine-tip paint brushes, plastic yarn needles, and other intricate tools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gross motor equipment and opportunities such as jump ropes, scooters, balls and bean bags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Model an active lifestyle</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Acknowledge student efforts  during physical games and activities through high fives and praise</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Avoid embarrassing a child through comments, actions related to physical abilities</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18</a:t>
            </a:fld>
            <a:endParaRPr lang="en-US" dirty="0"/>
          </a:p>
        </p:txBody>
      </p:sp>
    </p:spTree>
    <p:extLst>
      <p:ext uri="{BB962C8B-B14F-4D97-AF65-F5344CB8AC3E}">
        <p14:creationId xmlns:p14="http://schemas.microsoft.com/office/powerpoint/2010/main" val="122466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7349811"/>
              </p:ext>
            </p:extLst>
          </p:nvPr>
        </p:nvGraphicFramePr>
        <p:xfrm>
          <a:off x="457200" y="677084"/>
          <a:ext cx="8229600" cy="564751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2">
                  <a:txBody>
                    <a:bodyPr/>
                    <a:lstStyle/>
                    <a:p>
                      <a:pPr algn="ctr"/>
                      <a:r>
                        <a:rPr lang="en-US" b="1" dirty="0">
                          <a:solidFill>
                            <a:schemeClr val="bg1"/>
                          </a:solidFill>
                        </a:rPr>
                        <a:t>6-7 Year Olds</a:t>
                      </a:r>
                    </a:p>
                  </a:txBody>
                  <a:tcPr vert="vert270">
                    <a:lnB w="12700" cap="flat" cmpd="sng" algn="ctr">
                      <a:solidFill>
                        <a:schemeClr val="tx1"/>
                      </a:solidFill>
                      <a:prstDash val="solid"/>
                      <a:round/>
                      <a:headEnd type="none" w="med" len="med"/>
                      <a:tailEnd type="none" w="med" len="med"/>
                    </a:lnB>
                    <a:solidFill>
                      <a:srgbClr val="FFCC00"/>
                    </a:solidFill>
                  </a:tcPr>
                </a:tc>
                <a:tc rowSpan="2">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lnB w="12700" cap="flat" cmpd="sng" algn="ctr">
                      <a:solidFill>
                        <a:schemeClr val="tx1"/>
                      </a:solidFill>
                      <a:prstDash val="solid"/>
                      <a:round/>
                      <a:headEnd type="none" w="med" len="med"/>
                      <a:tailEnd type="none" w="med" len="med"/>
                    </a:lnB>
                    <a:noFill/>
                  </a:tcPr>
                </a:tc>
                <a:tc rowSpan="2">
                  <a:txBody>
                    <a:bodyPr/>
                    <a:lstStyle/>
                    <a:p>
                      <a:pPr algn="ctr"/>
                      <a:r>
                        <a:rPr lang="en-US" sz="1200" b="1" kern="1200" dirty="0">
                          <a:solidFill>
                            <a:schemeClr val="dk1"/>
                          </a:solidFill>
                          <a:effectLst/>
                          <a:latin typeface="+mn-lt"/>
                          <a:ea typeface="+mn-ea"/>
                          <a:cs typeface="+mn-cs"/>
                        </a:rPr>
                        <a:t>Decision-Making &amp; Safety</a:t>
                      </a:r>
                      <a:endParaRPr lang="en-US" sz="1200" b="1" dirty="0"/>
                    </a:p>
                  </a:txBody>
                  <a:tcPr anchor="ctr">
                    <a:lnB w="12700" cap="flat" cmpd="sng" algn="ctr">
                      <a:solidFill>
                        <a:schemeClr val="tx1"/>
                      </a:solidFill>
                      <a:prstDash val="solid"/>
                      <a:round/>
                      <a:headEnd type="none" w="med" len="med"/>
                      <a:tailEnd type="none" w="med" len="med"/>
                    </a:lnB>
                    <a:solidFill>
                      <a:srgbClr val="FFE98B"/>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develop caution; less likely to take chances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Very active climbing, running, jumping and exploring increasing chances of injuries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Increasing</a:t>
                      </a:r>
                      <a:r>
                        <a:rPr lang="en-US" sz="1200" kern="1200" baseline="0" dirty="0">
                          <a:solidFill>
                            <a:schemeClr val="dk1"/>
                          </a:solidFill>
                          <a:effectLst/>
                          <a:latin typeface="+mn-lt"/>
                          <a:ea typeface="+mn-ea"/>
                          <a:cs typeface="+mn-cs"/>
                        </a:rPr>
                        <a:t> desire to make decisions about how to spend their time and what extra-curricular activities they want to do</a:t>
                      </a:r>
                      <a:endParaRPr lang="en-US" sz="1200" kern="1200" dirty="0">
                        <a:solidFill>
                          <a:schemeClr val="dk1"/>
                        </a:solidFill>
                        <a:effectLst/>
                        <a:latin typeface="+mn-lt"/>
                        <a:ea typeface="+mn-ea"/>
                        <a:cs typeface="+mn-cs"/>
                      </a:endParaRPr>
                    </a:p>
                  </a:txBody>
                  <a:tcPr>
                    <a:lnB w="12700" cap="flat" cmpd="sng" algn="ctr">
                      <a:noFill/>
                      <a:prstDash val="solid"/>
                      <a:round/>
                      <a:headEnd type="none" w="med" len="med"/>
                      <a:tailEnd type="none" w="med" len="med"/>
                    </a:lnB>
                    <a:solidFill>
                      <a:srgbClr val="FFF0AF"/>
                    </a:solidFill>
                  </a:tcPr>
                </a:tc>
                <a:extLst>
                  <a:ext uri="{0D108BD9-81ED-4DB2-BD59-A6C34878D82A}">
                    <a16:rowId xmlns:a16="http://schemas.microsoft.com/office/drawing/2014/main" val="10001"/>
                  </a:ext>
                </a:extLst>
              </a:tr>
              <a:tr h="1566868">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opportunities for children to give input into program activities and snack</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a:t>
                      </a:r>
                      <a:r>
                        <a:rPr lang="en-US" sz="1200" b="0" kern="1200" baseline="0" dirty="0">
                          <a:solidFill>
                            <a:schemeClr val="dk1"/>
                          </a:solidFill>
                          <a:effectLst/>
                          <a:latin typeface="+mn-lt"/>
                          <a:ea typeface="+mn-ea"/>
                          <a:cs typeface="+mn-cs"/>
                        </a:rPr>
                        <a:t> a structure that allows children to make decisions about the activities in which they participate </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Review safety rules often</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Learn</a:t>
                      </a:r>
                      <a:r>
                        <a:rPr lang="en-US" sz="1200" b="0" kern="1200" baseline="0" dirty="0">
                          <a:solidFill>
                            <a:schemeClr val="dk1"/>
                          </a:solidFill>
                          <a:effectLst/>
                          <a:latin typeface="+mn-lt"/>
                          <a:ea typeface="+mn-ea"/>
                          <a:cs typeface="+mn-cs"/>
                        </a:rPr>
                        <a:t> about the children as individuals: likes, dislikes, extra-curricular activities outside of the program</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Allow children to learn both positive and negative consequences of their decisions</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35231">
                <a:tc rowSpan="2">
                  <a:txBody>
                    <a:bodyPr/>
                    <a:lstStyle/>
                    <a:p>
                      <a:pPr algn="ctr"/>
                      <a:r>
                        <a:rPr lang="en-US" sz="1800" b="1" kern="1200" dirty="0">
                          <a:solidFill>
                            <a:schemeClr val="bg1"/>
                          </a:solidFill>
                          <a:effectLst/>
                          <a:latin typeface="+mn-lt"/>
                          <a:ea typeface="+mn-ea"/>
                          <a:cs typeface="+mn-cs"/>
                        </a:rPr>
                        <a:t>8-9 Year Olds</a:t>
                      </a:r>
                      <a:endParaRPr lang="en-US" b="1" dirty="0">
                        <a:solidFill>
                          <a:schemeClr val="bg1"/>
                        </a:solidFill>
                      </a:endParaRPr>
                    </a:p>
                  </a:txBody>
                  <a:tcPr vert="vert270">
                    <a:lnT w="12700" cap="flat" cmpd="sng" algn="ctr">
                      <a:solidFill>
                        <a:schemeClr val="tx1"/>
                      </a:solidFill>
                      <a:prstDash val="solid"/>
                      <a:round/>
                      <a:headEnd type="none" w="med" len="med"/>
                      <a:tailEnd type="none" w="med" len="med"/>
                    </a:lnT>
                    <a:solidFill>
                      <a:srgbClr val="FF9900"/>
                    </a:solidFill>
                  </a:tcPr>
                </a:tc>
                <a:tc rowSpan="2">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T w="12700" cap="flat" cmpd="sng" algn="ctr">
                      <a:solidFill>
                        <a:schemeClr val="tx1"/>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Communication &amp; Expression</a:t>
                      </a:r>
                      <a:endParaRPr lang="en-US" sz="1200" b="1"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Adapts messages to the needs of the listener in conversations and communications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Employs creative expression: writing, acting, inventing, designing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sometimes be verbally cruel to others with harsh “put downs” and snide remarks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Uses language to inform, persuade and entertain</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3BE"/>
                    </a:solidFill>
                  </a:tcPr>
                </a:tc>
                <a:extLst>
                  <a:ext uri="{0D108BD9-81ED-4DB2-BD59-A6C34878D82A}">
                    <a16:rowId xmlns:a16="http://schemas.microsoft.com/office/drawing/2014/main" val="10003"/>
                  </a:ext>
                </a:extLst>
              </a:tr>
              <a:tr h="11352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r>
                        <a:rPr lang="en-US" sz="1200" b="1" kern="1200" dirty="0">
                          <a:solidFill>
                            <a:schemeClr val="dk1"/>
                          </a:solidFill>
                          <a:effectLst/>
                          <a:latin typeface="+mn-lt"/>
                          <a:ea typeface="+mn-ea"/>
                          <a:cs typeface="+mn-cs"/>
                        </a:rPr>
                        <a:t>In our environments,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for small group (2-3) and medium group (4-8) interactions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require collaboration</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Understand the value of close friends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Model appropriate communication strategies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19</a:t>
            </a:fld>
            <a:endParaRPr lang="en-US" dirty="0"/>
          </a:p>
        </p:txBody>
      </p:sp>
    </p:spTree>
    <p:extLst>
      <p:ext uri="{BB962C8B-B14F-4D97-AF65-F5344CB8AC3E}">
        <p14:creationId xmlns:p14="http://schemas.microsoft.com/office/powerpoint/2010/main" val="32913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Revised 10/30/17</a:t>
            </a:r>
            <a:endParaRPr lang="en-US" dirty="0"/>
          </a:p>
        </p:txBody>
      </p:sp>
      <p:sp>
        <p:nvSpPr>
          <p:cNvPr id="4" name="Slide Number Placeholder 3"/>
          <p:cNvSpPr>
            <a:spLocks noGrp="1"/>
          </p:cNvSpPr>
          <p:nvPr>
            <p:ph type="sldNum" sz="quarter" idx="12"/>
          </p:nvPr>
        </p:nvSpPr>
        <p:spPr/>
        <p:txBody>
          <a:bodyPr/>
          <a:lstStyle/>
          <a:p>
            <a:fld id="{C721DDEE-C155-4CFE-9055-CA9E5FE09FF3}" type="slidenum">
              <a:rPr lang="en-US" smtClean="0"/>
              <a:t>2</a:t>
            </a:fld>
            <a:endParaRPr lang="en-US" dirty="0"/>
          </a:p>
        </p:txBody>
      </p:sp>
      <p:sp>
        <p:nvSpPr>
          <p:cNvPr id="5" name="Rectangle 4"/>
          <p:cNvSpPr/>
          <p:nvPr/>
        </p:nvSpPr>
        <p:spPr>
          <a:xfrm>
            <a:off x="381000" y="858796"/>
            <a:ext cx="3962400" cy="5262979"/>
          </a:xfrm>
          <a:prstGeom prst="rect">
            <a:avLst/>
          </a:prstGeom>
        </p:spPr>
        <p:txBody>
          <a:bodyPr wrap="square">
            <a:spAutoFit/>
          </a:bodyPr>
          <a:lstStyle/>
          <a:p>
            <a:r>
              <a:rPr lang="en-US" sz="1200" b="1" dirty="0"/>
              <a:t>Introduction </a:t>
            </a:r>
            <a:endParaRPr lang="en-US" sz="1200" dirty="0"/>
          </a:p>
          <a:p>
            <a:r>
              <a:rPr lang="en-US" sz="1200" dirty="0"/>
              <a:t>The Tennessee School-Age Developmental Standards were compiled as an effort of the Tennessee Afterschool Network in conjunction with the Department of Education and the Department of Human Services. This document was designed as a guide for school-age care professionals based on current research and best practices and provides information on the continuum of developmental milestones that could typically be expected within age bands from five years to seventeen years. These developmental standards are child-focused as opposed to educational standards which are content-focused or quality standards which are program-focused. Finally, these standards provide suggestions on activities, experiences, and relationship and environment factors that could be employed to support each child's development.</a:t>
            </a:r>
          </a:p>
          <a:p>
            <a:r>
              <a:rPr lang="en-GB" sz="1200" dirty="0"/>
              <a:t> </a:t>
            </a:r>
            <a:endParaRPr lang="en-US" sz="1200" dirty="0"/>
          </a:p>
          <a:p>
            <a:r>
              <a:rPr lang="en-US" sz="1200" b="1" dirty="0"/>
              <a:t>Acknowledgements</a:t>
            </a:r>
            <a:endParaRPr lang="en-US" sz="1200" dirty="0"/>
          </a:p>
          <a:p>
            <a:r>
              <a:rPr lang="en-US" sz="1200" dirty="0"/>
              <a:t>The following individuals were instrumental in the support, creation, and distribution of these standards:</a:t>
            </a:r>
          </a:p>
          <a:p>
            <a:r>
              <a:rPr lang="en-US" sz="1200" dirty="0" err="1"/>
              <a:t>Sindy</a:t>
            </a:r>
            <a:r>
              <a:rPr lang="en-US" sz="1200" dirty="0"/>
              <a:t> Dawkins-</a:t>
            </a:r>
            <a:r>
              <a:rPr lang="en-US" sz="1200" dirty="0" err="1"/>
              <a:t>Schade</a:t>
            </a:r>
            <a:r>
              <a:rPr lang="en-US" sz="1200" dirty="0"/>
              <a:t>, SHADES of Development</a:t>
            </a:r>
          </a:p>
          <a:p>
            <a:r>
              <a:rPr lang="en-US" sz="1200" dirty="0"/>
              <a:t>Lin Venable, Tennessee Early Childhood Training Alliance </a:t>
            </a:r>
          </a:p>
          <a:p>
            <a:r>
              <a:rPr lang="en-US" sz="1200" dirty="0"/>
              <a:t>Dr. Stephanie </a:t>
            </a:r>
            <a:r>
              <a:rPr lang="en-US" sz="1200" dirty="0" err="1"/>
              <a:t>Turnbow</a:t>
            </a:r>
            <a:r>
              <a:rPr lang="en-US" sz="1200" dirty="0"/>
              <a:t>, Tipton County School-Age Child Care </a:t>
            </a:r>
          </a:p>
          <a:p>
            <a:r>
              <a:rPr lang="en-US" sz="1200" dirty="0"/>
              <a:t>Mary Graham, TN Afterschool Network and United Ways of Tennessee</a:t>
            </a:r>
          </a:p>
          <a:p>
            <a:r>
              <a:rPr lang="en-US" sz="1200" dirty="0"/>
              <a:t>Misty Moody, Department of Education </a:t>
            </a:r>
          </a:p>
          <a:p>
            <a:r>
              <a:rPr lang="en-US" sz="1200" dirty="0"/>
              <a:t>Joyce Turner, Department of Human Services </a:t>
            </a:r>
          </a:p>
          <a:p>
            <a:r>
              <a:rPr lang="en-US" sz="1200" b="1" dirty="0"/>
              <a:t> </a:t>
            </a:r>
            <a:endParaRPr lang="en-US" sz="1200" dirty="0"/>
          </a:p>
        </p:txBody>
      </p:sp>
      <p:sp>
        <p:nvSpPr>
          <p:cNvPr id="6" name="Rectangle 5"/>
          <p:cNvSpPr/>
          <p:nvPr/>
        </p:nvSpPr>
        <p:spPr>
          <a:xfrm>
            <a:off x="4800600" y="858796"/>
            <a:ext cx="3962400" cy="6186309"/>
          </a:xfrm>
          <a:prstGeom prst="rect">
            <a:avLst/>
          </a:prstGeom>
        </p:spPr>
        <p:txBody>
          <a:bodyPr wrap="square">
            <a:spAutoFit/>
          </a:bodyPr>
          <a:lstStyle/>
          <a:p>
            <a:r>
              <a:rPr lang="en-US" sz="1200" b="1" dirty="0"/>
              <a:t>Overview and Structure </a:t>
            </a:r>
            <a:endParaRPr lang="en-US" sz="1200" dirty="0"/>
          </a:p>
          <a:p>
            <a:r>
              <a:rPr lang="en-US" sz="1200" dirty="0"/>
              <a:t>The Tennessee School-Age Developmental Standards are organized into age bands which are then broken into three domains: Social-Emotional Development, Cognition and Approaches to Learning, and Physical Development and Wellbeing. Each domain is further categorized into clusters which then give expectation statements that describe skills and developmental achievements that are typical but not definitive for each age band. Every expectation statement is accompanied by supporting suggestions for activities, experiences, relationship and environmental factors that can be utilized in school-age care settings.</a:t>
            </a:r>
          </a:p>
          <a:p>
            <a:r>
              <a:rPr lang="en-GB" sz="1200" dirty="0"/>
              <a:t> </a:t>
            </a:r>
            <a:endParaRPr lang="en-US" sz="1200" dirty="0"/>
          </a:p>
          <a:p>
            <a:r>
              <a:rPr lang="en-US" sz="1200" b="1" dirty="0"/>
              <a:t>Social-Emotional Development. </a:t>
            </a:r>
            <a:r>
              <a:rPr lang="en-US" sz="1200" dirty="0"/>
              <a:t>This domain focuses on the interpersonal and intrapersonal skills and behaviors children develop through relationships and social interactions. This domain addresses the following clusters and correlates to the TN Department of Education SEL/SPC Standards: </a:t>
            </a:r>
          </a:p>
          <a:p>
            <a:pPr marL="628650" lvl="1" indent="-171450">
              <a:buFont typeface="Arial" panose="020B0604020202020204" pitchFamily="34" charset="0"/>
              <a:buChar char="•"/>
            </a:pPr>
            <a:r>
              <a:rPr lang="en-US" sz="1200" dirty="0"/>
              <a:t>Communication &amp; Expression, Friendship &amp; Peer Interaction and Interaction with Adults (Relationship skills); </a:t>
            </a:r>
          </a:p>
          <a:p>
            <a:pPr marL="628650" lvl="1" indent="-171450">
              <a:buFont typeface="Arial" panose="020B0604020202020204" pitchFamily="34" charset="0"/>
              <a:buChar char="•"/>
            </a:pPr>
            <a:r>
              <a:rPr lang="en-US" sz="1200" dirty="0"/>
              <a:t>Self-Concept (Self-Awareness)</a:t>
            </a:r>
          </a:p>
          <a:p>
            <a:pPr marL="628650" lvl="1" indent="-171450">
              <a:buFont typeface="Arial" panose="020B0604020202020204" pitchFamily="34" charset="0"/>
              <a:buChar char="•"/>
            </a:pPr>
            <a:r>
              <a:rPr lang="en-US" sz="1200" dirty="0"/>
              <a:t>Emotional Regulation (Self-Concept)</a:t>
            </a:r>
          </a:p>
          <a:p>
            <a:pPr marL="628650" lvl="1" indent="-171450">
              <a:buFont typeface="Arial" panose="020B0604020202020204" pitchFamily="34" charset="0"/>
              <a:buChar char="•"/>
            </a:pPr>
            <a:r>
              <a:rPr lang="en-US" sz="1200" dirty="0"/>
              <a:t>and,  Empathy and Cultural Competency/Diversity (Social Awareness) </a:t>
            </a:r>
          </a:p>
          <a:p>
            <a:endParaRPr lang="en-US" sz="1200" dirty="0"/>
          </a:p>
          <a:p>
            <a:r>
              <a:rPr lang="en-US" sz="1200" b="1" dirty="0"/>
              <a:t>Cognition and Approaches to Learning. </a:t>
            </a:r>
            <a:r>
              <a:rPr lang="en-US" sz="1200" dirty="0"/>
              <a:t>This domain focuses on the learning behaviors and skills that are typical with each age band. The clusters addressed in this domain are: Engagement &amp; Persistence; Language &amp; The Arts, Math, Science &amp; Technology; and Initiative &amp; Curiosity. </a:t>
            </a:r>
          </a:p>
          <a:p>
            <a:endParaRPr lang="en-US" sz="1200" dirty="0"/>
          </a:p>
          <a:p>
            <a:r>
              <a:rPr lang="en-GB" sz="1200" dirty="0"/>
              <a:t> </a:t>
            </a:r>
            <a:endParaRPr lang="en-US" sz="1200" dirty="0"/>
          </a:p>
        </p:txBody>
      </p:sp>
      <p:sp>
        <p:nvSpPr>
          <p:cNvPr id="7" name="TextBox 6"/>
          <p:cNvSpPr txBox="1"/>
          <p:nvPr/>
        </p:nvSpPr>
        <p:spPr>
          <a:xfrm>
            <a:off x="381000" y="228600"/>
            <a:ext cx="8305800" cy="369332"/>
          </a:xfrm>
          <a:prstGeom prst="rect">
            <a:avLst/>
          </a:prstGeom>
          <a:noFill/>
        </p:spPr>
        <p:txBody>
          <a:bodyPr wrap="square" rtlCol="0">
            <a:spAutoFit/>
          </a:bodyPr>
          <a:lstStyle/>
          <a:p>
            <a:pPr algn="ctr"/>
            <a:r>
              <a:rPr lang="en-US" b="1" dirty="0"/>
              <a:t>Tennessee School-Age Developmental Standards 2021</a:t>
            </a:r>
          </a:p>
        </p:txBody>
      </p:sp>
    </p:spTree>
    <p:extLst>
      <p:ext uri="{BB962C8B-B14F-4D97-AF65-F5344CB8AC3E}">
        <p14:creationId xmlns:p14="http://schemas.microsoft.com/office/powerpoint/2010/main" val="124221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3290519"/>
              </p:ext>
            </p:extLst>
          </p:nvPr>
        </p:nvGraphicFramePr>
        <p:xfrm>
          <a:off x="457200" y="677084"/>
          <a:ext cx="8229600" cy="5456867"/>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320979">
                <a:tc rowSpan="3">
                  <a:txBody>
                    <a:bodyPr/>
                    <a:lstStyle/>
                    <a:p>
                      <a:pPr algn="ctr"/>
                      <a:r>
                        <a:rPr lang="en-US" b="1" dirty="0">
                          <a:solidFill>
                            <a:schemeClr val="bg1"/>
                          </a:solidFill>
                        </a:rPr>
                        <a:t>8-9 Year Olds</a:t>
                      </a:r>
                    </a:p>
                  </a:txBody>
                  <a:tcPr vert="vert270">
                    <a:solidFill>
                      <a:srgbClr val="FF9900"/>
                    </a:solidFill>
                  </a:tcPr>
                </a:tc>
                <a:tc rowSpan="3">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Self-Concept</a:t>
                      </a:r>
                      <a:r>
                        <a:rPr lang="en-US" sz="1200" b="1" kern="1200" baseline="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&amp; Emotional Regulation</a:t>
                      </a:r>
                      <a:endParaRPr lang="en-US" sz="1200" b="1" dirty="0"/>
                    </a:p>
                  </a:txBody>
                  <a:tcPr anchor="ctr">
                    <a:lnB w="12700" cap="flat" cmpd="sng" algn="ctr">
                      <a:solidFill>
                        <a:srgbClr val="0070C0"/>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Has developed a set of strategies for regulating emotions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Uses both internal and external qualities when defining self</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Can view self from other’s perspective and ability to take other’s perspective increases, which also increases ability to persuade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Becoming critical of their own performance and beginning to evaluate themselves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Sensitive to failure and criticism</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Can become discouraged, which may lead to being quite shy in public performances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Beginning to develop sportsmanship</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Growing need for independence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Developing their own point of view; Can view self from other’s perspective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Has better control over anger</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Becomes increasingly able to mask true feelings when it is understood how expressions might hurt others</a:t>
                      </a:r>
                      <a:endParaRPr lang="en-US" sz="1000" kern="1200" dirty="0">
                        <a:solidFill>
                          <a:schemeClr val="dk1"/>
                        </a:solidFill>
                        <a:effectLst/>
                        <a:latin typeface="+mn-lt"/>
                        <a:ea typeface="+mn-ea"/>
                        <a:cs typeface="+mn-cs"/>
                      </a:endParaRPr>
                    </a:p>
                  </a:txBody>
                  <a:tcPr>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space for independence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Still provide adult support for situations beyond a child’s ability to handle</a:t>
                      </a:r>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Allow children to attempt to solve their own problem; intervening to offer problem-solving strategies</a:t>
                      </a:r>
                      <a:endParaRPr lang="en-US" sz="1200" b="1"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a:txBody>
                    <a:bodyPr/>
                    <a:lstStyle/>
                    <a:p>
                      <a:pPr algn="ctr"/>
                      <a:r>
                        <a:rPr lang="en-US" sz="1200" b="1" kern="1200" dirty="0">
                          <a:solidFill>
                            <a:schemeClr val="dk1"/>
                          </a:solidFill>
                          <a:effectLst/>
                          <a:latin typeface="+mn-lt"/>
                          <a:ea typeface="+mn-ea"/>
                          <a:cs typeface="+mn-cs"/>
                        </a:rPr>
                        <a:t>Social Awareness and Empathy</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Enjoy helping others because it is “right”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Become aware of gender stereotypes in personality traits and school subjects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sportsmanship and winning/losing gracefully</a:t>
                      </a:r>
                    </a:p>
                  </a:txBody>
                  <a:tcP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3BE"/>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20</a:t>
            </a:fld>
            <a:endParaRPr lang="en-US" dirty="0"/>
          </a:p>
        </p:txBody>
      </p:sp>
    </p:spTree>
    <p:extLst>
      <p:ext uri="{BB962C8B-B14F-4D97-AF65-F5344CB8AC3E}">
        <p14:creationId xmlns:p14="http://schemas.microsoft.com/office/powerpoint/2010/main" val="141438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3468714"/>
              </p:ext>
            </p:extLst>
          </p:nvPr>
        </p:nvGraphicFramePr>
        <p:xfrm>
          <a:off x="457200" y="677084"/>
          <a:ext cx="8229600" cy="54422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8-9 Year Olds</a:t>
                      </a:r>
                    </a:p>
                  </a:txBody>
                  <a:tcPr vert="vert270">
                    <a:solidFill>
                      <a:srgbClr val="FF9900"/>
                    </a:solidFill>
                  </a:tcPr>
                </a:tc>
                <a:tc rowSpan="3">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noFill/>
                  </a:tcPr>
                </a:tc>
                <a:tc>
                  <a:txBody>
                    <a:bodyPr/>
                    <a:lstStyle/>
                    <a:p>
                      <a:pPr algn="ctr"/>
                      <a:r>
                        <a:rPr lang="en-US" sz="1200" b="1" kern="1200" dirty="0">
                          <a:solidFill>
                            <a:schemeClr val="dk1"/>
                          </a:solidFill>
                          <a:effectLst/>
                          <a:latin typeface="+mn-lt"/>
                          <a:ea typeface="+mn-ea"/>
                          <a:cs typeface="+mn-cs"/>
                        </a:rPr>
                        <a:t>Social Awareness and Empathy</a:t>
                      </a: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a:t>
                      </a:r>
                      <a:r>
                        <a:rPr lang="en-US" sz="1200" kern="1200" baseline="0" dirty="0">
                          <a:solidFill>
                            <a:schemeClr val="dk1"/>
                          </a:solidFill>
                          <a:effectLst/>
                          <a:latin typeface="+mn-lt"/>
                          <a:ea typeface="+mn-ea"/>
                          <a:cs typeface="+mn-cs"/>
                        </a:rPr>
                        <a:t> service learning activities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culturally</a:t>
                      </a:r>
                      <a:r>
                        <a:rPr lang="en-US" sz="1200" kern="1200" baseline="0" dirty="0">
                          <a:solidFill>
                            <a:schemeClr val="dk1"/>
                          </a:solidFill>
                          <a:effectLst/>
                          <a:latin typeface="+mn-lt"/>
                          <a:ea typeface="+mn-ea"/>
                          <a:cs typeface="+mn-cs"/>
                        </a:rPr>
                        <a:t> diverse books, materials and posters</a:t>
                      </a:r>
                    </a:p>
                    <a:p>
                      <a:pPr marL="171450" lvl="0" indent="-171450">
                        <a:buFont typeface="Arial" panose="020B0604020202020204" pitchFamily="34" charset="0"/>
                        <a:buChar char="•"/>
                      </a:pPr>
                      <a:r>
                        <a:rPr lang="en-US" sz="1200" b="0" kern="1200" baseline="0" dirty="0">
                          <a:solidFill>
                            <a:schemeClr val="dk1"/>
                          </a:solidFill>
                          <a:effectLst/>
                          <a:latin typeface="+mn-lt"/>
                          <a:ea typeface="+mn-ea"/>
                          <a:cs typeface="+mn-cs"/>
                        </a:rPr>
                        <a:t>Develop systems and  establish expectations and rule to maintain social order</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Recognize acts of kindness</a:t>
                      </a:r>
                    </a:p>
                    <a:p>
                      <a:pPr marL="173736" indent="-173736">
                        <a:buFont typeface="Arial" panose="020B0604020202020204" pitchFamily="34" charset="0"/>
                        <a:buChar char="•"/>
                      </a:pPr>
                      <a:r>
                        <a:rPr lang="en-US" sz="1200" b="0" kern="1200" dirty="0">
                          <a:solidFill>
                            <a:schemeClr val="dk1"/>
                          </a:solidFill>
                          <a:effectLst/>
                          <a:latin typeface="+mn-lt"/>
                          <a:ea typeface="+mn-ea"/>
                          <a:cs typeface="+mn-cs"/>
                        </a:rPr>
                        <a:t>Model empathy</a:t>
                      </a:r>
                    </a:p>
                    <a:p>
                      <a:pPr marL="173736" indent="-173736">
                        <a:buFont typeface="Arial" panose="020B0604020202020204" pitchFamily="34" charset="0"/>
                        <a:buChar char="•"/>
                      </a:pPr>
                      <a:r>
                        <a:rPr lang="en-US" sz="1200" b="0" kern="1200" dirty="0">
                          <a:solidFill>
                            <a:schemeClr val="dk1"/>
                          </a:solidFill>
                          <a:effectLst/>
                          <a:latin typeface="+mn-lt"/>
                          <a:ea typeface="+mn-ea"/>
                          <a:cs typeface="+mn-cs"/>
                        </a:rPr>
                        <a:t>Share stories of your own service work</a:t>
                      </a:r>
                    </a:p>
                    <a:p>
                      <a:pPr marL="173736" indent="-173736">
                        <a:buFont typeface="Arial" panose="020B0604020202020204" pitchFamily="34" charset="0"/>
                        <a:buChar char="•"/>
                      </a:pPr>
                      <a:r>
                        <a:rPr lang="en-US" sz="1200" b="0" kern="1200" dirty="0">
                          <a:solidFill>
                            <a:schemeClr val="dk1"/>
                          </a:solidFill>
                          <a:effectLst/>
                          <a:latin typeface="+mn-lt"/>
                          <a:ea typeface="+mn-ea"/>
                          <a:cs typeface="+mn-cs"/>
                        </a:rPr>
                        <a:t>Teach children about personal</a:t>
                      </a:r>
                      <a:r>
                        <a:rPr lang="en-US" sz="1200" b="0" kern="1200" baseline="0" dirty="0">
                          <a:solidFill>
                            <a:schemeClr val="dk1"/>
                          </a:solidFill>
                          <a:effectLst/>
                          <a:latin typeface="+mn-lt"/>
                          <a:ea typeface="+mn-ea"/>
                          <a:cs typeface="+mn-cs"/>
                        </a:rPr>
                        <a:t> space</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rowSpan="2">
                  <a:txBody>
                    <a:bodyPr/>
                    <a:lstStyle/>
                    <a:p>
                      <a:pPr algn="ctr"/>
                      <a:r>
                        <a:rPr lang="en-US" sz="1200" b="1" dirty="0"/>
                        <a:t>Friendship and Peer Interactions</a:t>
                      </a:r>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Learning to cooperate in group activities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Growing need for independence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Judges others with more objectivity; recognizes intent versus mistake or accident</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Uses problem-solving, negotiating and compromising skills with peers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Same sex peer groups emerge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Boys and girls tend to tease each other</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Developing lasting friendships and beginning to handle peer pressure</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Sibling rivalry may increase</a:t>
                      </a: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2"/>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space for </a:t>
                      </a:r>
                      <a:r>
                        <a:rPr lang="en-US" sz="1200" kern="1200" baseline="0" dirty="0">
                          <a:solidFill>
                            <a:schemeClr val="dk1"/>
                          </a:solidFill>
                          <a:effectLst/>
                          <a:latin typeface="+mn-lt"/>
                          <a:ea typeface="+mn-ea"/>
                          <a:cs typeface="+mn-cs"/>
                        </a:rPr>
                        <a:t>mall group activity</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Post signs that illustrate acts of kindness and friendship</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resources that help children label their feelings</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Still provide adult support for situations beyond a child’s ability to handle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mn-lt"/>
                          <a:ea typeface="+mn-ea"/>
                          <a:cs typeface="+mn-cs"/>
                        </a:rPr>
                        <a:t>Recognize positive peer interactions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mn-lt"/>
                          <a:ea typeface="+mn-ea"/>
                          <a:cs typeface="+mn-cs"/>
                        </a:rPr>
                        <a:t>Model</a:t>
                      </a:r>
                      <a:r>
                        <a:rPr lang="en-US" sz="1200" b="0" kern="1200" baseline="0" dirty="0">
                          <a:solidFill>
                            <a:schemeClr val="dk1"/>
                          </a:solidFill>
                          <a:effectLst/>
                          <a:latin typeface="+mn-lt"/>
                          <a:ea typeface="+mn-ea"/>
                          <a:cs typeface="+mn-cs"/>
                        </a:rPr>
                        <a:t> appropriate verbal and non-verbal peer interactions</a:t>
                      </a:r>
                      <a:endParaRPr lang="en-US" sz="1200"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21</a:t>
            </a:fld>
            <a:endParaRPr lang="en-US" dirty="0"/>
          </a:p>
        </p:txBody>
      </p:sp>
    </p:spTree>
    <p:extLst>
      <p:ext uri="{BB962C8B-B14F-4D97-AF65-F5344CB8AC3E}">
        <p14:creationId xmlns:p14="http://schemas.microsoft.com/office/powerpoint/2010/main" val="411171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9320820"/>
              </p:ext>
            </p:extLst>
          </p:nvPr>
        </p:nvGraphicFramePr>
        <p:xfrm>
          <a:off x="457200" y="677084"/>
          <a:ext cx="8229600" cy="599084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8-9 Year Olds</a:t>
                      </a:r>
                    </a:p>
                  </a:txBody>
                  <a:tcPr vert="vert270">
                    <a:solidFill>
                      <a:srgbClr val="FF9900"/>
                    </a:solidFill>
                  </a:tcPr>
                </a:tc>
                <a:tc rowSpan="2">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B w="12700" cap="flat" cmpd="sng" algn="ctr">
                      <a:solidFill>
                        <a:srgbClr val="0070C0"/>
                      </a:solidFill>
                      <a:prstDash val="solid"/>
                      <a:round/>
                      <a:headEnd type="none" w="med" len="med"/>
                      <a:tailEnd type="none" w="med" len="med"/>
                    </a:lnB>
                    <a:noFill/>
                  </a:tcPr>
                </a:tc>
                <a:tc rowSpan="2">
                  <a:txBody>
                    <a:bodyPr/>
                    <a:lstStyle/>
                    <a:p>
                      <a:pPr algn="ctr"/>
                      <a:r>
                        <a:rPr lang="en-US" sz="1200" b="1" kern="1200" dirty="0">
                          <a:solidFill>
                            <a:schemeClr val="dk1"/>
                          </a:solidFill>
                          <a:effectLst/>
                          <a:latin typeface="+mn-lt"/>
                          <a:ea typeface="+mn-ea"/>
                          <a:cs typeface="+mn-cs"/>
                        </a:rPr>
                        <a:t>Interaction with Adults</a:t>
                      </a: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CB86"/>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Resent being treated like a little child, but still need to be reminded of responsibilities</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Becoming more self-sufficient and independent</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Need recognition for achievements</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Good social rapport with teachers and adults</a:t>
                      </a:r>
                    </a:p>
                    <a:p>
                      <a:pPr marL="285750" indent="-285750">
                        <a:buFont typeface="Arial" panose="020B0604020202020204" pitchFamily="34" charset="0"/>
                        <a:buChar char="•"/>
                      </a:pPr>
                      <a:r>
                        <a:rPr lang="en-US" sz="1200" kern="1200" dirty="0">
                          <a:solidFill>
                            <a:schemeClr val="dk1"/>
                          </a:solidFill>
                          <a:effectLst/>
                          <a:latin typeface="+mn-lt"/>
                          <a:ea typeface="+mn-ea"/>
                          <a:cs typeface="+mn-cs"/>
                        </a:rPr>
                        <a:t>Seeks adult approval</a:t>
                      </a:r>
                      <a:endParaRPr lang="en-US" sz="1200" b="0" kern="1200" dirty="0">
                        <a:solidFill>
                          <a:schemeClr val="dk1"/>
                        </a:solidFill>
                        <a:effectLst/>
                        <a:latin typeface="+mn-lt"/>
                        <a:ea typeface="+mn-ea"/>
                        <a:cs typeface="+mn-cs"/>
                      </a:endParaRPr>
                    </a:p>
                  </a:txBody>
                  <a:tcPr>
                    <a:lnL w="12700" cmpd="sng">
                      <a:noFill/>
                    </a:lnL>
                    <a:lnR w="12700" cmpd="sng">
                      <a:noFill/>
                    </a:lnR>
                    <a:lnTlToBr w="12700" cmpd="sng">
                      <a:noFill/>
                      <a:prstDash val="solid"/>
                    </a:lnTlToBr>
                    <a:lnBlToTr w="12700" cmpd="sng">
                      <a:noFill/>
                      <a:prstDash val="solid"/>
                    </a:lnBlToTr>
                    <a:solidFill>
                      <a:srgbClr val="FEE3BE"/>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Post visual schedules and reminders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schedules</a:t>
                      </a:r>
                      <a:r>
                        <a:rPr lang="en-US" sz="1200" kern="1200" baseline="0" dirty="0">
                          <a:solidFill>
                            <a:schemeClr val="dk1"/>
                          </a:solidFill>
                          <a:effectLst/>
                          <a:latin typeface="+mn-lt"/>
                          <a:ea typeface="+mn-ea"/>
                          <a:cs typeface="+mn-cs"/>
                        </a:rPr>
                        <a:t> and systems to allow kids to self-monitor</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opportunities for kids to lead </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Recognize</a:t>
                      </a:r>
                      <a:r>
                        <a:rPr lang="en-US" sz="1200" b="0" kern="1200" baseline="0" dirty="0">
                          <a:solidFill>
                            <a:schemeClr val="dk1"/>
                          </a:solidFill>
                          <a:effectLst/>
                          <a:latin typeface="+mn-lt"/>
                          <a:ea typeface="+mn-ea"/>
                          <a:cs typeface="+mn-cs"/>
                        </a:rPr>
                        <a:t> children’s skills and talents</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Be respectful in all communications with children</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Avoid lectures and public embarrassment or humiliation</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37360">
                <a:tc vMerge="1">
                  <a:txBody>
                    <a:bodyPr/>
                    <a:lstStyle/>
                    <a:p>
                      <a:pPr algn="ctr"/>
                      <a:endParaRPr lang="en-US" b="1" dirty="0">
                        <a:solidFill>
                          <a:schemeClr val="bg1"/>
                        </a:solidFill>
                      </a:endParaRPr>
                    </a:p>
                  </a:txBody>
                  <a:tcPr vert="vert270">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Approaches to Learning and Cognition</a:t>
                      </a:r>
                    </a:p>
                  </a:txBody>
                  <a:tcPr vert="vert270" anchor="ctr">
                    <a:lnT w="12700" cap="flat" cmpd="sng" algn="ctr">
                      <a:solidFill>
                        <a:srgbClr val="0070C0"/>
                      </a:solidFill>
                      <a:prstDash val="solid"/>
                      <a:round/>
                      <a:headEnd type="none" w="med" len="med"/>
                      <a:tailEnd type="none" w="med" len="med"/>
                    </a:lnT>
                    <a:noFill/>
                  </a:tcPr>
                </a:tc>
                <a:tc>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follow and carry out detailed directions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Increased attention span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Enjoy new activities, experiences and challenges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interest in long range projects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do complex tasks and use step-by-step plans to carry them out,  may have difficulty following through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balance school with many interest: sports, music hobbies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work for hours on activities that interest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Will work hard to learn a new skill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budget time and work alone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Become more product and goal oriented</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Ability to focus attention on relevant aspects of activities and ignore or put aside irrelevant information</a:t>
                      </a: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22</a:t>
            </a:fld>
            <a:endParaRPr lang="en-US" dirty="0"/>
          </a:p>
        </p:txBody>
      </p:sp>
    </p:spTree>
    <p:extLst>
      <p:ext uri="{BB962C8B-B14F-4D97-AF65-F5344CB8AC3E}">
        <p14:creationId xmlns:p14="http://schemas.microsoft.com/office/powerpoint/2010/main" val="280504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277607"/>
              </p:ext>
            </p:extLst>
          </p:nvPr>
        </p:nvGraphicFramePr>
        <p:xfrm>
          <a:off x="457200" y="677084"/>
          <a:ext cx="8229600" cy="54422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8-9 Year Olds</a:t>
                      </a:r>
                    </a:p>
                  </a:txBody>
                  <a:tcPr vert="vert270">
                    <a:solidFill>
                      <a:srgbClr val="FF9900"/>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Approaches to Learning and Cognition</a:t>
                      </a:r>
                    </a:p>
                  </a:txBody>
                  <a:tcPr vert="vert270" anchor="ctr">
                    <a:noFill/>
                  </a:tcPr>
                </a:tc>
                <a:tc>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Offer project-based</a:t>
                      </a:r>
                      <a:r>
                        <a:rPr lang="en-US" sz="1200" b="0" kern="1200" baseline="0" dirty="0">
                          <a:solidFill>
                            <a:schemeClr val="dk1"/>
                          </a:solidFill>
                          <a:effectLst/>
                          <a:latin typeface="+mn-lt"/>
                          <a:ea typeface="+mn-ea"/>
                          <a:cs typeface="+mn-cs"/>
                        </a:rPr>
                        <a:t> activity opportunities</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Provide storage for long term projects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Offer ongoing clubs address</a:t>
                      </a:r>
                      <a:r>
                        <a:rPr lang="en-US" sz="1200" b="0" kern="1200" baseline="0" dirty="0">
                          <a:solidFill>
                            <a:schemeClr val="dk1"/>
                          </a:solidFill>
                          <a:effectLst/>
                          <a:latin typeface="+mn-lt"/>
                          <a:ea typeface="+mn-ea"/>
                          <a:cs typeface="+mn-cs"/>
                        </a:rPr>
                        <a:t> multiple interest areas</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emotionally</a:t>
                      </a:r>
                      <a:r>
                        <a:rPr lang="en-US" sz="1200" b="0" kern="1200" baseline="0" dirty="0">
                          <a:solidFill>
                            <a:schemeClr val="dk1"/>
                          </a:solidFill>
                          <a:effectLst/>
                          <a:latin typeface="+mn-lt"/>
                          <a:ea typeface="+mn-ea"/>
                          <a:cs typeface="+mn-cs"/>
                        </a:rPr>
                        <a:t> and physically safe environments that encourage participation</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Recognize effort over mastery</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Model</a:t>
                      </a:r>
                      <a:r>
                        <a:rPr lang="en-US" sz="1200" b="0" kern="1200" baseline="0" dirty="0">
                          <a:solidFill>
                            <a:schemeClr val="dk1"/>
                          </a:solidFill>
                          <a:effectLst/>
                          <a:latin typeface="+mn-lt"/>
                          <a:ea typeface="+mn-ea"/>
                          <a:cs typeface="+mn-cs"/>
                        </a:rPr>
                        <a:t> engagement and persistence in your own approach to difficult or challenging tasks</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rowSpan="2">
                  <a:txBody>
                    <a:bodyPr/>
                    <a:lstStyle/>
                    <a:p>
                      <a:pPr algn="ctr"/>
                      <a:r>
                        <a:rPr lang="en-US" sz="1200" b="1" kern="1200" dirty="0">
                          <a:solidFill>
                            <a:schemeClr val="dk1"/>
                          </a:solidFill>
                          <a:effectLst/>
                          <a:latin typeface="+mn-lt"/>
                          <a:ea typeface="+mn-ea"/>
                          <a:cs typeface="+mn-cs"/>
                        </a:rPr>
                        <a:t>Initiative &amp; Curiosity</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Starting to use logical thought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Logical thought remains tied to concrete situations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Growing use of abstract and critical thinking skills but at different rates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Memory strategies and information organization becomes more elaborate and effective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Becoming curious as to how things work and how they are made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ask question to develop their own point of view</a:t>
                      </a: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2"/>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Select challenging activities in which children are motivated to learn, even activities that may be too challenging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support for children during challenging activities to ease frustration</a:t>
                      </a:r>
                    </a:p>
                    <a:p>
                      <a:r>
                        <a:rPr lang="en-US" sz="1200" b="1" kern="1200" dirty="0">
                          <a:solidFill>
                            <a:schemeClr val="dk1"/>
                          </a:solidFill>
                          <a:effectLst/>
                          <a:latin typeface="+mn-lt"/>
                          <a:ea typeface="+mn-ea"/>
                          <a:cs typeface="+mn-cs"/>
                        </a:rPr>
                        <a:t>In our relationships we can: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Encourage</a:t>
                      </a:r>
                      <a:r>
                        <a:rPr lang="en-US" sz="1200" kern="1200" baseline="0" dirty="0">
                          <a:solidFill>
                            <a:schemeClr val="dk1"/>
                          </a:solidFill>
                          <a:effectLst/>
                          <a:latin typeface="+mn-lt"/>
                          <a:ea typeface="+mn-ea"/>
                          <a:cs typeface="+mn-cs"/>
                        </a:rPr>
                        <a:t> inquiry  and investigation.  Offer </a:t>
                      </a:r>
                      <a:r>
                        <a:rPr lang="en-US" sz="1200" kern="1200" dirty="0">
                          <a:solidFill>
                            <a:schemeClr val="dk1"/>
                          </a:solidFill>
                          <a:effectLst/>
                          <a:latin typeface="+mn-lt"/>
                          <a:ea typeface="+mn-ea"/>
                          <a:cs typeface="+mn-cs"/>
                        </a:rPr>
                        <a:t>explanations  when appropriate about topics of interest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Ask open-ended</a:t>
                      </a:r>
                      <a:r>
                        <a:rPr lang="en-US" sz="1200" kern="1200" baseline="0" dirty="0">
                          <a:solidFill>
                            <a:schemeClr val="dk1"/>
                          </a:solidFill>
                          <a:effectLst/>
                          <a:latin typeface="+mn-lt"/>
                          <a:ea typeface="+mn-ea"/>
                          <a:cs typeface="+mn-cs"/>
                        </a:rPr>
                        <a:t> questions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dk1"/>
                          </a:solidFill>
                          <a:effectLst/>
                          <a:latin typeface="+mn-lt"/>
                          <a:ea typeface="+mn-ea"/>
                          <a:cs typeface="+mn-cs"/>
                        </a:rPr>
                        <a:t>Recognize  and reinforce child initiative</a:t>
                      </a:r>
                      <a:endParaRPr lang="en-US" sz="1200" b="1"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23</a:t>
            </a:fld>
            <a:endParaRPr lang="en-US" dirty="0"/>
          </a:p>
        </p:txBody>
      </p:sp>
    </p:spTree>
    <p:extLst>
      <p:ext uri="{BB962C8B-B14F-4D97-AF65-F5344CB8AC3E}">
        <p14:creationId xmlns:p14="http://schemas.microsoft.com/office/powerpoint/2010/main" val="77470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9899736"/>
              </p:ext>
            </p:extLst>
          </p:nvPr>
        </p:nvGraphicFramePr>
        <p:xfrm>
          <a:off x="457200" y="677084"/>
          <a:ext cx="8229600" cy="580796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8-9 Year Olds</a:t>
                      </a:r>
                    </a:p>
                  </a:txBody>
                  <a:tcPr vert="vert270">
                    <a:lnR w="12700" cmpd="sng">
                      <a:noFill/>
                    </a:lnR>
                    <a:solidFill>
                      <a:srgbClr val="FF9900"/>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Approaches to Learning and Cognition</a:t>
                      </a:r>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Language and the Arts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ECB86"/>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Grasps double meanings of words, comprehending metaphors and humor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critical and abstract thinking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Become skilled in reading, writing and use of oral language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express creative skills through writing, acting, inventing and designing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Retells familiar stories using beginning, middle, and end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Shows interest in reading fictional stories, magazines, and how-to project books</a:t>
                      </a:r>
                    </a:p>
                  </a:txBody>
                  <a:tcPr>
                    <a:lnL w="12700" cmpd="sng">
                      <a:noFill/>
                    </a:lnL>
                    <a:lnR w="12700" cmpd="sng">
                      <a:noFill/>
                    </a:lnR>
                    <a:lnB w="12700" cmpd="sng">
                      <a:noFill/>
                    </a:lnB>
                    <a:lnTlToBr w="12700" cmpd="sng">
                      <a:noFill/>
                      <a:prstDash val="solid"/>
                    </a:lnTlToBr>
                    <a:lnBlToTr w="12700" cmpd="sng">
                      <a:noFill/>
                      <a:prstDash val="solid"/>
                    </a:lnBlToTr>
                    <a:solidFill>
                      <a:srgbClr val="FEE3BE"/>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Prove books, magazines and informational pamphlets in all areas of the program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Offer creative writing</a:t>
                      </a:r>
                      <a:r>
                        <a:rPr lang="en-US" sz="1200" kern="1200" baseline="0" dirty="0">
                          <a:solidFill>
                            <a:schemeClr val="dk1"/>
                          </a:solidFill>
                          <a:effectLst/>
                          <a:latin typeface="+mn-lt"/>
                          <a:ea typeface="+mn-ea"/>
                          <a:cs typeface="+mn-cs"/>
                        </a:rPr>
                        <a:t> and </a:t>
                      </a:r>
                      <a:r>
                        <a:rPr lang="en-US" sz="1200" kern="1200" dirty="0">
                          <a:solidFill>
                            <a:schemeClr val="dk1"/>
                          </a:solidFill>
                          <a:effectLst/>
                          <a:latin typeface="+mn-lt"/>
                          <a:ea typeface="+mn-ea"/>
                          <a:cs typeface="+mn-cs"/>
                        </a:rPr>
                        <a:t>drama activities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journaling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Become aware of typical reading/language/speech disabilities</a:t>
                      </a:r>
                      <a:r>
                        <a:rPr lang="en-US" sz="1200" kern="1200" baseline="0" dirty="0">
                          <a:solidFill>
                            <a:schemeClr val="dk1"/>
                          </a:solidFill>
                          <a:effectLst/>
                          <a:latin typeface="+mn-lt"/>
                          <a:ea typeface="+mn-ea"/>
                          <a:cs typeface="+mn-cs"/>
                        </a:rPr>
                        <a:t> and employ strategies that encourage reading and writing </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Seek to understand each child’s ability in reading, language and writing</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Avoid embarrassing students with learning disabilities </a:t>
                      </a: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3736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Expanding reasoning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money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place value understanding to round whole numbers to the nearest 10 or 100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Quickly and accurately add and subtract numbers through 1000 using knowledge of place value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place value understanding to multiply and divide numbers up through 100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Multiply one-digit whole numbers by multiples of 10 between 10 and 90. For example, 9×80 or 5×60</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Collecting becomes highly interesting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Time skills develop</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Become interested in activities such as cooking and carpentry</a:t>
                      </a:r>
                      <a:endParaRPr lang="en-US" sz="1200" b="0" kern="1200" dirty="0">
                        <a:solidFill>
                          <a:schemeClr val="dk1"/>
                        </a:solidFill>
                        <a:effectLst/>
                        <a:latin typeface="+mn-lt"/>
                        <a:ea typeface="+mn-ea"/>
                        <a:cs typeface="+mn-cs"/>
                      </a:endParaRP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24</a:t>
            </a:fld>
            <a:endParaRPr lang="en-US" dirty="0"/>
          </a:p>
        </p:txBody>
      </p:sp>
    </p:spTree>
    <p:extLst>
      <p:ext uri="{BB962C8B-B14F-4D97-AF65-F5344CB8AC3E}">
        <p14:creationId xmlns:p14="http://schemas.microsoft.com/office/powerpoint/2010/main" val="174344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0525814"/>
              </p:ext>
            </p:extLst>
          </p:nvPr>
        </p:nvGraphicFramePr>
        <p:xfrm>
          <a:off x="457200" y="677084"/>
          <a:ext cx="8229600" cy="587611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8-9 Year Olds</a:t>
                      </a:r>
                    </a:p>
                  </a:txBody>
                  <a:tcPr vert="vert270">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Approaches to Learning</a:t>
                      </a:r>
                    </a:p>
                  </a:txBody>
                  <a:tcPr vert="vert270" anchor="ctr">
                    <a:lnB w="12700" cap="flat" cmpd="sng" algn="ctr">
                      <a:solidFill>
                        <a:srgbClr val="0070C0"/>
                      </a:solidFill>
                      <a:prstDash val="solid"/>
                      <a:round/>
                      <a:headEnd type="none" w="med" len="med"/>
                      <a:tailEnd type="none" w="med" len="med"/>
                    </a:lnB>
                    <a:noFill/>
                  </a:tcPr>
                </a:tc>
                <a:tc>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computers and tablets to be used in a controlled environment with educational apps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manipulatives that provide math exploration and practice</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opportunities to conduct science experiments</a:t>
                      </a:r>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Encourage</a:t>
                      </a:r>
                      <a:r>
                        <a:rPr lang="en-US" sz="1200" b="0" kern="1200" baseline="0" dirty="0">
                          <a:solidFill>
                            <a:schemeClr val="dk1"/>
                          </a:solidFill>
                          <a:effectLst/>
                          <a:latin typeface="+mn-lt"/>
                          <a:ea typeface="+mn-ea"/>
                          <a:cs typeface="+mn-cs"/>
                        </a:rPr>
                        <a:t> investigation, inquiry and discovery</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Use vocabulary that reinforces the scientific method, technology concepts and math concept</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Seek to understand science, math and technology standards expectations of 8-9 year old students </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39748">
                <a:tc vMerge="1">
                  <a:txBody>
                    <a:bodyPr/>
                    <a:lstStyle/>
                    <a:p>
                      <a:pPr algn="ctr"/>
                      <a:endParaRPr lang="en-US" b="1" dirty="0">
                        <a:solidFill>
                          <a:schemeClr val="bg1"/>
                        </a:solidFill>
                      </a:endParaRPr>
                    </a:p>
                  </a:txBody>
                  <a:tcPr vert="vert270">
                    <a:solidFill>
                      <a:srgbClr val="FF9900"/>
                    </a:solidFill>
                  </a:tcPr>
                </a:tc>
                <a:tc rowSpan="2">
                  <a:txBody>
                    <a:bodyPr/>
                    <a:lstStyle/>
                    <a:p>
                      <a:pPr algn="ctr"/>
                      <a:r>
                        <a:rPr lang="en-US" b="1" dirty="0"/>
                        <a:t>Physical Development &amp; Well-Being</a:t>
                      </a:r>
                    </a:p>
                  </a:txBody>
                  <a:tcPr vert="vert270" anchor="ctr">
                    <a:lnT w="12700" cap="flat" cmpd="sng" algn="ctr">
                      <a:solidFill>
                        <a:srgbClr val="0070C0"/>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Nutrition and Self-Care</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Insatiable appetite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Adolescent growth spurts begin (girls sooner than boys)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Puberty may begin for some girls; first stages of breast development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take responsibility for personal hygiene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Visual nearsightedness often develops at this age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Display time management skills</a:t>
                      </a: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2"/>
                  </a:ext>
                </a:extLst>
              </a:tr>
              <a:tr h="1135231">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information</a:t>
                      </a:r>
                      <a:r>
                        <a:rPr lang="en-US" sz="1200" b="0" kern="1200" baseline="0" dirty="0">
                          <a:solidFill>
                            <a:schemeClr val="dk1"/>
                          </a:solidFill>
                          <a:effectLst/>
                          <a:latin typeface="+mn-lt"/>
                          <a:ea typeface="+mn-ea"/>
                          <a:cs typeface="+mn-cs"/>
                        </a:rPr>
                        <a:t> to students and parent to link them to community resources relevant to vision care, nutrition, development and hygiene</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Ensure adequate serving sizes are available at snacks and/or meals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Allow opportunities for self-management within the</a:t>
                      </a:r>
                      <a:r>
                        <a:rPr lang="en-US" sz="1200" b="0" kern="1200" baseline="0" dirty="0">
                          <a:solidFill>
                            <a:schemeClr val="dk1"/>
                          </a:solidFill>
                          <a:effectLst/>
                          <a:latin typeface="+mn-lt"/>
                          <a:ea typeface="+mn-ea"/>
                          <a:cs typeface="+mn-cs"/>
                        </a:rPr>
                        <a:t> schedule ,</a:t>
                      </a:r>
                      <a:r>
                        <a:rPr lang="en-US" sz="1200" b="0" kern="1200" baseline="0" dirty="0" err="1">
                          <a:solidFill>
                            <a:schemeClr val="dk1"/>
                          </a:solidFill>
                          <a:effectLst/>
                          <a:latin typeface="+mn-lt"/>
                          <a:ea typeface="+mn-ea"/>
                          <a:cs typeface="+mn-cs"/>
                        </a:rPr>
                        <a:t>ie</a:t>
                      </a:r>
                      <a:r>
                        <a:rPr lang="en-US" sz="1200" b="0" kern="1200" baseline="0" dirty="0">
                          <a:solidFill>
                            <a:schemeClr val="dk1"/>
                          </a:solidFill>
                          <a:effectLst/>
                          <a:latin typeface="+mn-lt"/>
                          <a:ea typeface="+mn-ea"/>
                          <a:cs typeface="+mn-cs"/>
                        </a:rPr>
                        <a:t>.  Some student choice such as when to study, when to relax and when to be active</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Model positive</a:t>
                      </a:r>
                      <a:r>
                        <a:rPr lang="en-US" sz="1200" b="0" kern="1200" baseline="0" dirty="0">
                          <a:solidFill>
                            <a:schemeClr val="dk1"/>
                          </a:solidFill>
                          <a:effectLst/>
                          <a:latin typeface="+mn-lt"/>
                          <a:ea typeface="+mn-ea"/>
                          <a:cs typeface="+mn-cs"/>
                        </a:rPr>
                        <a:t> nutrition and hygiene habits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Offer support</a:t>
                      </a:r>
                      <a:r>
                        <a:rPr lang="en-US" sz="1200" b="0" kern="1200" baseline="0" dirty="0">
                          <a:solidFill>
                            <a:schemeClr val="dk1"/>
                          </a:solidFill>
                          <a:effectLst/>
                          <a:latin typeface="+mn-lt"/>
                          <a:ea typeface="+mn-ea"/>
                          <a:cs typeface="+mn-cs"/>
                        </a:rPr>
                        <a:t> and guidance as students learn to set goals, develop timelines, prioritize and reflect on outcomes</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25</a:t>
            </a:fld>
            <a:endParaRPr lang="en-US" dirty="0"/>
          </a:p>
        </p:txBody>
      </p:sp>
    </p:spTree>
    <p:extLst>
      <p:ext uri="{BB962C8B-B14F-4D97-AF65-F5344CB8AC3E}">
        <p14:creationId xmlns:p14="http://schemas.microsoft.com/office/powerpoint/2010/main" val="218453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0103151"/>
              </p:ext>
            </p:extLst>
          </p:nvPr>
        </p:nvGraphicFramePr>
        <p:xfrm>
          <a:off x="457200" y="677084"/>
          <a:ext cx="8229600" cy="583039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4">
                  <a:txBody>
                    <a:bodyPr/>
                    <a:lstStyle/>
                    <a:p>
                      <a:pPr algn="ctr"/>
                      <a:r>
                        <a:rPr lang="en-US" b="1" dirty="0">
                          <a:solidFill>
                            <a:schemeClr val="bg1"/>
                          </a:solidFill>
                        </a:rPr>
                        <a:t>8-9 Year Olds</a:t>
                      </a:r>
                    </a:p>
                  </a:txBody>
                  <a:tcPr vert="vert270">
                    <a:lnR w="12700" cmpd="sng">
                      <a:noFill/>
                    </a:lnR>
                    <a:solidFill>
                      <a:srgbClr val="FF9900"/>
                    </a:solidFill>
                  </a:tcPr>
                </a:tc>
                <a:tc rowSpan="4">
                  <a:txBody>
                    <a:bodyPr/>
                    <a:lstStyle/>
                    <a:p>
                      <a:pPr algn="ctr"/>
                      <a:r>
                        <a:rPr lang="en-US" b="1" dirty="0"/>
                        <a:t>Physical Development &amp; Well-Being</a:t>
                      </a:r>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Physical Appearance and Activity</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ECB86"/>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Physical changes often make them look more grown up than they are</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High energy level </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Increased body strength through physical activity</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Choose rough and tumble games with peers</a:t>
                      </a:r>
                    </a:p>
                  </a:txBody>
                  <a:tcPr>
                    <a:lnL w="12700" cmpd="sng">
                      <a:noFill/>
                    </a:lnL>
                    <a:lnR w="12700" cmpd="sng">
                      <a:noFill/>
                    </a:lnR>
                    <a:lnB w="12700" cmpd="sng">
                      <a:noFill/>
                    </a:lnB>
                    <a:lnTlToBr w="12700" cmpd="sng">
                      <a:noFill/>
                      <a:prstDash val="solid"/>
                    </a:lnTlToBr>
                    <a:lnBlToTr w="12700" cmpd="sng">
                      <a:noFill/>
                      <a:prstDash val="solid"/>
                    </a:lnBlToTr>
                    <a:solidFill>
                      <a:srgbClr val="FEE3BE"/>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physical activity at least 60 minutes per day</a:t>
                      </a:r>
                      <a:endParaRPr lang="en-US" sz="1200" kern="1200" baseline="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opportunities for free physical play</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opportunities for risk taking in a controlled setting</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Nurture</a:t>
                      </a:r>
                      <a:r>
                        <a:rPr lang="en-US" sz="1200" b="0" kern="1200" baseline="0" dirty="0">
                          <a:solidFill>
                            <a:schemeClr val="dk1"/>
                          </a:solidFill>
                          <a:effectLst/>
                          <a:latin typeface="+mn-lt"/>
                          <a:ea typeface="+mn-ea"/>
                          <a:cs typeface="+mn-cs"/>
                        </a:rPr>
                        <a:t> positive self-talk</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Prohibit putdowns and address each</a:t>
                      </a:r>
                      <a:r>
                        <a:rPr lang="en-US" sz="1200" b="0" kern="1200" baseline="0" dirty="0">
                          <a:solidFill>
                            <a:schemeClr val="dk1"/>
                          </a:solidFill>
                          <a:effectLst/>
                          <a:latin typeface="+mn-lt"/>
                          <a:ea typeface="+mn-ea"/>
                          <a:cs typeface="+mn-cs"/>
                        </a:rPr>
                        <a:t> time hurtful or mean comments are made</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Recognize the unique ness of each student</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Coordination and Motor Skills</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B86"/>
                    </a:solidFill>
                  </a:tcPr>
                </a:tc>
                <a:tc>
                  <a:txBody>
                    <a:bodyPr/>
                    <a:lstStyle/>
                    <a:p>
                      <a:r>
                        <a:rPr lang="en-US" sz="1200" b="1" kern="1200" dirty="0">
                          <a:solidFill>
                            <a:schemeClr val="dk1"/>
                          </a:solidFill>
                          <a:effectLst/>
                          <a:latin typeface="+mn-lt"/>
                          <a:ea typeface="+mn-ea"/>
                          <a:cs typeface="+mn-cs"/>
                        </a:rPr>
                        <a:t>Developmental Expectations:</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Motor skills are executed more quickly with better execution and timing</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Perfecting group game skills and team sport skills such as throwing, catching and kicking</a:t>
                      </a:r>
                    </a:p>
                    <a:p>
                      <a:pPr marL="173736" lvl="0" indent="-173736">
                        <a:buFont typeface="Arial" panose="020B0604020202020204" pitchFamily="34" charset="0"/>
                        <a:buChar char="•"/>
                      </a:pPr>
                      <a:r>
                        <a:rPr lang="en-US" sz="1200" kern="1200" dirty="0">
                          <a:solidFill>
                            <a:schemeClr val="dk1"/>
                          </a:solidFill>
                          <a:effectLst/>
                          <a:latin typeface="+mn-lt"/>
                          <a:ea typeface="+mn-ea"/>
                          <a:cs typeface="+mn-cs"/>
                        </a:rPr>
                        <a:t>Increased large muscle coordination leads to success in organized sports and games</a:t>
                      </a:r>
                    </a:p>
                    <a:p>
                      <a:pPr marL="173736" indent="-173736">
                        <a:buFont typeface="Arial" panose="020B0604020202020204" pitchFamily="34" charset="0"/>
                        <a:buChar char="•"/>
                      </a:pPr>
                      <a:r>
                        <a:rPr lang="en-US" sz="1200" kern="1200" dirty="0">
                          <a:solidFill>
                            <a:schemeClr val="dk1"/>
                          </a:solidFill>
                          <a:effectLst/>
                          <a:latin typeface="+mn-lt"/>
                          <a:ea typeface="+mn-ea"/>
                          <a:cs typeface="+mn-cs"/>
                        </a:rPr>
                        <a:t>Increased small muscle coordination allows them to learn complex craft skills</a:t>
                      </a:r>
                      <a:endParaRPr lang="en-US" sz="1200" b="0" kern="1200" dirty="0">
                        <a:solidFill>
                          <a:schemeClr val="dk1"/>
                        </a:solidFill>
                        <a:effectLst/>
                        <a:latin typeface="+mn-lt"/>
                        <a:ea typeface="+mn-ea"/>
                        <a:cs typeface="+mn-cs"/>
                      </a:endParaRP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FEE3BE"/>
                    </a:solidFill>
                  </a:tcPr>
                </a:tc>
                <a:extLst>
                  <a:ext uri="{0D108BD9-81ED-4DB2-BD59-A6C34878D82A}">
                    <a16:rowId xmlns:a16="http://schemas.microsoft.com/office/drawing/2014/main" val="10003"/>
                  </a:ext>
                </a:extLst>
              </a:tr>
              <a:tr h="8686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In our environment, activities and experiences,  we can:</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Provide opportunities for traditional</a:t>
                      </a:r>
                      <a:r>
                        <a:rPr lang="en-US" sz="1200" kern="1200" baseline="0" dirty="0">
                          <a:solidFill>
                            <a:schemeClr val="dk1"/>
                          </a:solidFill>
                          <a:effectLst/>
                          <a:latin typeface="+mn-lt"/>
                          <a:ea typeface="+mn-ea"/>
                          <a:cs typeface="+mn-cs"/>
                        </a:rPr>
                        <a:t> and non-tradition sports that focus on  progressive skill development</a:t>
                      </a:r>
                    </a:p>
                    <a:p>
                      <a:pPr marL="173736" indent="-173736">
                        <a:buFont typeface="Arial" panose="020B0604020202020204" pitchFamily="34" charset="0"/>
                        <a:buChar char="•"/>
                      </a:pPr>
                      <a:r>
                        <a:rPr lang="en-US" sz="1200" b="0" kern="1200" dirty="0">
                          <a:solidFill>
                            <a:schemeClr val="dk1"/>
                          </a:solidFill>
                          <a:effectLst/>
                          <a:latin typeface="+mn-lt"/>
                          <a:ea typeface="+mn-ea"/>
                          <a:cs typeface="+mn-cs"/>
                        </a:rPr>
                        <a:t>Provide opportunities to develop fine motor skills though crafts, sewing, woodworking, etc.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In our relationships we can: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mn-lt"/>
                          <a:ea typeface="+mn-ea"/>
                          <a:cs typeface="+mn-cs"/>
                        </a:rPr>
                        <a:t>Provide emotionally</a:t>
                      </a:r>
                      <a:r>
                        <a:rPr lang="en-US" sz="1200" b="0" kern="1200" baseline="0" dirty="0">
                          <a:solidFill>
                            <a:schemeClr val="dk1"/>
                          </a:solidFill>
                          <a:effectLst/>
                          <a:latin typeface="+mn-lt"/>
                          <a:ea typeface="+mn-ea"/>
                          <a:cs typeface="+mn-cs"/>
                        </a:rPr>
                        <a:t> and physically safe environments that encourage participation</a:t>
                      </a:r>
                    </a:p>
                    <a:p>
                      <a:pPr marL="173736" indent="-173736">
                        <a:buFont typeface="Arial" panose="020B0604020202020204" pitchFamily="34" charset="0"/>
                        <a:buChar char="•"/>
                      </a:pPr>
                      <a:r>
                        <a:rPr lang="en-US" sz="1200" b="0" kern="1200" dirty="0">
                          <a:solidFill>
                            <a:schemeClr val="dk1"/>
                          </a:solidFill>
                          <a:effectLst/>
                          <a:latin typeface="+mn-lt"/>
                          <a:ea typeface="+mn-ea"/>
                          <a:cs typeface="+mn-cs"/>
                        </a:rPr>
                        <a:t>Seek to discover individual student’s skills and</a:t>
                      </a:r>
                      <a:r>
                        <a:rPr lang="en-US" sz="1200" b="0" kern="1200" baseline="0" dirty="0">
                          <a:solidFill>
                            <a:schemeClr val="dk1"/>
                          </a:solidFill>
                          <a:effectLst/>
                          <a:latin typeface="+mn-lt"/>
                          <a:ea typeface="+mn-ea"/>
                          <a:cs typeface="+mn-cs"/>
                        </a:rPr>
                        <a:t> abilities</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26</a:t>
            </a:fld>
            <a:endParaRPr lang="en-US" dirty="0"/>
          </a:p>
        </p:txBody>
      </p:sp>
    </p:spTree>
    <p:extLst>
      <p:ext uri="{BB962C8B-B14F-4D97-AF65-F5344CB8AC3E}">
        <p14:creationId xmlns:p14="http://schemas.microsoft.com/office/powerpoint/2010/main" val="363435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2871410"/>
              </p:ext>
            </p:extLst>
          </p:nvPr>
        </p:nvGraphicFramePr>
        <p:xfrm>
          <a:off x="457200" y="677084"/>
          <a:ext cx="8229600" cy="5334664"/>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738708">
                <a:tc rowSpan="2">
                  <a:txBody>
                    <a:bodyPr/>
                    <a:lstStyle/>
                    <a:p>
                      <a:pPr algn="ctr"/>
                      <a:r>
                        <a:rPr lang="en-US" b="1" dirty="0">
                          <a:solidFill>
                            <a:schemeClr val="bg1"/>
                          </a:solidFill>
                        </a:rPr>
                        <a:t>8-9 Year Olds</a:t>
                      </a:r>
                    </a:p>
                  </a:txBody>
                  <a:tcPr vert="vert270">
                    <a:lnR w="12700" cmpd="sng">
                      <a:noFill/>
                    </a:lnR>
                    <a:lnB w="12700" cap="flat" cmpd="sng" algn="ctr">
                      <a:solidFill>
                        <a:schemeClr val="tx1"/>
                      </a:solidFill>
                      <a:prstDash val="solid"/>
                      <a:round/>
                      <a:headEnd type="none" w="med" len="med"/>
                      <a:tailEnd type="none" w="med" len="med"/>
                    </a:lnB>
                    <a:solidFill>
                      <a:srgbClr val="FF9900"/>
                    </a:solidFill>
                  </a:tcPr>
                </a:tc>
                <a:tc rowSpan="2">
                  <a:txBody>
                    <a:bodyPr/>
                    <a:lstStyle/>
                    <a:p>
                      <a:pPr algn="ctr"/>
                      <a:r>
                        <a:rPr lang="en-US" b="1" dirty="0"/>
                        <a:t>Physical Development</a:t>
                      </a:r>
                      <a:r>
                        <a:rPr lang="en-US" b="1" baseline="0" dirty="0"/>
                        <a:t> Cont.</a:t>
                      </a:r>
                      <a:endParaRPr lang="en-US" b="1" dirty="0"/>
                    </a:p>
                  </a:txBody>
                  <a:tcPr vert="vert27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Decision-Making &amp; Safety</a:t>
                      </a:r>
                      <a:endParaRPr lang="en-US" sz="1200" b="1" dirty="0"/>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B86"/>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The desire to mature leads them to attempt more than they are able to do</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Visual changes can affect focus and perception</a:t>
                      </a:r>
                    </a:p>
                  </a:txBody>
                  <a:tcPr>
                    <a:lnL w="12700" cmpd="sng">
                      <a:noFill/>
                    </a:lnL>
                    <a:lnR w="12700" cmpd="sng">
                      <a:noFill/>
                    </a:lnR>
                    <a:lnB w="12700" cmpd="sng">
                      <a:noFill/>
                    </a:lnB>
                    <a:lnTlToBr w="12700" cmpd="sng">
                      <a:noFill/>
                      <a:prstDash val="solid"/>
                    </a:lnTlToBr>
                    <a:lnBlToTr w="12700" cmpd="sng">
                      <a:noFill/>
                      <a:prstDash val="solid"/>
                    </a:lnBlToTr>
                    <a:solidFill>
                      <a:srgbClr val="FEE3BE"/>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opportunities for risk taking in a controlled setting</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Set clear rules and safety boundaries</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Remain</a:t>
                      </a:r>
                      <a:r>
                        <a:rPr lang="en-US" sz="1200" b="0" kern="1200" baseline="0" dirty="0">
                          <a:solidFill>
                            <a:schemeClr val="dk1"/>
                          </a:solidFill>
                          <a:effectLst/>
                          <a:latin typeface="+mn-lt"/>
                          <a:ea typeface="+mn-ea"/>
                          <a:cs typeface="+mn-cs"/>
                        </a:rPr>
                        <a:t> in the adult role; avoid inappropriate friend seeking conversations</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Be consistent in behavior</a:t>
                      </a:r>
                      <a:r>
                        <a:rPr lang="en-US" sz="1200" b="0" kern="1200" baseline="0" dirty="0">
                          <a:solidFill>
                            <a:schemeClr val="dk1"/>
                          </a:solidFill>
                          <a:effectLst/>
                          <a:latin typeface="+mn-lt"/>
                          <a:ea typeface="+mn-ea"/>
                          <a:cs typeface="+mn-cs"/>
                        </a:rPr>
                        <a:t> expectation especially related to safety</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88720">
                <a:tc rowSpan="2">
                  <a:txBody>
                    <a:bodyPr/>
                    <a:lstStyle/>
                    <a:p>
                      <a:pPr algn="ctr"/>
                      <a:r>
                        <a:rPr lang="en-US" b="1" dirty="0">
                          <a:solidFill>
                            <a:schemeClr val="bg1"/>
                          </a:solidFill>
                        </a:rPr>
                        <a:t>10-11 Year Olds</a:t>
                      </a:r>
                    </a:p>
                  </a:txBody>
                  <a:tcPr vert="vert270">
                    <a:lnR w="12700" cmpd="sng">
                      <a:noFill/>
                    </a:lnR>
                    <a:lnT w="12700" cap="flat" cmpd="sng" algn="ctr">
                      <a:solidFill>
                        <a:schemeClr val="tx1"/>
                      </a:solidFill>
                      <a:prstDash val="solid"/>
                      <a:round/>
                      <a:headEnd type="none" w="med" len="med"/>
                      <a:tailEnd type="none" w="med" len="med"/>
                    </a:lnT>
                    <a:solidFill>
                      <a:srgbClr val="00990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Communication &amp; Expression</a:t>
                      </a:r>
                      <a:endParaRPr lang="en-US" sz="1200" b="1"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express individual ideas in appropriate ways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Communicates through a variety of methods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Employs movement to express thoughts and feelings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Uses active listening in both formal and informal settings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Uses non-verbal communication techniques to enhance meaning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Demonstrates constructive ways to express needs wants and feelings</a:t>
                      </a:r>
                      <a:endParaRPr lang="en-US" sz="1200" b="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FF5DB"/>
                    </a:solidFill>
                  </a:tcPr>
                </a:tc>
                <a:extLst>
                  <a:ext uri="{0D108BD9-81ED-4DB2-BD59-A6C34878D82A}">
                    <a16:rowId xmlns:a16="http://schemas.microsoft.com/office/drawing/2014/main" val="10003"/>
                  </a:ext>
                </a:extLst>
              </a:tr>
              <a:tr h="8686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In our environment, activities and experiences,  we can:</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Allow time for children to talk to each other and to adults</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Teach children how to disagree nicely</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Practice active listening skills (e.g. looking at the speaker, avoid distractions, rephrase what the speaker has said, etc.)</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communication skills such as active listening and non-verbal communication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Praise children for communicating in appropriate ways</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27</a:t>
            </a:fld>
            <a:endParaRPr lang="en-US" dirty="0"/>
          </a:p>
        </p:txBody>
      </p:sp>
    </p:spTree>
    <p:extLst>
      <p:ext uri="{BB962C8B-B14F-4D97-AF65-F5344CB8AC3E}">
        <p14:creationId xmlns:p14="http://schemas.microsoft.com/office/powerpoint/2010/main" val="51025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9418633"/>
              </p:ext>
            </p:extLst>
          </p:nvPr>
        </p:nvGraphicFramePr>
        <p:xfrm>
          <a:off x="457200" y="677084"/>
          <a:ext cx="8229600" cy="54422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3">
                  <a:txBody>
                    <a:bodyPr/>
                    <a:lstStyle/>
                    <a:p>
                      <a:pPr algn="ctr"/>
                      <a:r>
                        <a:rPr lang="en-US" b="1" dirty="0">
                          <a:solidFill>
                            <a:schemeClr val="bg1"/>
                          </a:solidFill>
                        </a:rPr>
                        <a:t>10-11 Year Olds</a:t>
                      </a:r>
                    </a:p>
                  </a:txBody>
                  <a:tcPr vert="vert270">
                    <a:lnR w="12700" cmpd="sng">
                      <a:noFill/>
                    </a:lnR>
                    <a:solidFill>
                      <a:srgbClr val="009900"/>
                    </a:solidFill>
                  </a:tcPr>
                </a:tc>
                <a:tc rowSpan="3">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Self-Concept &amp; Emotional Regulation</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Achieving personal independence and a greater sense of internal control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alternate between mature behavior and childish language and behavior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Develops pride by doing things well and cooperating with peers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Define themselves through environment, friends, clothes, culture, TV and social media</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handle emotions such as fear, frustration and rejection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Learning to cope with hormonal changes</a:t>
                      </a:r>
                    </a:p>
                  </a:txBody>
                  <a:tcPr>
                    <a:lnL w="12700" cmpd="sng">
                      <a:noFill/>
                    </a:lnL>
                    <a:lnR w="12700" cmpd="sng">
                      <a:noFill/>
                    </a:lnR>
                    <a:lnB w="12700" cmpd="sng">
                      <a:noFill/>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children with opportunities to exhibit responsibility and make decisions, careful not to confer too much responsibility too quickly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require group work and cooperation</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Assist children to “think about their thinking” by talking about their decisions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make decisions by listing pros and cons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Recognize when children have worked well with others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children to talk about their emotions</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a:txBody>
                    <a:bodyPr/>
                    <a:lstStyle/>
                    <a:p>
                      <a:pPr algn="ctr"/>
                      <a:r>
                        <a:rPr lang="en-US" sz="1200" b="1" kern="1200" dirty="0">
                          <a:solidFill>
                            <a:schemeClr val="dk1"/>
                          </a:solidFill>
                          <a:effectLst/>
                          <a:latin typeface="+mn-lt"/>
                          <a:ea typeface="+mn-ea"/>
                          <a:cs typeface="+mn-cs"/>
                        </a:rPr>
                        <a:t>Social Awareness &amp; Empathy </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Increasing freedom creates concern about the security of the world around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Place high value on rules and fairness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that there are consequences for their actions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Shows empathy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Accepts personal and community responsibility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Explores and examines rules to make sure the rules are fair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Demonstrates respect for individual and cultural differences that help develop healthy relationships</a:t>
                      </a:r>
                      <a:endParaRPr lang="en-US" sz="1200" b="0" kern="1200" dirty="0">
                        <a:solidFill>
                          <a:schemeClr val="dk1"/>
                        </a:solidFill>
                        <a:effectLst/>
                        <a:latin typeface="+mn-lt"/>
                        <a:ea typeface="+mn-ea"/>
                        <a:cs typeface="+mn-cs"/>
                      </a:endParaRP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EFF5DB"/>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28</a:t>
            </a:fld>
            <a:endParaRPr lang="en-US" dirty="0"/>
          </a:p>
        </p:txBody>
      </p:sp>
    </p:spTree>
    <p:extLst>
      <p:ext uri="{BB962C8B-B14F-4D97-AF65-F5344CB8AC3E}">
        <p14:creationId xmlns:p14="http://schemas.microsoft.com/office/powerpoint/2010/main" val="137419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8136451"/>
              </p:ext>
            </p:extLst>
          </p:nvPr>
        </p:nvGraphicFramePr>
        <p:xfrm>
          <a:off x="457200" y="677084"/>
          <a:ext cx="8229600" cy="599084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10-11 Year Olds</a:t>
                      </a:r>
                    </a:p>
                  </a:txBody>
                  <a:tcPr vert="vert270">
                    <a:lnR w="12700" cmpd="sng">
                      <a:noFill/>
                    </a:lnR>
                    <a:solidFill>
                      <a:srgbClr val="009900"/>
                    </a:solidFill>
                  </a:tcPr>
                </a:tc>
                <a:tc rowSpan="3">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Social Awareness &amp; Empathy </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clear rules and stick to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Follow through with consequences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require consensus-building and teamwork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Read stories that ask children to see a situation from another’s perspective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role play activities to allow children to explore different points of view</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willing to explain the reasons for rules and consequences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how someone else might feel about a situation or event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Model empathy and personal responsibility</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Friendship &amp; Peer Interaction</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Want to belong to peer groups with similar values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Value same-sex relationships in terms of loyalty and companionship (friendship)</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Identify self with peer group, sometimes to the exclusion of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accept and value other points of view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Friendly and cooperative, but may have outbursts of anger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Cooperate with peers of a diverse population to achieve goals in competitive and cooperative settings</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aware of potential increase in bullying (relational aggression, social cruelty), especially among girls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 variety of activities that promote social interaction and self-expression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Demonstrate techniques to assertively deal with peer pressure</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Talk about respecting others and what that would look like in their friendships and other relationships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Brainstorm solutions with children for peer conflicts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cooperation and acceptance of different points of view</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Intervene when bullying occurs</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29</a:t>
            </a:fld>
            <a:endParaRPr lang="en-US" dirty="0"/>
          </a:p>
        </p:txBody>
      </p:sp>
    </p:spTree>
    <p:extLst>
      <p:ext uri="{BB962C8B-B14F-4D97-AF65-F5344CB8AC3E}">
        <p14:creationId xmlns:p14="http://schemas.microsoft.com/office/powerpoint/2010/main" val="167286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Revised 10/30/17</a:t>
            </a:r>
            <a:endParaRPr lang="en-US" dirty="0"/>
          </a:p>
        </p:txBody>
      </p:sp>
      <p:sp>
        <p:nvSpPr>
          <p:cNvPr id="4" name="Slide Number Placeholder 3"/>
          <p:cNvSpPr>
            <a:spLocks noGrp="1"/>
          </p:cNvSpPr>
          <p:nvPr>
            <p:ph type="sldNum" sz="quarter" idx="12"/>
          </p:nvPr>
        </p:nvSpPr>
        <p:spPr/>
        <p:txBody>
          <a:bodyPr/>
          <a:lstStyle/>
          <a:p>
            <a:fld id="{C721DDEE-C155-4CFE-9055-CA9E5FE09FF3}" type="slidenum">
              <a:rPr lang="en-US" smtClean="0"/>
              <a:t>3</a:t>
            </a:fld>
            <a:endParaRPr lang="en-US" dirty="0"/>
          </a:p>
        </p:txBody>
      </p:sp>
      <p:sp>
        <p:nvSpPr>
          <p:cNvPr id="5" name="Rectangle 4"/>
          <p:cNvSpPr/>
          <p:nvPr/>
        </p:nvSpPr>
        <p:spPr>
          <a:xfrm>
            <a:off x="381000" y="858796"/>
            <a:ext cx="3962400" cy="5632311"/>
          </a:xfrm>
          <a:prstGeom prst="rect">
            <a:avLst/>
          </a:prstGeom>
        </p:spPr>
        <p:txBody>
          <a:bodyPr wrap="square">
            <a:spAutoFit/>
          </a:bodyPr>
          <a:lstStyle/>
          <a:p>
            <a:r>
              <a:rPr lang="en-US" sz="1200" b="1" dirty="0"/>
              <a:t>Physical Development and Wellbeing. </a:t>
            </a:r>
            <a:r>
              <a:rPr lang="en-US" sz="1200" dirty="0"/>
              <a:t>This domain focuses on physical milestones, health practices, safety behaviors, and decision-making skills that are typical for each age band. This domain includes the following clusters: Nutrition &amp; Self Care; Physical Activity; Coordination &amp; Motor Skills; and Decision-Making &amp; Safety.</a:t>
            </a:r>
          </a:p>
          <a:p>
            <a:endParaRPr lang="en-US" sz="1200" b="1" dirty="0"/>
          </a:p>
          <a:p>
            <a:r>
              <a:rPr lang="en-US" sz="1200" b="1" u="sng" dirty="0"/>
              <a:t>Definitions</a:t>
            </a:r>
            <a:endParaRPr lang="en-US" sz="1200" u="sng" dirty="0"/>
          </a:p>
          <a:p>
            <a:r>
              <a:rPr lang="en-US" sz="1200" b="1" dirty="0"/>
              <a:t>Approaches to Learning: </a:t>
            </a:r>
            <a:r>
              <a:rPr lang="en-US" sz="1200" dirty="0"/>
              <a:t>An education theory which suggests that individuals have different ways of learning.</a:t>
            </a:r>
          </a:p>
          <a:p>
            <a:r>
              <a:rPr lang="en-US" sz="1200" b="1" dirty="0"/>
              <a:t>Arts: </a:t>
            </a:r>
            <a:r>
              <a:rPr lang="en-US" sz="1200" dirty="0"/>
              <a:t>Studies or activities in music, visual art, theater, dance, poetry, and/or storytelling.</a:t>
            </a:r>
          </a:p>
          <a:p>
            <a:r>
              <a:rPr lang="en-US" sz="1200" b="1" dirty="0"/>
              <a:t>Cognition: </a:t>
            </a:r>
            <a:r>
              <a:rPr lang="en-US" sz="1200" dirty="0"/>
              <a:t>A mental process in which an individual acquires knowledge (learns) through experience and/or thought.</a:t>
            </a:r>
          </a:p>
          <a:p>
            <a:r>
              <a:rPr lang="en-US" sz="1200" b="1" dirty="0"/>
              <a:t>Cooperation: </a:t>
            </a:r>
            <a:r>
              <a:rPr lang="en-US" sz="1200" dirty="0"/>
              <a:t>Process or situation in which two or more people work together for the same outcome.</a:t>
            </a:r>
          </a:p>
          <a:p>
            <a:r>
              <a:rPr lang="en-US" sz="1200" b="1" dirty="0"/>
              <a:t>Coordination: </a:t>
            </a:r>
            <a:r>
              <a:rPr lang="en-US" sz="1200" dirty="0"/>
              <a:t>The ability of an individual to make multiple motor (physical) movements smoothly and as intended.</a:t>
            </a:r>
          </a:p>
          <a:p>
            <a:r>
              <a:rPr lang="en-US" sz="1200" b="1" dirty="0"/>
              <a:t>Curiosity: </a:t>
            </a:r>
            <a:r>
              <a:rPr lang="en-US" sz="1200" dirty="0"/>
              <a:t>A desire to learn or know something.</a:t>
            </a:r>
          </a:p>
          <a:p>
            <a:r>
              <a:rPr lang="en-US" sz="1200" b="1" dirty="0"/>
              <a:t>Decision-Making: </a:t>
            </a:r>
            <a:r>
              <a:rPr lang="en-US" sz="1200" dirty="0"/>
              <a:t>The process of weighing consequences and/or selecting a logical choice from various possibilities.</a:t>
            </a:r>
          </a:p>
          <a:p>
            <a:r>
              <a:rPr lang="en-GB" sz="1200" b="1" dirty="0"/>
              <a:t> </a:t>
            </a:r>
            <a:r>
              <a:rPr lang="en-US" sz="1200" b="1" dirty="0"/>
              <a:t>Developmental Expectations: </a:t>
            </a:r>
            <a:r>
              <a:rPr lang="en-US" sz="1200" dirty="0"/>
              <a:t>Behaviors or skills that would be typical for children at similar age and/or maturity levels.</a:t>
            </a:r>
          </a:p>
          <a:p>
            <a:r>
              <a:rPr lang="en-US" sz="1200" b="1" dirty="0"/>
              <a:t>Emotional Regulation: </a:t>
            </a:r>
            <a:r>
              <a:rPr lang="en-US" sz="1200" dirty="0"/>
              <a:t>An individual’s ability to control his or her emotions when responding to outside stimuli.</a:t>
            </a:r>
          </a:p>
          <a:p>
            <a:r>
              <a:rPr lang="en-US" sz="1200" b="1" dirty="0"/>
              <a:t>Empathy: </a:t>
            </a:r>
            <a:r>
              <a:rPr lang="en-US" sz="1200" dirty="0"/>
              <a:t>The ability to understand and appropriately respond to the feelings of others.</a:t>
            </a:r>
          </a:p>
          <a:p>
            <a:r>
              <a:rPr lang="en-US" sz="1200" b="1" dirty="0"/>
              <a:t>Engagement: </a:t>
            </a:r>
            <a:r>
              <a:rPr lang="en-US" sz="1200" dirty="0"/>
              <a:t>The level of interest and attention an individual displays during the learning process.</a:t>
            </a:r>
          </a:p>
          <a:p>
            <a:r>
              <a:rPr lang="en-US" sz="1200" b="1" dirty="0"/>
              <a:t> </a:t>
            </a:r>
            <a:endParaRPr lang="en-US" sz="1200" dirty="0"/>
          </a:p>
        </p:txBody>
      </p:sp>
      <p:sp>
        <p:nvSpPr>
          <p:cNvPr id="6" name="Rectangle 5"/>
          <p:cNvSpPr/>
          <p:nvPr/>
        </p:nvSpPr>
        <p:spPr>
          <a:xfrm>
            <a:off x="4800600" y="858796"/>
            <a:ext cx="3962400" cy="5816977"/>
          </a:xfrm>
          <a:prstGeom prst="rect">
            <a:avLst/>
          </a:prstGeom>
        </p:spPr>
        <p:txBody>
          <a:bodyPr wrap="square">
            <a:spAutoFit/>
          </a:bodyPr>
          <a:lstStyle/>
          <a:p>
            <a:r>
              <a:rPr lang="en-US" sz="1200" b="1" dirty="0"/>
              <a:t>Initiative: </a:t>
            </a:r>
            <a:r>
              <a:rPr lang="en-US" sz="1200" dirty="0"/>
              <a:t>The ability of an individual to plan, begin, and/or follow through on a task with energy.</a:t>
            </a:r>
          </a:p>
          <a:p>
            <a:r>
              <a:rPr lang="en-US" sz="1200" b="1" dirty="0"/>
              <a:t>Interdependence: </a:t>
            </a:r>
            <a:r>
              <a:rPr lang="en-US" sz="1200" dirty="0"/>
              <a:t>A relationship or situation in which multiple individuals mutually rely on each other.</a:t>
            </a:r>
          </a:p>
          <a:p>
            <a:r>
              <a:rPr lang="en-US" sz="1200" b="1" dirty="0"/>
              <a:t>Language Arts: </a:t>
            </a:r>
            <a:r>
              <a:rPr lang="en-US" sz="1200" dirty="0"/>
              <a:t>In the realm of education, it is study that includes reading, writing, speaking, and listening.</a:t>
            </a:r>
          </a:p>
          <a:p>
            <a:r>
              <a:rPr lang="en-US" sz="1200" b="1" dirty="0"/>
              <a:t>Motor Skills: </a:t>
            </a:r>
            <a:r>
              <a:rPr lang="en-US" sz="1200" dirty="0"/>
              <a:t>Muscular actions that produce movement. Are classified as Gross Motor (large muscle) skills and Fine Motor (small muscle) skills.</a:t>
            </a:r>
          </a:p>
          <a:p>
            <a:r>
              <a:rPr lang="en-US" sz="1200" b="1" dirty="0"/>
              <a:t>Nutrition: </a:t>
            </a:r>
            <a:r>
              <a:rPr lang="en-US" sz="1200" dirty="0"/>
              <a:t>The degree to which the food one consumes contributes to the healthy growth, metabolism, and repair of the individual’s body.</a:t>
            </a:r>
          </a:p>
          <a:p>
            <a:r>
              <a:rPr lang="en-US" sz="1200" b="1" dirty="0"/>
              <a:t>Persistence: </a:t>
            </a:r>
            <a:r>
              <a:rPr lang="en-US" sz="1200" dirty="0"/>
              <a:t>The ability of an individual to continue with a task despite difficulties and/or challenges.</a:t>
            </a:r>
          </a:p>
          <a:p>
            <a:r>
              <a:rPr lang="en-US" sz="1200" b="1" dirty="0"/>
              <a:t>Physical Activity: </a:t>
            </a:r>
            <a:r>
              <a:rPr lang="en-US" sz="1200" dirty="0"/>
              <a:t>Any body movement that requires energy.</a:t>
            </a:r>
          </a:p>
          <a:p>
            <a:r>
              <a:rPr lang="en-US" sz="1200" b="1" dirty="0"/>
              <a:t>Physical Development: </a:t>
            </a:r>
            <a:r>
              <a:rPr lang="en-US" sz="1200" dirty="0"/>
              <a:t>The normal growth and development of the body for individuals over time.</a:t>
            </a:r>
          </a:p>
          <a:p>
            <a:r>
              <a:rPr lang="en-US" sz="1200" b="1" dirty="0"/>
              <a:t>Safety: </a:t>
            </a:r>
            <a:r>
              <a:rPr lang="en-US" sz="1200" dirty="0"/>
              <a:t>Condition in which an individual is free from the risk of harm or danger.</a:t>
            </a:r>
          </a:p>
          <a:p>
            <a:r>
              <a:rPr lang="en-GB" sz="1200" b="1" dirty="0"/>
              <a:t> </a:t>
            </a:r>
            <a:r>
              <a:rPr lang="en-US" sz="1200" b="1" dirty="0"/>
              <a:t>Self-Care: </a:t>
            </a:r>
            <a:r>
              <a:rPr lang="en-US" sz="1200" dirty="0"/>
              <a:t>The ability of an individual to take care of his/her own physical, mental, and/or emotional health.</a:t>
            </a:r>
          </a:p>
          <a:p>
            <a:r>
              <a:rPr lang="en-US" sz="1200" b="1" dirty="0"/>
              <a:t>Self-Concept: </a:t>
            </a:r>
            <a:r>
              <a:rPr lang="en-US" sz="1200" dirty="0"/>
              <a:t>Idea or image an individual develops about him/herself based on interactions and responses of others.</a:t>
            </a:r>
          </a:p>
          <a:p>
            <a:r>
              <a:rPr lang="en-US" sz="1200" b="1" dirty="0"/>
              <a:t>Social Awareness: </a:t>
            </a:r>
            <a:r>
              <a:rPr lang="en-US" sz="1200" dirty="0"/>
              <a:t>Understanding how to react appropriately in different social situations.</a:t>
            </a:r>
          </a:p>
          <a:p>
            <a:r>
              <a:rPr lang="en-US" sz="1200" b="1" dirty="0"/>
              <a:t>Social-Emotional Development: </a:t>
            </a:r>
            <a:r>
              <a:rPr lang="en-US" sz="1200" dirty="0"/>
              <a:t>An individual’s ability to manage his or her own emotions and develop positive relationships with others</a:t>
            </a:r>
            <a:r>
              <a:rPr lang="en-US" sz="1200" b="1" dirty="0"/>
              <a:t>.</a:t>
            </a:r>
            <a:endParaRPr lang="en-US" sz="1200" dirty="0"/>
          </a:p>
          <a:p>
            <a:r>
              <a:rPr lang="en-US" sz="1200" b="1" dirty="0"/>
              <a:t>Wellbeing: </a:t>
            </a:r>
            <a:r>
              <a:rPr lang="en-US" sz="1200" dirty="0"/>
              <a:t>The level of physical and mental health experienced by an individual.</a:t>
            </a:r>
          </a:p>
          <a:p>
            <a:r>
              <a:rPr lang="en-GB" sz="1200" dirty="0"/>
              <a:t> </a:t>
            </a:r>
            <a:endParaRPr lang="en-US" sz="1200" dirty="0"/>
          </a:p>
        </p:txBody>
      </p:sp>
      <p:sp>
        <p:nvSpPr>
          <p:cNvPr id="7" name="TextBox 6"/>
          <p:cNvSpPr txBox="1"/>
          <p:nvPr/>
        </p:nvSpPr>
        <p:spPr>
          <a:xfrm>
            <a:off x="381000" y="228600"/>
            <a:ext cx="8305800" cy="369332"/>
          </a:xfrm>
          <a:prstGeom prst="rect">
            <a:avLst/>
          </a:prstGeom>
          <a:noFill/>
        </p:spPr>
        <p:txBody>
          <a:bodyPr wrap="square" rtlCol="0">
            <a:spAutoFit/>
          </a:bodyPr>
          <a:lstStyle/>
          <a:p>
            <a:pPr algn="ctr"/>
            <a:r>
              <a:rPr lang="en-US" b="1" dirty="0"/>
              <a:t>Tennessee School-Age Developmental Standards 2017</a:t>
            </a:r>
          </a:p>
        </p:txBody>
      </p:sp>
    </p:spTree>
    <p:extLst>
      <p:ext uri="{BB962C8B-B14F-4D97-AF65-F5344CB8AC3E}">
        <p14:creationId xmlns:p14="http://schemas.microsoft.com/office/powerpoint/2010/main" val="47870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2838511"/>
              </p:ext>
            </p:extLst>
          </p:nvPr>
        </p:nvGraphicFramePr>
        <p:xfrm>
          <a:off x="457200" y="677084"/>
          <a:ext cx="8229600" cy="580796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3">
                  <a:txBody>
                    <a:bodyPr/>
                    <a:lstStyle/>
                    <a:p>
                      <a:pPr algn="ctr"/>
                      <a:r>
                        <a:rPr lang="en-US" b="1" dirty="0">
                          <a:solidFill>
                            <a:schemeClr val="bg1"/>
                          </a:solidFill>
                        </a:rPr>
                        <a:t>10-11 Year Olds</a:t>
                      </a:r>
                    </a:p>
                  </a:txBody>
                  <a:tcPr vert="vert270">
                    <a:lnR w="12700" cmpd="sng">
                      <a:noFill/>
                    </a:lnR>
                    <a:solidFill>
                      <a:srgbClr val="009900"/>
                    </a:solidFill>
                  </a:tcPr>
                </a:tc>
                <a:tc rowSpan="2">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Interaction with Adults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Need to be noticed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have conflict over wanting to separate from parents and wanting to be with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Need warm relationships with adults other than parents, see adults as role models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Spend less time with family, but family is still important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Increase in “talking back” due to drive for independence and increase in knowledge and reasoning skills</a:t>
                      </a:r>
                    </a:p>
                  </a:txBody>
                  <a:tcPr>
                    <a:lnL w="12700" cmpd="sng">
                      <a:noFill/>
                    </a:lnL>
                    <a:lnR w="12700" cmpd="sng">
                      <a:noFill/>
                    </a:lnR>
                    <a:lnB w="12700" cmpd="sng">
                      <a:noFill/>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1"/>
                  </a:ext>
                </a:extLst>
              </a:tr>
              <a:tr h="2103120">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greater autonomy and choice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children to assist in planning activities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Validate children’s emotions but ask to rephrase when it seems they are “talking back”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Do not exert “ultimate power” over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 care and respect for children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appropriate expression of thoughts and feelings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Understand the different temperaments of children (i.e. mood, attention span, intensity, adaptability, activity level, etc.) and deal with them on a child-by-child basis</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a:txBody>
                    <a:bodyPr/>
                    <a:lstStyle/>
                    <a:p>
                      <a:pPr algn="ctr"/>
                      <a:r>
                        <a:rPr lang="en-US" sz="1800" b="1" kern="1200" dirty="0">
                          <a:solidFill>
                            <a:schemeClr val="dk1"/>
                          </a:solidFill>
                          <a:effectLst/>
                          <a:latin typeface="+mn-lt"/>
                          <a:ea typeface="+mn-ea"/>
                          <a:cs typeface="+mn-cs"/>
                        </a:rPr>
                        <a:t>Approaches to Learning</a:t>
                      </a: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Increasing freedom creates concern about the security of the world around them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Place high value on rules and fairness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that there are consequences for their actions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Shows empathy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Accepts personal and community responsibility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Explores and examines rules to make sure the rules are fair</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Demonstrates respect for individual and cultural differences that help develop healthy relationships</a:t>
                      </a:r>
                      <a:endParaRPr lang="en-US" sz="1200" b="0" kern="1200" dirty="0">
                        <a:solidFill>
                          <a:schemeClr val="dk1"/>
                        </a:solidFill>
                        <a:effectLst/>
                        <a:latin typeface="+mn-lt"/>
                        <a:ea typeface="+mn-ea"/>
                        <a:cs typeface="+mn-cs"/>
                      </a:endParaRPr>
                    </a:p>
                  </a:txBody>
                  <a:tcP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EFF5DB"/>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30</a:t>
            </a:fld>
            <a:endParaRPr lang="en-US" dirty="0"/>
          </a:p>
        </p:txBody>
      </p:sp>
    </p:spTree>
    <p:extLst>
      <p:ext uri="{BB962C8B-B14F-4D97-AF65-F5344CB8AC3E}">
        <p14:creationId xmlns:p14="http://schemas.microsoft.com/office/powerpoint/2010/main" val="195322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6088831"/>
              </p:ext>
            </p:extLst>
          </p:nvPr>
        </p:nvGraphicFramePr>
        <p:xfrm>
          <a:off x="457200" y="677084"/>
          <a:ext cx="8229600" cy="54422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256868">
                <a:tc rowSpan="3">
                  <a:txBody>
                    <a:bodyPr/>
                    <a:lstStyle/>
                    <a:p>
                      <a:pPr algn="ctr"/>
                      <a:r>
                        <a:rPr lang="en-US" b="1" dirty="0">
                          <a:solidFill>
                            <a:schemeClr val="bg1"/>
                          </a:solidFill>
                        </a:rPr>
                        <a:t>10-11 Year Olds</a:t>
                      </a:r>
                    </a:p>
                  </a:txBody>
                  <a:tcPr vert="vert270">
                    <a:lnR w="12700" cmpd="sng">
                      <a:noFill/>
                    </a:lnR>
                    <a:solidFill>
                      <a:srgbClr val="009900"/>
                    </a:solidFill>
                  </a:tcPr>
                </a:tc>
                <a:tc rowSpan="3">
                  <a:txBody>
                    <a:bodyPr/>
                    <a:lstStyle/>
                    <a:p>
                      <a:pPr algn="ctr"/>
                      <a:r>
                        <a:rPr lang="en-US" sz="1800" b="1" kern="1200" dirty="0">
                          <a:solidFill>
                            <a:schemeClr val="dk1"/>
                          </a:solidFill>
                          <a:effectLst/>
                          <a:latin typeface="+mn-lt"/>
                          <a:ea typeface="+mn-ea"/>
                          <a:cs typeface="+mn-cs"/>
                        </a:rPr>
                        <a:t>Approaches to Learning and Cognition</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Design activities that require children to use their imagination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time for longer projects that require planning, trial and error, and evaluation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children to develop and track individual and group goals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children to work through problems or setbacks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Recognize achievements that require persistence and hard work</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Model persistence and hard work</a:t>
                      </a:r>
                      <a:endParaRPr lang="en-US" sz="1200" b="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Initiative &amp; Curiosity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Becoming more competitive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Becoming more responsible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ask logical questions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Interested in discovering how things are made or work through active learning experiences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accept responsibility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Developing leadership skills</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active learning opportunities and experiences (e.g. group discussion, brainstorming, role play, games, etc.)</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children time and supplies to take things apart, put them back together, and discover how things work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for peer-to-peer interaction during learning activities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lessons/activities that relate to children’s real-world experiences</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children to take on leadership roles that develop responsibility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Model responsibility and leadership</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31</a:t>
            </a:fld>
            <a:endParaRPr lang="en-US" dirty="0"/>
          </a:p>
        </p:txBody>
      </p:sp>
    </p:spTree>
    <p:extLst>
      <p:ext uri="{BB962C8B-B14F-4D97-AF65-F5344CB8AC3E}">
        <p14:creationId xmlns:p14="http://schemas.microsoft.com/office/powerpoint/2010/main" val="279939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4105736"/>
              </p:ext>
            </p:extLst>
          </p:nvPr>
        </p:nvGraphicFramePr>
        <p:xfrm>
          <a:off x="457200" y="677084"/>
          <a:ext cx="8229600" cy="541891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91108">
                <a:tc rowSpan="4">
                  <a:txBody>
                    <a:bodyPr/>
                    <a:lstStyle/>
                    <a:p>
                      <a:pPr algn="ctr"/>
                      <a:r>
                        <a:rPr lang="en-US" b="1" dirty="0">
                          <a:solidFill>
                            <a:schemeClr val="bg1"/>
                          </a:solidFill>
                        </a:rPr>
                        <a:t>10-11 Year Olds</a:t>
                      </a:r>
                    </a:p>
                  </a:txBody>
                  <a:tcPr vert="vert270">
                    <a:lnR w="12700" cmpd="sng">
                      <a:noFill/>
                    </a:lnR>
                    <a:solidFill>
                      <a:srgbClr val="009900"/>
                    </a:solidFill>
                  </a:tcPr>
                </a:tc>
                <a:tc rowSpan="4">
                  <a:txBody>
                    <a:bodyPr/>
                    <a:lstStyle/>
                    <a:p>
                      <a:pPr algn="ctr"/>
                      <a:r>
                        <a:rPr lang="en-US" sz="1800" b="1" kern="1200" dirty="0">
                          <a:solidFill>
                            <a:schemeClr val="dk1"/>
                          </a:solidFill>
                          <a:effectLst/>
                          <a:latin typeface="+mn-lt"/>
                          <a:ea typeface="+mn-ea"/>
                          <a:cs typeface="+mn-cs"/>
                        </a:rPr>
                        <a:t>Approaches to Learning and Cognition</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Language and the Arts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make generalizations about real things and events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think abstractly, but still need concrete, practical application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Read and write independently for a variety of purposes</a:t>
                      </a:r>
                    </a:p>
                  </a:txBody>
                  <a:tcPr>
                    <a:lnL w="12700" cmpd="sng">
                      <a:noFill/>
                    </a:lnL>
                    <a:lnR w="12700" cmpd="sng">
                      <a:noFill/>
                    </a:lnR>
                    <a:lnB w="12700" cmpd="sng">
                      <a:noFill/>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children to write about their feelings and experiences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“Think out loud” about how to solve a problem (e.g. cleaning up a mess, how to do something or make something, etc.)</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children time to explain their thinking when making generalizations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children “how” and “why” questions to develop abstract thinking skills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Lead that connect concrete experiences to abstract ideas</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Understand numbers and ways of representing numbers in a real-world context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Investigate how living things interact with one another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Knowledge of and access to social media applications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Demonstrate proficiency in keyboarding and computer literacy</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3"/>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connections between number concepts and real-world applications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 how math, science, and technology are used in everyday life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allow children to explore STEM (science, technology, engineering, and math) concepts </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and model appropriate usage of social media and technology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Explore how math, science, and technology are used in your everyday life</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32</a:t>
            </a:fld>
            <a:endParaRPr lang="en-US" dirty="0"/>
          </a:p>
        </p:txBody>
      </p:sp>
    </p:spTree>
    <p:extLst>
      <p:ext uri="{BB962C8B-B14F-4D97-AF65-F5344CB8AC3E}">
        <p14:creationId xmlns:p14="http://schemas.microsoft.com/office/powerpoint/2010/main" val="3227125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2047580"/>
              </p:ext>
            </p:extLst>
          </p:nvPr>
        </p:nvGraphicFramePr>
        <p:xfrm>
          <a:off x="457200" y="677084"/>
          <a:ext cx="8229600" cy="546463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91108">
                <a:tc rowSpan="4">
                  <a:txBody>
                    <a:bodyPr/>
                    <a:lstStyle/>
                    <a:p>
                      <a:pPr algn="ctr"/>
                      <a:r>
                        <a:rPr lang="en-US" b="1" dirty="0">
                          <a:solidFill>
                            <a:schemeClr val="bg1"/>
                          </a:solidFill>
                        </a:rPr>
                        <a:t>10-11 Year Olds</a:t>
                      </a:r>
                    </a:p>
                  </a:txBody>
                  <a:tcPr vert="vert270">
                    <a:lnR w="12700" cmpd="sng">
                      <a:noFill/>
                    </a:lnR>
                    <a:solidFill>
                      <a:srgbClr val="009900"/>
                    </a:solidFill>
                  </a:tcPr>
                </a:tc>
                <a:tc rowSpan="4">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Nutrition and Self-Care </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take responsibility for personal hygiene, health and fitness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Developing an</a:t>
                      </a:r>
                      <a:r>
                        <a:rPr lang="en-US" sz="1200" kern="1200" baseline="0" dirty="0">
                          <a:solidFill>
                            <a:schemeClr val="dk1"/>
                          </a:solidFill>
                          <a:effectLst/>
                          <a:latin typeface="+mn-lt"/>
                          <a:ea typeface="+mn-ea"/>
                          <a:cs typeface="+mn-cs"/>
                        </a:rPr>
                        <a:t> understanding of</a:t>
                      </a:r>
                      <a:r>
                        <a:rPr lang="en-US" sz="1200" kern="1200" dirty="0">
                          <a:solidFill>
                            <a:schemeClr val="dk1"/>
                          </a:solidFill>
                          <a:effectLst/>
                          <a:latin typeface="+mn-lt"/>
                          <a:ea typeface="+mn-ea"/>
                          <a:cs typeface="+mn-cs"/>
                        </a:rPr>
                        <a:t> the importance of daily physical activity to overall health</a:t>
                      </a:r>
                    </a:p>
                  </a:txBody>
                  <a:tcPr>
                    <a:lnL w="12700" cmpd="sng">
                      <a:noFill/>
                    </a:lnL>
                    <a:lnR w="12700" cmpd="sng">
                      <a:noFill/>
                    </a:lnR>
                    <a:lnB w="12700" cmpd="sng">
                      <a:noFill/>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Offer cooking activities that teach the basics</a:t>
                      </a:r>
                      <a:r>
                        <a:rPr lang="en-US" sz="1200" b="0" kern="1200" baseline="0" dirty="0">
                          <a:solidFill>
                            <a:schemeClr val="dk1"/>
                          </a:solidFill>
                          <a:effectLst/>
                          <a:latin typeface="+mn-lt"/>
                          <a:ea typeface="+mn-ea"/>
                          <a:cs typeface="+mn-cs"/>
                        </a:rPr>
                        <a:t> of nutrition</a:t>
                      </a:r>
                    </a:p>
                    <a:p>
                      <a:pPr marL="171450" indent="-171450">
                        <a:buFont typeface="Arial" panose="020B0604020202020204" pitchFamily="34" charset="0"/>
                        <a:buChar char="•"/>
                      </a:pPr>
                      <a:r>
                        <a:rPr lang="en-US" sz="1200" b="0" kern="1200" baseline="0" dirty="0">
                          <a:solidFill>
                            <a:schemeClr val="dk1"/>
                          </a:solidFill>
                          <a:effectLst/>
                          <a:latin typeface="+mn-lt"/>
                          <a:ea typeface="+mn-ea"/>
                          <a:cs typeface="+mn-cs"/>
                        </a:rPr>
                        <a:t>Talk about nutrition at snack and meal times</a:t>
                      </a:r>
                      <a:endParaRPr lang="en-US" sz="1200" b="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appropriate personal hygiene, health, fitness, and nutritional choices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Explain the importance of healthy lifestyle choices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good personal hygiene</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Physical Appearance and  Activity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Girls may experience a dramatic growth spurt in height and weight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Boys undergo a gradual growth spurt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Enjoy physical activity and have a high energy level</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3"/>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connections between number concepts and real-world applications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for physical activity within lessons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Find healthy outlets for children to release extra energy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Teach calming skills to reduce over-stimulation in high-energy children</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channel extra energy into productive outlets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Realize that girls may be entering puberty (i.e. mood swings, body changes, etc.) and may be self-conscious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Reinforce positive body images with both girls and boys</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33</a:t>
            </a:fld>
            <a:endParaRPr lang="en-US" dirty="0"/>
          </a:p>
        </p:txBody>
      </p:sp>
    </p:spTree>
    <p:extLst>
      <p:ext uri="{BB962C8B-B14F-4D97-AF65-F5344CB8AC3E}">
        <p14:creationId xmlns:p14="http://schemas.microsoft.com/office/powerpoint/2010/main" val="27939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2362326"/>
              </p:ext>
            </p:extLst>
          </p:nvPr>
        </p:nvGraphicFramePr>
        <p:xfrm>
          <a:off x="457200" y="677084"/>
          <a:ext cx="8229600" cy="557936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91108">
                <a:tc rowSpan="4">
                  <a:txBody>
                    <a:bodyPr/>
                    <a:lstStyle/>
                    <a:p>
                      <a:pPr algn="ctr"/>
                      <a:r>
                        <a:rPr lang="en-US" b="1" dirty="0">
                          <a:solidFill>
                            <a:schemeClr val="bg1"/>
                          </a:solidFill>
                        </a:rPr>
                        <a:t>10-11 Year Olds</a:t>
                      </a:r>
                    </a:p>
                  </a:txBody>
                  <a:tcPr vert="vert270">
                    <a:lnR w="12700" cmpd="sng">
                      <a:noFill/>
                    </a:lnR>
                    <a:solidFill>
                      <a:srgbClr val="009900"/>
                    </a:solidFill>
                  </a:tcPr>
                </a:tc>
                <a:tc rowSpan="4">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Coordination and Motor Skills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Motor performance continues to increase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Due to skeletal and muscular growth, may experience coordination issues and “growth pains”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Applies skills and strategies in individual, dual, and team sports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Exploring individual competency in motor skills and movement patterns needed to perform a variety of physical activities</a:t>
                      </a:r>
                    </a:p>
                  </a:txBody>
                  <a:tcPr>
                    <a:lnL w="12700" cmpd="sng">
                      <a:noFill/>
                    </a:lnL>
                    <a:lnR w="12700" cmpd="sng">
                      <a:noFill/>
                    </a:lnR>
                    <a:lnB w="12700" cmpd="sng">
                      <a:noFill/>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1"/>
                  </a:ext>
                </a:extLst>
              </a:tr>
              <a:tr h="125686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opportunities for development of gross and fine motor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strategies in group games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Play games that involve balance, flexibility, and agility</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children to participate in a wide-range of activities to explore their individual competencies </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Respect and acknowledge the different strengths and talents of children</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868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Decision-Making &amp; Safety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analyze risk factors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Follows rules and procedures designed for safe participation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Learning to adjust coordination skills due to rapid physical growth</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5DB"/>
                    </a:solidFill>
                  </a:tcPr>
                </a:tc>
                <a:extLst>
                  <a:ext uri="{0D108BD9-81ED-4DB2-BD59-A6C34878D82A}">
                    <a16:rowId xmlns:a16="http://schemas.microsoft.com/office/drawing/2014/main" val="10003"/>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encompass a range of coordination skills and levels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Explain rules and procedures and their connection to safety and fair play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risks and benefits of different decisions</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safety and fair play during games and activities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safe behaviors</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34</a:t>
            </a:fld>
            <a:endParaRPr lang="en-US" dirty="0"/>
          </a:p>
        </p:txBody>
      </p:sp>
    </p:spTree>
    <p:extLst>
      <p:ext uri="{BB962C8B-B14F-4D97-AF65-F5344CB8AC3E}">
        <p14:creationId xmlns:p14="http://schemas.microsoft.com/office/powerpoint/2010/main" val="310852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0702658"/>
              </p:ext>
            </p:extLst>
          </p:nvPr>
        </p:nvGraphicFramePr>
        <p:xfrm>
          <a:off x="457200" y="677084"/>
          <a:ext cx="8229600" cy="58994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14908">
                <a:tc rowSpan="4">
                  <a:txBody>
                    <a:bodyPr/>
                    <a:lstStyle/>
                    <a:p>
                      <a:pPr algn="ctr"/>
                      <a:r>
                        <a:rPr lang="en-US" b="1" dirty="0">
                          <a:solidFill>
                            <a:schemeClr val="bg1"/>
                          </a:solidFill>
                        </a:rPr>
                        <a:t>12-13 Year Olds</a:t>
                      </a:r>
                    </a:p>
                  </a:txBody>
                  <a:tcPr vert="vert270">
                    <a:lnR w="12700" cmpd="sng">
                      <a:noFill/>
                    </a:lnR>
                    <a:solidFill>
                      <a:srgbClr val="C00000"/>
                    </a:solidFill>
                  </a:tcPr>
                </a:tc>
                <a:tc rowSpan="4">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Communication &amp; Expression</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Better able to express feelings through talking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Argue for the sake of arguing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be overly dramatic</a:t>
                      </a:r>
                    </a:p>
                  </a:txBody>
                  <a:tcPr>
                    <a:lnL w="12700" cmpd="sng">
                      <a:noFill/>
                    </a:lnL>
                    <a:lnR w="12700" cmpd="sng">
                      <a:noFill/>
                    </a:lnR>
                    <a:lnB w="12700" cmpd="sng">
                      <a:noFill/>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1"/>
                  </a:ext>
                </a:extLst>
              </a:tr>
              <a:tr h="98254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opportunities for self-expression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recognize, identify, and manage their emotions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Remember that arguing is normal for this stage of development</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05332">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Self-Concept &amp; Emotional Regulation</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Preoccupied with self: introspective, self-evaluative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be moody or depressed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Go back and forth between self-assured to lacking confidence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May experience identity confusion; adult or child, male or female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Most adhere to internalized values of parents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stronger sense of right and wrong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experiment with different ways of sounding, appearing, and behaving</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3"/>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Offer opportunities for them to plan and lead in an accepting and safe environment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ethical and moral problems that are in the news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exploration of specific interests (e.g. playing an instrument</a:t>
                      </a:r>
                      <a:r>
                        <a:rPr lang="en-US" sz="1200" kern="1200" baseline="0" dirty="0">
                          <a:solidFill>
                            <a:schemeClr val="dk1"/>
                          </a:solidFill>
                          <a:effectLst/>
                          <a:latin typeface="+mn-lt"/>
                          <a:ea typeface="+mn-ea"/>
                          <a:cs typeface="+mn-cs"/>
                        </a:rPr>
                        <a:t> or sport</a:t>
                      </a:r>
                      <a:r>
                        <a:rPr lang="en-US" sz="1200" kern="1200" dirty="0">
                          <a:solidFill>
                            <a:schemeClr val="dk1"/>
                          </a:solidFill>
                          <a:effectLst/>
                          <a:latin typeface="+mn-lt"/>
                          <a:ea typeface="+mn-ea"/>
                          <a:cs typeface="+mn-cs"/>
                        </a:rPr>
                        <a:t>)</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non-threatening, open-ended questions to help them define their identity (e.g. What do you like to do in your free time? What do you consider to be your strengths?)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Listen without judgement to show you value their thoughts and opinions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During conversations, match the child’s emotional state (e.g. excited, sad) unless they’re hostile</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35</a:t>
            </a:fld>
            <a:endParaRPr lang="en-US" dirty="0"/>
          </a:p>
        </p:txBody>
      </p:sp>
    </p:spTree>
    <p:extLst>
      <p:ext uri="{BB962C8B-B14F-4D97-AF65-F5344CB8AC3E}">
        <p14:creationId xmlns:p14="http://schemas.microsoft.com/office/powerpoint/2010/main" val="315969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6095941"/>
              </p:ext>
            </p:extLst>
          </p:nvPr>
        </p:nvGraphicFramePr>
        <p:xfrm>
          <a:off x="457200" y="677084"/>
          <a:ext cx="8229600" cy="553364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14908">
                <a:tc rowSpan="4">
                  <a:txBody>
                    <a:bodyPr/>
                    <a:lstStyle/>
                    <a:p>
                      <a:pPr algn="ctr"/>
                      <a:r>
                        <a:rPr lang="en-US" b="1" dirty="0">
                          <a:solidFill>
                            <a:schemeClr val="bg1"/>
                          </a:solidFill>
                        </a:rPr>
                        <a:t>12-13 Year Olds</a:t>
                      </a:r>
                    </a:p>
                  </a:txBody>
                  <a:tcPr vert="vert270">
                    <a:lnR w="12700" cmpd="sng">
                      <a:noFill/>
                    </a:lnR>
                    <a:solidFill>
                      <a:srgbClr val="C00000"/>
                    </a:solidFill>
                  </a:tcPr>
                </a:tc>
                <a:tc rowSpan="4">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Social Awareness &amp; Empathy </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Imagine they are everyone’s focus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Violence and aggression in school and community cause them anxiety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Increase gender stereotyping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Developing sense of values and ethical behavior </a:t>
                      </a:r>
                    </a:p>
                  </a:txBody>
                  <a:tcPr>
                    <a:lnL w="12700" cmpd="sng">
                      <a:noFill/>
                    </a:lnL>
                    <a:lnR w="12700" cmpd="sng">
                      <a:noFill/>
                    </a:lnR>
                    <a:lnB w="12700" cmpd="sng">
                      <a:noFill/>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1"/>
                  </a:ext>
                </a:extLst>
              </a:tr>
              <a:tr h="98254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Facilitate activities that ask children to take the perspective of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volunteering and helping others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activities that require teamwork and cooperation</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caring and altruistic behaviors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Ask questions such as “How would you feel if you were ___________?”</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05332">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T w="12700" cap="flat" cmpd="sng" algn="ctr">
                      <a:no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Friendship &amp; Peer Interaction</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Cliques form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Peer groups are of paramount importance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Loyal friend become more intimate for girls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Friendship for boys is built on status and mastery in sports or other activities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Dating relationships lag behind same-sex friendships</a:t>
                      </a:r>
                      <a:endParaRPr lang="en-US" sz="1200" b="0" kern="1200" dirty="0">
                        <a:solidFill>
                          <a:schemeClr val="dk1"/>
                        </a:solidFill>
                        <a:effectLst/>
                        <a:latin typeface="+mn-lt"/>
                        <a:ea typeface="+mn-ea"/>
                        <a:cs typeface="+mn-cs"/>
                      </a:endParaRP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3"/>
                  </a:ext>
                </a:extLst>
              </a:tr>
              <a:tr h="868680">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games and activities that focus on cooperation rather than competition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Teach children how to start conversations, give compliments, be a good listener, share private information appropriately, and keep confidences</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who have difficulty making friends by identifying groups with similar interests and coaching them through complex social dynamics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 ready to help children withstand inappropriate or dangerous peer pressure</a:t>
                      </a:r>
                      <a:endParaRPr lang="en-US" sz="1200" b="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36</a:t>
            </a:fld>
            <a:endParaRPr lang="en-US" dirty="0"/>
          </a:p>
        </p:txBody>
      </p:sp>
    </p:spTree>
    <p:extLst>
      <p:ext uri="{BB962C8B-B14F-4D97-AF65-F5344CB8AC3E}">
        <p14:creationId xmlns:p14="http://schemas.microsoft.com/office/powerpoint/2010/main" val="4019844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3002347"/>
              </p:ext>
            </p:extLst>
          </p:nvPr>
        </p:nvGraphicFramePr>
        <p:xfrm>
          <a:off x="457200" y="677084"/>
          <a:ext cx="8229600" cy="587611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14908">
                <a:tc rowSpan="4">
                  <a:txBody>
                    <a:bodyPr/>
                    <a:lstStyle/>
                    <a:p>
                      <a:pPr algn="ctr"/>
                      <a:r>
                        <a:rPr lang="en-US" b="1" dirty="0">
                          <a:solidFill>
                            <a:schemeClr val="bg1"/>
                          </a:solidFill>
                        </a:rPr>
                        <a:t>12-13 Year Olds</a:t>
                      </a:r>
                    </a:p>
                  </a:txBody>
                  <a:tcPr vert="vert270">
                    <a:lnR w="12700" cmpd="sng">
                      <a:noFill/>
                    </a:lnR>
                    <a:solidFill>
                      <a:srgbClr val="C00000"/>
                    </a:solidFill>
                  </a:tcPr>
                </a:tc>
                <a:tc rowSpan="2">
                  <a:txBody>
                    <a:bodyPr/>
                    <a:lstStyle/>
                    <a:p>
                      <a:pPr algn="ctr"/>
                      <a:r>
                        <a:rPr lang="en-US" sz="1800" b="1" kern="1200" dirty="0">
                          <a:solidFill>
                            <a:schemeClr val="dk1"/>
                          </a:solidFill>
                          <a:effectLst/>
                          <a:latin typeface="+mn-lt"/>
                          <a:ea typeface="+mn-ea"/>
                          <a:cs typeface="+mn-cs"/>
                        </a:rPr>
                        <a:t>Social-Emotional Development</a:t>
                      </a:r>
                      <a:endParaRPr lang="en-US" b="1" dirty="0"/>
                    </a:p>
                  </a:txBody>
                  <a:tcPr vert="vert270"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Interaction with Adults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Increased conflict between parent and child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Desire more independence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Want teachers/leaders to express opinions and not be threatened by student challenges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Express less affection toward adults, may seem rude or short-tempered</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Find fault in adult positions</a:t>
                      </a:r>
                    </a:p>
                  </a:txBody>
                  <a:tcPr>
                    <a:lnL w="12700" cmpd="sng">
                      <a:noFill/>
                    </a:lnL>
                    <a:lnR w="12700" cmpd="sng">
                      <a:noFill/>
                    </a:lnR>
                    <a:lnB w="12700" cmpd="sng">
                      <a:noFill/>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1"/>
                  </a:ext>
                </a:extLst>
              </a:tr>
              <a:tr h="1463040">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children more options for choice and independence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Design activities that allow children to express their opinions</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Adolescent behaviors can be confusing, but adults should not take them personally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Remember that these behaviors (i.e. seeking independence, challenging adults) are normal for this stage of development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Ensuring that each child has a stable, positive relationship with at least one adult</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05332">
                <a:tc vMerge="1">
                  <a:txBody>
                    <a:bodyPr/>
                    <a:lstStyle/>
                    <a:p>
                      <a:pPr algn="ctr"/>
                      <a:endParaRPr lang="en-US" b="1" dirty="0">
                        <a:solidFill>
                          <a:schemeClr val="bg1"/>
                        </a:solidFill>
                      </a:endParaRPr>
                    </a:p>
                  </a:txBody>
                  <a:tcPr vert="vert270">
                    <a:solidFill>
                      <a:srgbClr val="FF990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Approaches to Learning and Cognition</a:t>
                      </a: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project into the future for setting long-term goals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Solve problems by considering alternatives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Jump to conclusions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Want a part in decision-making that affects them</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3"/>
                  </a:ext>
                </a:extLst>
              </a:tr>
              <a:tr h="1431696">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Include children in the decision-making process when appropriate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Design activities that encourage children to use logic (inductive and deductive) and apply abstract and hypothetical concepts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experiences that focus on real-world issues to explore problem-solving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Teach children stress reduction techniques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the logic behind various conclusions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37</a:t>
            </a:fld>
            <a:endParaRPr lang="en-US" dirty="0"/>
          </a:p>
        </p:txBody>
      </p:sp>
    </p:spTree>
    <p:extLst>
      <p:ext uri="{BB962C8B-B14F-4D97-AF65-F5344CB8AC3E}">
        <p14:creationId xmlns:p14="http://schemas.microsoft.com/office/powerpoint/2010/main" val="125449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9624633"/>
              </p:ext>
            </p:extLst>
          </p:nvPr>
        </p:nvGraphicFramePr>
        <p:xfrm>
          <a:off x="457200" y="677084"/>
          <a:ext cx="8229600" cy="525127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3">
                  <a:txBody>
                    <a:bodyPr/>
                    <a:lstStyle/>
                    <a:p>
                      <a:pPr algn="ctr"/>
                      <a:r>
                        <a:rPr lang="en-US" b="1" dirty="0">
                          <a:solidFill>
                            <a:schemeClr val="bg1"/>
                          </a:solidFill>
                        </a:rPr>
                        <a:t>12-13 Year Olds</a:t>
                      </a:r>
                    </a:p>
                  </a:txBody>
                  <a:tcPr vert="vert270">
                    <a:lnR w="12700" cmpd="sng">
                      <a:noFill/>
                    </a:lnR>
                    <a:solidFill>
                      <a:srgbClr val="C00000"/>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Approaches to Learning and Cognition</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Engagement &amp; Persistence</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Express concern over the stress children are experiencing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Help children develop strategies for dealing with stress and the demands of schoolwork</a:t>
                      </a: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1200">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Initiative &amp; Curiosity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Want facts and proof for things previously accepted on trust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Want definitions and details about social, moral, and political issues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Become more idealistic and critical of adults and themselves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Have greater capacity for complex thought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Developing sense of competence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experience challenges when moving from elementary to middle school which can result in disengagement from school, lower grades, and a gradual decline in performance</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2"/>
                  </a:ext>
                </a:extLst>
              </a:tr>
              <a:tr h="1431696">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activities and experiences that allow children to explore their own abilities and competencies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Explain the evidence or justification for beliefs, rules, or procedures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 children recognize what strategies they use to learn</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support and guidance to children experiencing difficulty transitioning from elementary to middle school</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Have patience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38</a:t>
            </a:fld>
            <a:endParaRPr lang="en-US" dirty="0"/>
          </a:p>
        </p:txBody>
      </p:sp>
    </p:spTree>
    <p:extLst>
      <p:ext uri="{BB962C8B-B14F-4D97-AF65-F5344CB8AC3E}">
        <p14:creationId xmlns:p14="http://schemas.microsoft.com/office/powerpoint/2010/main" val="2202729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5402766"/>
              </p:ext>
            </p:extLst>
          </p:nvPr>
        </p:nvGraphicFramePr>
        <p:xfrm>
          <a:off x="457200" y="677084"/>
          <a:ext cx="8229600" cy="51759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14908">
                <a:tc rowSpan="3">
                  <a:txBody>
                    <a:bodyPr/>
                    <a:lstStyle/>
                    <a:p>
                      <a:pPr algn="ctr"/>
                      <a:r>
                        <a:rPr lang="en-US" b="1" dirty="0">
                          <a:solidFill>
                            <a:schemeClr val="bg1"/>
                          </a:solidFill>
                        </a:rPr>
                        <a:t>12-13 Year Olds</a:t>
                      </a:r>
                    </a:p>
                  </a:txBody>
                  <a:tcPr vert="vert270">
                    <a:lnR w="12700" cmpd="sng">
                      <a:noFill/>
                    </a:lnR>
                    <a:solidFill>
                      <a:srgbClr val="C00000"/>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Approaches to Learning and Cognition</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Language and the Arts</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understand and form analogies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Moving beyond literal thinking to metaphorical thinking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detect sarcasm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Vocabulary is expanding (in relation to reading)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Better able to contribute to conversations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Writing skills also become more complex (e.g. can write to support an opinion, can use complex sentence structures)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Increased emphasis on grammar and syntax can cause children in this age group to gain an aversion to writing</a:t>
                      </a:r>
                    </a:p>
                  </a:txBody>
                  <a:tcPr>
                    <a:lnL w="12700" cmpd="sng">
                      <a:noFill/>
                    </a:lnL>
                    <a:lnR w="12700" cmpd="sng">
                      <a:noFill/>
                    </a:lnR>
                    <a:lnB w="12700" cmpd="sng">
                      <a:noFill/>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1"/>
                  </a:ext>
                </a:extLst>
              </a:tr>
              <a:tr h="1463040">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Identify metaphors in everyday life (e.g. give a hand, see red, tell a white lie) or in music (Katy Perry: “Baby, you’re a firework”, Demi </a:t>
                      </a:r>
                      <a:r>
                        <a:rPr lang="en-US" sz="1200" kern="1200" dirty="0" err="1">
                          <a:solidFill>
                            <a:schemeClr val="dk1"/>
                          </a:solidFill>
                          <a:effectLst/>
                          <a:latin typeface="+mn-lt"/>
                          <a:ea typeface="+mn-ea"/>
                          <a:cs typeface="+mn-cs"/>
                        </a:rPr>
                        <a:t>Lavato</a:t>
                      </a:r>
                      <a:r>
                        <a:rPr lang="en-US" sz="1200" kern="1200" dirty="0">
                          <a:solidFill>
                            <a:schemeClr val="dk1"/>
                          </a:solidFill>
                          <a:effectLst/>
                          <a:latin typeface="+mn-lt"/>
                          <a:ea typeface="+mn-ea"/>
                          <a:cs typeface="+mn-cs"/>
                        </a:rPr>
                        <a:t>: “Like a skyscraper”)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words or phrases that have both literal and metaphorical meanings (e.g. to stream, foundation)</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jokes and humor with children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Although they can detect sarcasm, it should never be directed at </a:t>
                      </a:r>
                      <a:r>
                        <a:rPr lang="en-US" sz="1200" i="1" kern="1200" dirty="0">
                          <a:solidFill>
                            <a:schemeClr val="dk1"/>
                          </a:solidFill>
                          <a:effectLst/>
                          <a:latin typeface="+mn-lt"/>
                          <a:ea typeface="+mn-ea"/>
                          <a:cs typeface="+mn-cs"/>
                        </a:rPr>
                        <a:t>them</a:t>
                      </a:r>
                      <a:endParaRPr lang="en-US"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Allow for conversations with and between children</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05332">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explain logical reasoning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inductive and deductive logic</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Can think hypothetically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Still prefer active to passive learning</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39</a:t>
            </a:fld>
            <a:endParaRPr lang="en-US" dirty="0"/>
          </a:p>
        </p:txBody>
      </p:sp>
    </p:spTree>
    <p:extLst>
      <p:ext uri="{BB962C8B-B14F-4D97-AF65-F5344CB8AC3E}">
        <p14:creationId xmlns:p14="http://schemas.microsoft.com/office/powerpoint/2010/main" val="25530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2730682"/>
              </p:ext>
            </p:extLst>
          </p:nvPr>
        </p:nvGraphicFramePr>
        <p:xfrm>
          <a:off x="457200" y="623085"/>
          <a:ext cx="8229600" cy="51206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2859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952500">
                <a:tc rowSpan="3">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3">
                  <a:txBody>
                    <a:bodyPr/>
                    <a:lstStyle/>
                    <a:p>
                      <a:pPr algn="ctr"/>
                      <a:r>
                        <a:rPr lang="en-US" b="1" dirty="0"/>
                        <a:t>Social Emotional Development</a:t>
                      </a:r>
                    </a:p>
                  </a:txBody>
                  <a:tcPr vert="vert270" anchor="ctr">
                    <a:noFill/>
                  </a:tcPr>
                </a:tc>
                <a:tc rowSpan="2">
                  <a:txBody>
                    <a:bodyPr/>
                    <a:lstStyle/>
                    <a:p>
                      <a:pPr algn="ctr"/>
                      <a:r>
                        <a:rPr lang="en-US" sz="1200" b="1" dirty="0"/>
                        <a:t>Communication &amp; Expression</a:t>
                      </a:r>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dirty="0"/>
                        <a:t>Developmental Expectations:</a:t>
                      </a:r>
                    </a:p>
                    <a:p>
                      <a:pPr marL="171450" indent="-171450">
                        <a:buFont typeface="Arial" panose="020B0604020202020204" pitchFamily="34" charset="0"/>
                        <a:buChar char="•"/>
                      </a:pPr>
                      <a:r>
                        <a:rPr lang="en-US" sz="1200" dirty="0"/>
                        <a:t>Learning</a:t>
                      </a:r>
                      <a:r>
                        <a:rPr lang="en-US" sz="1200" baseline="0" dirty="0"/>
                        <a:t> to use words rather than actions to solve problems</a:t>
                      </a:r>
                    </a:p>
                    <a:p>
                      <a:pPr marL="171450" indent="-171450">
                        <a:buFont typeface="Arial" panose="020B0604020202020204" pitchFamily="34" charset="0"/>
                        <a:buChar char="•"/>
                      </a:pPr>
                      <a:r>
                        <a:rPr lang="en-US" sz="1200" baseline="0" dirty="0"/>
                        <a:t>Expresses thoughts and feelings – typically in great detail</a:t>
                      </a:r>
                    </a:p>
                    <a:p>
                      <a:pPr marL="171450" indent="-171450">
                        <a:buFont typeface="Arial" panose="020B0604020202020204" pitchFamily="34" charset="0"/>
                        <a:buChar char="•"/>
                      </a:pPr>
                      <a:r>
                        <a:rPr lang="en-US" sz="1200" baseline="0" dirty="0"/>
                        <a:t>Learning to question</a:t>
                      </a:r>
                    </a:p>
                    <a:p>
                      <a:pPr marL="171450" indent="-171450">
                        <a:buFont typeface="Arial" panose="020B0604020202020204" pitchFamily="34" charset="0"/>
                        <a:buChar char="•"/>
                      </a:pPr>
                      <a:r>
                        <a:rPr lang="en-US" sz="1200" baseline="0" dirty="0"/>
                        <a:t>Imitate adults</a:t>
                      </a:r>
                      <a:endParaRPr lang="en-US" sz="1200" dirty="0"/>
                    </a:p>
                  </a:txBody>
                  <a:tcPr>
                    <a:solidFill>
                      <a:srgbClr val="E6EAF2"/>
                    </a:solidFill>
                  </a:tcPr>
                </a:tc>
                <a:extLst>
                  <a:ext uri="{0D108BD9-81ED-4DB2-BD59-A6C34878D82A}">
                    <a16:rowId xmlns:a16="http://schemas.microsoft.com/office/drawing/2014/main" val="10001"/>
                  </a:ext>
                </a:extLst>
              </a:tr>
              <a:tr h="952500">
                <a:tc vMerge="1">
                  <a:txBody>
                    <a:bodyPr/>
                    <a:lstStyle/>
                    <a:p>
                      <a:endParaRPr lang="en-US" dirty="0"/>
                    </a:p>
                  </a:txBody>
                  <a:tcPr/>
                </a:tc>
                <a:tc vMerge="1">
                  <a:txBody>
                    <a:bodyPr/>
                    <a:lstStyle/>
                    <a:p>
                      <a:endParaRPr lang="en-US" dirty="0"/>
                    </a:p>
                  </a:txBody>
                  <a:tcPr/>
                </a:tc>
                <a:tc vMerge="1">
                  <a:txBody>
                    <a:bodyPr/>
                    <a:lstStyle/>
                    <a:p>
                      <a:pPr algn="ctr"/>
                      <a:endParaRPr lang="en-US" sz="1200" b="1" dirty="0"/>
                    </a:p>
                  </a:txBody>
                  <a:tcPr anchor="ctr"/>
                </a:tc>
                <a:tc>
                  <a:txBody>
                    <a:bodyPr/>
                    <a:lstStyle/>
                    <a:p>
                      <a:r>
                        <a:rPr lang="en-US" sz="1200" b="1" dirty="0"/>
                        <a:t>In our environments, activities and experiences, we can:</a:t>
                      </a:r>
                    </a:p>
                    <a:p>
                      <a:pPr marL="171450" indent="-171450">
                        <a:buFont typeface="Arial" panose="020B0604020202020204" pitchFamily="34" charset="0"/>
                        <a:buChar char="•"/>
                      </a:pPr>
                      <a:r>
                        <a:rPr lang="en-US" sz="1200" dirty="0"/>
                        <a:t>Provide a print rich environment that connects ideas, concepts and pictures to words</a:t>
                      </a:r>
                    </a:p>
                    <a:p>
                      <a:pPr marL="171450" indent="-171450">
                        <a:buFont typeface="Arial" panose="020B0604020202020204" pitchFamily="34" charset="0"/>
                        <a:buChar char="•"/>
                      </a:pPr>
                      <a:r>
                        <a:rPr lang="en-US" sz="1200" dirty="0"/>
                        <a:t>Provide materials, clothing and props that promote make-believe  play, imagination and expression</a:t>
                      </a:r>
                    </a:p>
                    <a:p>
                      <a:pPr marL="171450" indent="-171450">
                        <a:buFont typeface="Arial" panose="020B0604020202020204" pitchFamily="34" charset="0"/>
                        <a:buChar char="•"/>
                      </a:pPr>
                      <a:r>
                        <a:rPr lang="en-US" sz="1200" dirty="0"/>
                        <a:t>Provide activities that allow children to identify feelings and roleplay appropriate ways to respond to those feelings</a:t>
                      </a:r>
                    </a:p>
                    <a:p>
                      <a:pPr marL="0" indent="0">
                        <a:buFont typeface="Arial" panose="020B0604020202020204" pitchFamily="34" charset="0"/>
                        <a:buNone/>
                      </a:pPr>
                      <a:r>
                        <a:rPr lang="en-US" sz="1200" b="1" dirty="0"/>
                        <a:t>In our relationships, we can:</a:t>
                      </a:r>
                    </a:p>
                    <a:p>
                      <a:pPr marL="171450" indent="-171450">
                        <a:buFont typeface="Arial" panose="020B0604020202020204" pitchFamily="34" charset="0"/>
                        <a:buChar char="•"/>
                      </a:pPr>
                      <a:r>
                        <a:rPr lang="en-US" sz="1200" dirty="0"/>
                        <a:t>Ask children open-ended questions to help children express their thoughts, feelings, and interests</a:t>
                      </a:r>
                    </a:p>
                    <a:p>
                      <a:pPr marL="171450" indent="-171450">
                        <a:buFont typeface="Arial" panose="020B0604020202020204" pitchFamily="34" charset="0"/>
                        <a:buChar char="•"/>
                      </a:pPr>
                      <a:r>
                        <a:rPr lang="en-US" sz="1200" dirty="0"/>
                        <a:t>Patiently and actively listen to children</a:t>
                      </a:r>
                    </a:p>
                  </a:txBody>
                  <a:tcP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952500">
                <a:tc vMerge="1">
                  <a:txBody>
                    <a:bodyPr/>
                    <a:lstStyle/>
                    <a:p>
                      <a:endParaRPr lang="en-US" dirty="0"/>
                    </a:p>
                  </a:txBody>
                  <a:tcPr/>
                </a:tc>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Self-Concept and Emotional Regulation</a:t>
                      </a:r>
                    </a:p>
                  </a:txBody>
                  <a:tcPr anchor="ctr">
                    <a:lnT w="12700" cap="flat" cmpd="sng" algn="ctr">
                      <a:solidFill>
                        <a:srgbClr val="0070C0"/>
                      </a:solidFill>
                      <a:prstDash val="solid"/>
                      <a:round/>
                      <a:headEnd type="none" w="med" len="med"/>
                      <a:tailEnd type="none" w="med" len="med"/>
                    </a:lnT>
                    <a:solidFill>
                      <a:srgbClr val="CDD5E5"/>
                    </a:solidFill>
                  </a:tcPr>
                </a:tc>
                <a:tc>
                  <a:txBody>
                    <a:bodyPr/>
                    <a:lstStyle/>
                    <a:p>
                      <a:r>
                        <a:rPr lang="en-US" sz="1200" b="1" dirty="0"/>
                        <a:t>Developmental Expectations:</a:t>
                      </a:r>
                    </a:p>
                    <a:p>
                      <a:pPr marL="171450" indent="-171450">
                        <a:buFont typeface="Arial" panose="020B0604020202020204" pitchFamily="34" charset="0"/>
                        <a:buChar char="•"/>
                      </a:pPr>
                      <a:r>
                        <a:rPr lang="en-US" sz="1200" dirty="0"/>
                        <a:t>Tends to be fairly self-centered</a:t>
                      </a:r>
                    </a:p>
                    <a:p>
                      <a:pPr marL="171450" indent="-171450">
                        <a:buFont typeface="Arial" panose="020B0604020202020204" pitchFamily="34" charset="0"/>
                        <a:buChar char="•"/>
                      </a:pPr>
                      <a:r>
                        <a:rPr lang="en-US" sz="1200" dirty="0"/>
                        <a:t>Defining what it means to be a boy or a girl</a:t>
                      </a:r>
                    </a:p>
                    <a:p>
                      <a:pPr marL="171450" indent="-171450">
                        <a:buFont typeface="Arial" panose="020B0604020202020204" pitchFamily="34" charset="0"/>
                        <a:buChar char="•"/>
                      </a:pPr>
                      <a:r>
                        <a:rPr lang="en-US" sz="1200" dirty="0"/>
                        <a:t>Gaining a sense of competence</a:t>
                      </a:r>
                    </a:p>
                    <a:p>
                      <a:pPr marL="171450" indent="-171450">
                        <a:buFont typeface="Arial" panose="020B0604020202020204" pitchFamily="34" charset="0"/>
                        <a:buChar char="•"/>
                      </a:pPr>
                      <a:r>
                        <a:rPr lang="en-US" sz="1200" dirty="0"/>
                        <a:t>Learning to accept responsibility for actions</a:t>
                      </a:r>
                    </a:p>
                    <a:p>
                      <a:pPr marL="171450" indent="-171450">
                        <a:buFont typeface="Arial" panose="020B0604020202020204" pitchFamily="34" charset="0"/>
                        <a:buChar char="•"/>
                      </a:pPr>
                      <a:r>
                        <a:rPr lang="en-US" sz="1200" dirty="0"/>
                        <a:t>Learning to handle a wide range of emotions</a:t>
                      </a:r>
                    </a:p>
                    <a:p>
                      <a:pPr marL="171450" indent="-171450">
                        <a:buFont typeface="Arial" panose="020B0604020202020204" pitchFamily="34" charset="0"/>
                        <a:buChar char="•"/>
                      </a:pPr>
                      <a:r>
                        <a:rPr lang="en-US" sz="1200" dirty="0"/>
                        <a:t>May struggle with separation anxiety</a:t>
                      </a:r>
                    </a:p>
                    <a:p>
                      <a:pPr marL="171450" indent="-171450">
                        <a:buFont typeface="Arial" panose="020B0604020202020204" pitchFamily="34" charset="0"/>
                        <a:buChar char="•"/>
                      </a:pPr>
                      <a:r>
                        <a:rPr lang="en-US" sz="1200" dirty="0"/>
                        <a:t>May swing from emotionally mature to meltdown with little warning</a:t>
                      </a:r>
                    </a:p>
                    <a:p>
                      <a:pPr marL="171450" indent="-171450">
                        <a:buFont typeface="Arial" panose="020B0604020202020204" pitchFamily="34" charset="0"/>
                        <a:buChar char="•"/>
                      </a:pPr>
                      <a:r>
                        <a:rPr lang="en-US" sz="1200" dirty="0"/>
                        <a:t>Identify with being a “big kid”, but still need cuddling</a:t>
                      </a:r>
                    </a:p>
                    <a:p>
                      <a:endParaRPr lang="en-US" sz="1200" dirty="0"/>
                    </a:p>
                  </a:txBody>
                  <a:tcPr>
                    <a:lnT w="12700" cap="flat" cmpd="sng" algn="ctr">
                      <a:solidFill>
                        <a:srgbClr val="0070C0"/>
                      </a:solidFill>
                      <a:prstDash val="solid"/>
                      <a:round/>
                      <a:headEnd type="none" w="med" len="med"/>
                      <a:tailEnd type="none" w="med" len="med"/>
                    </a:lnT>
                    <a:solidFill>
                      <a:srgbClr val="E6EAF2"/>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2" name="Date Placeholder 1"/>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4</a:t>
            </a:fld>
            <a:endParaRPr lang="en-US" dirty="0"/>
          </a:p>
        </p:txBody>
      </p:sp>
    </p:spTree>
    <p:extLst>
      <p:ext uri="{BB962C8B-B14F-4D97-AF65-F5344CB8AC3E}">
        <p14:creationId xmlns:p14="http://schemas.microsoft.com/office/powerpoint/2010/main" val="4215031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5783654"/>
              </p:ext>
            </p:extLst>
          </p:nvPr>
        </p:nvGraphicFramePr>
        <p:xfrm>
          <a:off x="457200" y="677084"/>
          <a:ext cx="8229600" cy="506839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119708">
                <a:tc rowSpan="3">
                  <a:txBody>
                    <a:bodyPr/>
                    <a:lstStyle/>
                    <a:p>
                      <a:pPr algn="ctr"/>
                      <a:r>
                        <a:rPr lang="en-US" b="1" dirty="0">
                          <a:solidFill>
                            <a:schemeClr val="bg1"/>
                          </a:solidFill>
                        </a:rPr>
                        <a:t>12-13 Year Olds</a:t>
                      </a:r>
                    </a:p>
                  </a:txBody>
                  <a:tcPr vert="vert270">
                    <a:lnR w="12700" cmpd="sng">
                      <a:noFill/>
                    </a:ln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Approaches to Learning</a:t>
                      </a:r>
                      <a:endParaRPr lang="en-US" b="1" dirty="0"/>
                    </a:p>
                  </a:txBody>
                  <a:tcPr vert="vert270"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kern="1200" dirty="0">
                          <a:solidFill>
                            <a:schemeClr val="dk1"/>
                          </a:solidFill>
                          <a:effectLst/>
                          <a:latin typeface="+mn-lt"/>
                          <a:ea typeface="+mn-ea"/>
                          <a:cs typeface="+mn-cs"/>
                        </a:rPr>
                        <a:t>Math, Science and Technology</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children to develop hypotheses and investigations for problems and experiments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Connect new information with previous learning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to experiment</a:t>
                      </a:r>
                      <a:r>
                        <a:rPr lang="en-US" sz="1200" kern="1200" baseline="0" dirty="0">
                          <a:solidFill>
                            <a:schemeClr val="dk1"/>
                          </a:solidFill>
                          <a:effectLst/>
                          <a:latin typeface="+mn-lt"/>
                          <a:ea typeface="+mn-ea"/>
                          <a:cs typeface="+mn-cs"/>
                        </a:rPr>
                        <a:t> with technology applications such as coding, graphic design and/or moviemaking</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new information in limited amounts to accommodate short-term memory</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Help</a:t>
                      </a:r>
                      <a:r>
                        <a:rPr lang="en-US" sz="1200" kern="1200" baseline="0" dirty="0">
                          <a:solidFill>
                            <a:schemeClr val="dk1"/>
                          </a:solidFill>
                          <a:effectLst/>
                          <a:latin typeface="+mn-lt"/>
                          <a:ea typeface="+mn-ea"/>
                          <a:cs typeface="+mn-cs"/>
                        </a:rPr>
                        <a:t> students connect interest to careers fields</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Show interest in students’ interests</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Encourage STEM participation in  both girls and boys</a:t>
                      </a:r>
                      <a:endParaRPr lang="en-US" sz="1200" kern="1200" dirty="0">
                        <a:solidFill>
                          <a:schemeClr val="dk1"/>
                        </a:solidFill>
                        <a:effectLst/>
                        <a:latin typeface="+mn-lt"/>
                        <a:ea typeface="+mn-ea"/>
                        <a:cs typeface="+mn-cs"/>
                      </a:endParaRPr>
                    </a:p>
                  </a:txBody>
                  <a:tcPr>
                    <a:lnL w="12700" cmpd="sng">
                      <a:noFill/>
                    </a:lnL>
                    <a:lnR w="12700" cmpd="sng">
                      <a:noFill/>
                    </a:lnR>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97788">
                <a:tc vMerge="1">
                  <a:txBody>
                    <a:bodyPr/>
                    <a:lstStyle/>
                    <a:p>
                      <a:pPr algn="ctr"/>
                      <a:endParaRPr lang="en-US" b="1" dirty="0">
                        <a:solidFill>
                          <a:schemeClr val="bg1"/>
                        </a:solidFill>
                      </a:endParaRPr>
                    </a:p>
                  </a:txBody>
                  <a:tcPr vert="vert270">
                    <a:solidFill>
                      <a:srgbClr val="FF990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Physical Development &amp; Well-Being</a:t>
                      </a: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Nutrition and Self-Care </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Average age of menarche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Making more choices may lead to poor diet (i.e. fewer fruits and vegetables)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May develop eating disorders due to focus on body image and appearance</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2"/>
                  </a:ext>
                </a:extLst>
              </a:tr>
              <a:tr h="1431696">
                <a:tc vMerge="1">
                  <a:txBody>
                    <a:bodyPr/>
                    <a:lstStyle/>
                    <a:p>
                      <a:pPr algn="ctr"/>
                      <a:endParaRPr lang="en-US" b="1" dirty="0">
                        <a:solidFill>
                          <a:schemeClr val="bg1"/>
                        </a:solidFill>
                      </a:endParaRPr>
                    </a:p>
                  </a:txBody>
                  <a:tcPr vert="vert270">
                    <a:lnR w="12700" cmpd="sng">
                      <a:noFill/>
                    </a:lnR>
                    <a:solidFill>
                      <a:srgbClr val="009900"/>
                    </a:solidFill>
                  </a:tcPr>
                </a:tc>
                <a:tc vMerge="1">
                  <a:txBody>
                    <a:bodyPr/>
                    <a:lstStyle/>
                    <a:p>
                      <a:pPr algn="ctr"/>
                      <a:endParaRPr lang="en-US" b="1" dirty="0"/>
                    </a:p>
                  </a:txBody>
                  <a:tcPr vert="vert270" anchor="ctr">
                    <a:lnL w="12700" cmpd="sng">
                      <a:noFill/>
                    </a:lnL>
                    <a:lnT w="38100" cmpd="sng">
                      <a:noFill/>
                    </a:lnT>
                    <a:lnTlToBr w="12700" cmpd="sng">
                      <a:noFill/>
                      <a:prstDash val="solid"/>
                    </a:lnTlToBr>
                    <a:lnBlToTr w="12700" cmpd="sng">
                      <a:noFill/>
                      <a:prstDash val="solid"/>
                    </a:lnBlToTr>
                    <a:noFill/>
                  </a:tcPr>
                </a:tc>
                <a:tc vMerge="1">
                  <a:txBody>
                    <a:bodyPr/>
                    <a:lstStyle/>
                    <a:p>
                      <a:pPr algn="ctr"/>
                      <a:endParaRPr lang="en-US" sz="12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healthy choices for snacks and physical activity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Teach the importance of healthy diet and exercise for growth and development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prepared to offer hygiene products when necessary</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healthy diet and exercise choices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discrete when handling puberty issues that may arise during program hours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Model good hygiene</a:t>
                      </a:r>
                      <a:r>
                        <a:rPr lang="en-US" sz="1200" kern="1200" baseline="0" dirty="0">
                          <a:solidFill>
                            <a:schemeClr val="dk1"/>
                          </a:solidFill>
                          <a:effectLst/>
                          <a:latin typeface="+mn-lt"/>
                          <a:ea typeface="+mn-ea"/>
                          <a:cs typeface="+mn-cs"/>
                        </a:rPr>
                        <a:t> habits</a:t>
                      </a:r>
                      <a:endParaRPr lang="en-US" sz="1200" kern="1200" dirty="0">
                        <a:solidFill>
                          <a:schemeClr val="dk1"/>
                        </a:solidFill>
                        <a:effectLst/>
                        <a:latin typeface="+mn-lt"/>
                        <a:ea typeface="+mn-ea"/>
                        <a:cs typeface="+mn-cs"/>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40</a:t>
            </a:fld>
            <a:endParaRPr lang="en-US" dirty="0"/>
          </a:p>
        </p:txBody>
      </p:sp>
    </p:spTree>
    <p:extLst>
      <p:ext uri="{BB962C8B-B14F-4D97-AF65-F5344CB8AC3E}">
        <p14:creationId xmlns:p14="http://schemas.microsoft.com/office/powerpoint/2010/main" val="1326487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9853357"/>
              </p:ext>
            </p:extLst>
          </p:nvPr>
        </p:nvGraphicFramePr>
        <p:xfrm>
          <a:off x="457200" y="677084"/>
          <a:ext cx="8229600" cy="546463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413008">
                <a:tc>
                  <a:txBody>
                    <a:bodyPr/>
                    <a:lstStyle/>
                    <a:p>
                      <a:r>
                        <a:rPr lang="en-US" sz="1200" dirty="0"/>
                        <a:t>Age</a:t>
                      </a:r>
                    </a:p>
                  </a:txBody>
                  <a:tcPr>
                    <a:solidFill>
                      <a:schemeClr val="tx2">
                        <a:lumMod val="75000"/>
                      </a:schemeClr>
                    </a:solidFill>
                  </a:tcPr>
                </a:tc>
                <a:tc>
                  <a:txBody>
                    <a:bodyPr/>
                    <a:lstStyle/>
                    <a:p>
                      <a:r>
                        <a:rPr lang="en-US" sz="1200" dirty="0"/>
                        <a:t>Domain</a:t>
                      </a:r>
                    </a:p>
                  </a:txBody>
                  <a:tcPr>
                    <a:lnB w="38100" cmpd="sng">
                      <a:noFill/>
                    </a:lnB>
                    <a:solidFill>
                      <a:schemeClr val="tx2">
                        <a:lumMod val="75000"/>
                      </a:schemeClr>
                    </a:solidFill>
                  </a:tcPr>
                </a:tc>
                <a:tc>
                  <a:txBody>
                    <a:bodyPr/>
                    <a:lstStyle/>
                    <a:p>
                      <a:r>
                        <a:rPr lang="en-US" sz="1200" dirty="0"/>
                        <a:t>Cluster</a:t>
                      </a:r>
                    </a:p>
                  </a:txBody>
                  <a:tcPr>
                    <a:lnB w="38100" cmpd="sng">
                      <a:noFill/>
                    </a:lnB>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814908">
                <a:tc rowSpan="4">
                  <a:txBody>
                    <a:bodyPr/>
                    <a:lstStyle/>
                    <a:p>
                      <a:pPr algn="ctr"/>
                      <a:r>
                        <a:rPr lang="en-US" b="1" dirty="0">
                          <a:solidFill>
                            <a:schemeClr val="bg1"/>
                          </a:solidFill>
                        </a:rPr>
                        <a:t>12-13 Year Olds</a:t>
                      </a:r>
                    </a:p>
                  </a:txBody>
                  <a:tcPr vert="vert270">
                    <a:lnR w="12700" cmpd="sng">
                      <a:noFill/>
                    </a:lnR>
                    <a:solidFill>
                      <a:srgbClr val="C00000"/>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Physical Development &amp; Well-Being</a:t>
                      </a:r>
                      <a:endParaRPr lang="en-US" b="1" dirty="0"/>
                    </a:p>
                  </a:txBody>
                  <a:tcPr vert="vert270" anchor="ctr">
                    <a:lnL w="12700" cmpd="sng">
                      <a:noFill/>
                    </a:lnL>
                    <a:lnR w="12700" cmpd="sng">
                      <a:noFill/>
                    </a:lnR>
                    <a:lnT w="38100" cmpd="sng">
                      <a:noFill/>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Physical Appearance and  Activity</a:t>
                      </a:r>
                      <a:endParaRPr lang="en-US" sz="1200" b="1" dirty="0"/>
                    </a:p>
                  </a:txBody>
                  <a:tcPr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1A99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Girls reach peak growth spurt, adding more body fat than muscle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Boys begin growth spurt and add more muscle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Major pubertal change begins in boys making them feel tired, awkward, and irritable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Show much more concern with body image, looks, and clothes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Physical activity may begin to decline</a:t>
                      </a:r>
                    </a:p>
                  </a:txBody>
                  <a:tcPr>
                    <a:lnL w="12700" cmpd="sng">
                      <a:noFill/>
                    </a:lnL>
                    <a:lnR w="12700" cmpd="sng">
                      <a:noFill/>
                    </a:lnR>
                    <a:lnB w="12700" cmpd="sng">
                      <a:noFill/>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1"/>
                  </a:ext>
                </a:extLst>
              </a:tr>
              <a:tr h="1302588">
                <a:tc vMerge="1">
                  <a:txBody>
                    <a:bodyPr/>
                    <a:lstStyle/>
                    <a:p>
                      <a:pPr algn="ctr"/>
                      <a:endParaRPr lang="en-US" b="1" dirty="0">
                        <a:solidFill>
                          <a:schemeClr val="bg1"/>
                        </a:solidFill>
                      </a:endParaRPr>
                    </a:p>
                  </a:txBody>
                  <a:tcPr vert="vert270">
                    <a:solidFill>
                      <a:srgbClr val="FF9900"/>
                    </a:solidFill>
                  </a:tcPr>
                </a:tc>
                <a:tc vMerge="1">
                  <a:txBody>
                    <a:bodyPr/>
                    <a:lstStyle/>
                    <a:p>
                      <a:pPr algn="ctr"/>
                      <a:endParaRPr lang="en-US" b="1" dirty="0"/>
                    </a:p>
                  </a:txBody>
                  <a:tcPr vert="vert270" anchor="ctr">
                    <a:lnB w="12700" cap="flat" cmpd="sng" algn="ctr">
                      <a:solidFill>
                        <a:srgbClr val="0070C0"/>
                      </a:solidFill>
                      <a:prstDash val="solid"/>
                      <a:round/>
                      <a:headEnd type="none" w="med" len="med"/>
                      <a:tailEnd type="none" w="med" len="med"/>
                    </a:lnB>
                    <a:noFill/>
                  </a:tcPr>
                </a:tc>
                <a:tc vMerge="1">
                  <a:txBody>
                    <a:bodyPr/>
                    <a:lstStyle/>
                    <a:p>
                      <a:pPr algn="ctr"/>
                      <a:endParaRPr lang="en-US" sz="1200" b="1" dirty="0"/>
                    </a:p>
                  </a:txBody>
                  <a:tcPr anchor="ctr">
                    <a:lnR w="12700" cmpd="sng">
                      <a:noFill/>
                    </a:lnR>
                    <a:lnB w="12700" cap="flat" cmpd="sng" algn="ctr">
                      <a:solidFill>
                        <a:srgbClr val="0070C0"/>
                      </a:solidFill>
                      <a:prstDash val="solid"/>
                      <a:round/>
                      <a:headEnd type="none" w="med" len="med"/>
                      <a:tailEnd type="none" w="med" len="med"/>
                    </a:lnB>
                    <a:solidFill>
                      <a:srgbClr val="FEDEB4"/>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indent="-171450">
                        <a:buFont typeface="Arial" panose="020B0604020202020204" pitchFamily="34" charset="0"/>
                        <a:buChar char="•"/>
                      </a:pPr>
                      <a:r>
                        <a:rPr lang="en-US" sz="1200" b="0" kern="1200" dirty="0">
                          <a:solidFill>
                            <a:schemeClr val="dk1"/>
                          </a:solidFill>
                          <a:effectLst/>
                          <a:latin typeface="+mn-lt"/>
                          <a:ea typeface="+mn-ea"/>
                          <a:cs typeface="+mn-cs"/>
                        </a:rPr>
                        <a:t>Provide opportunities to rest and relax</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Express care when children express concern over physical appearance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Spend the time to listen to their concerns </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Focus praise on abilities and achievements rather than appearance</a:t>
                      </a:r>
                      <a:endParaRPr lang="en-US" sz="1200" b="0" kern="1200" dirty="0">
                        <a:solidFill>
                          <a:schemeClr val="dk1"/>
                        </a:solidFill>
                        <a:effectLst/>
                        <a:latin typeface="+mn-lt"/>
                        <a:ea typeface="+mn-ea"/>
                        <a:cs typeface="+mn-cs"/>
                      </a:endParaRPr>
                    </a:p>
                  </a:txBody>
                  <a:tcP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52666">
                <a:tc vMerge="1">
                  <a:txBody>
                    <a:bodyPr/>
                    <a:lstStyle/>
                    <a:p>
                      <a:pPr algn="ctr"/>
                      <a:endParaRPr lang="en-US" b="1" dirty="0">
                        <a:solidFill>
                          <a:schemeClr val="bg1"/>
                        </a:solidFill>
                      </a:endParaRPr>
                    </a:p>
                  </a:txBody>
                  <a:tcPr vert="vert270">
                    <a:solidFill>
                      <a:srgbClr val="FF99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vert="vert270" anchor="ctr">
                    <a:lnL w="12700" cmpd="sng">
                      <a:noFill/>
                    </a:lnL>
                    <a:lnT w="12700" cap="flat" cmpd="sng" algn="ctr">
                      <a:solidFill>
                        <a:srgbClr val="0070C0"/>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en-US" sz="1200" b="1" kern="1200" dirty="0">
                          <a:solidFill>
                            <a:schemeClr val="dk1"/>
                          </a:solidFill>
                          <a:effectLst/>
                          <a:latin typeface="+mn-lt"/>
                          <a:ea typeface="+mn-ea"/>
                          <a:cs typeface="+mn-cs"/>
                        </a:rPr>
                        <a:t>Decision-Making &amp; Safety</a:t>
                      </a:r>
                      <a:endParaRPr lang="en-US" sz="1200" b="1" dirty="0"/>
                    </a:p>
                  </a:txBody>
                  <a:tcPr anchor="ctr">
                    <a:lnR w="12700" cmpd="sng">
                      <a:noFill/>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A993"/>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Stress, moodiness, and depression </a:t>
                      </a:r>
                      <a:r>
                        <a:rPr lang="en-US" sz="1200" i="1" kern="1200" dirty="0">
                          <a:solidFill>
                            <a:schemeClr val="dk1"/>
                          </a:solidFill>
                          <a:effectLst/>
                          <a:latin typeface="+mn-lt"/>
                          <a:ea typeface="+mn-ea"/>
                          <a:cs typeface="+mn-cs"/>
                        </a:rPr>
                        <a:t>can</a:t>
                      </a:r>
                      <a:r>
                        <a:rPr lang="en-US" sz="1200" kern="1200" dirty="0">
                          <a:solidFill>
                            <a:schemeClr val="dk1"/>
                          </a:solidFill>
                          <a:effectLst/>
                          <a:latin typeface="+mn-lt"/>
                          <a:ea typeface="+mn-ea"/>
                          <a:cs typeface="+mn-cs"/>
                        </a:rPr>
                        <a:t> lead to poor decision-making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Level of maturity in decision-making may drop during mid-teen years</a:t>
                      </a:r>
                    </a:p>
                  </a:txBody>
                  <a:tcPr>
                    <a:lnL w="12700" cmpd="sng">
                      <a:noFill/>
                    </a:lnL>
                    <a:lnR w="12700" cmpd="sng">
                      <a:noFill/>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AE5"/>
                    </a:solidFill>
                  </a:tcPr>
                </a:tc>
                <a:extLst>
                  <a:ext uri="{0D108BD9-81ED-4DB2-BD59-A6C34878D82A}">
                    <a16:rowId xmlns:a16="http://schemas.microsoft.com/office/drawing/2014/main" val="10003"/>
                  </a:ext>
                </a:extLst>
              </a:tr>
              <a:tr h="5526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Discuss multiple options and choices in situations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a:t>
                      </a:r>
                      <a:r>
                        <a:rPr lang="en-US" sz="1200" kern="1200" baseline="0" dirty="0">
                          <a:solidFill>
                            <a:schemeClr val="dk1"/>
                          </a:solidFill>
                          <a:effectLst/>
                          <a:latin typeface="+mn-lt"/>
                          <a:ea typeface="+mn-ea"/>
                          <a:cs typeface="+mn-cs"/>
                        </a:rPr>
                        <a:t> opportunities for students to demonstrate planning organization and skills; provide guidance when needed</a:t>
                      </a:r>
                    </a:p>
                    <a:p>
                      <a:pPr marL="171450" lvl="0" indent="-171450">
                        <a:buFont typeface="Arial" panose="020B0604020202020204" pitchFamily="34" charset="0"/>
                        <a:buChar char="•"/>
                      </a:pPr>
                      <a:r>
                        <a:rPr lang="en-US" sz="1200" kern="1200" baseline="0" dirty="0">
                          <a:solidFill>
                            <a:schemeClr val="dk1"/>
                          </a:solidFill>
                          <a:effectLst/>
                          <a:latin typeface="+mn-lt"/>
                          <a:ea typeface="+mn-ea"/>
                          <a:cs typeface="+mn-cs"/>
                        </a:rPr>
                        <a:t>Provide space to be alone</a:t>
                      </a:r>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Consider the social risks that children may face in making decisions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Model rational decision-making by discussing how you arrived at a decision</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Avoid</a:t>
                      </a:r>
                      <a:r>
                        <a:rPr lang="en-US" sz="1200" kern="1200" baseline="0" dirty="0">
                          <a:solidFill>
                            <a:schemeClr val="dk1"/>
                          </a:solidFill>
                          <a:effectLst/>
                          <a:latin typeface="+mn-lt"/>
                          <a:ea typeface="+mn-ea"/>
                          <a:cs typeface="+mn-cs"/>
                        </a:rPr>
                        <a:t> allowing students to provoke you or bate you into an argument</a:t>
                      </a:r>
                    </a:p>
                    <a:p>
                      <a:pPr marL="171450" indent="-171450">
                        <a:buFont typeface="Arial" panose="020B0604020202020204" pitchFamily="34" charset="0"/>
                        <a:buChar char="•"/>
                      </a:pPr>
                      <a:r>
                        <a:rPr lang="en-US" sz="1200" kern="1200" baseline="0" dirty="0">
                          <a:solidFill>
                            <a:schemeClr val="dk1"/>
                          </a:solidFill>
                          <a:effectLst/>
                          <a:latin typeface="+mn-lt"/>
                          <a:ea typeface="+mn-ea"/>
                          <a:cs typeface="+mn-cs"/>
                        </a:rPr>
                        <a:t>Change </a:t>
                      </a:r>
                      <a:r>
                        <a:rPr lang="en-US" sz="1200" u="sng" kern="1200" baseline="0" dirty="0">
                          <a:solidFill>
                            <a:schemeClr val="dk1"/>
                          </a:solidFill>
                          <a:effectLst/>
                          <a:latin typeface="+mn-lt"/>
                          <a:ea typeface="+mn-ea"/>
                          <a:cs typeface="+mn-cs"/>
                        </a:rPr>
                        <a:t>your</a:t>
                      </a:r>
                      <a:r>
                        <a:rPr lang="en-US" sz="1200" kern="1200" baseline="0" dirty="0">
                          <a:solidFill>
                            <a:schemeClr val="dk1"/>
                          </a:solidFill>
                          <a:effectLst/>
                          <a:latin typeface="+mn-lt"/>
                          <a:ea typeface="+mn-ea"/>
                          <a:cs typeface="+mn-cs"/>
                        </a:rPr>
                        <a:t> approach if you are not getting the outcome desired</a:t>
                      </a:r>
                      <a:endParaRPr lang="en-US" sz="1200" kern="1200" dirty="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41</a:t>
            </a:fld>
            <a:endParaRPr lang="en-US" dirty="0"/>
          </a:p>
        </p:txBody>
      </p:sp>
    </p:spTree>
    <p:extLst>
      <p:ext uri="{BB962C8B-B14F-4D97-AF65-F5344CB8AC3E}">
        <p14:creationId xmlns:p14="http://schemas.microsoft.com/office/powerpoint/2010/main" val="422022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5724644"/>
          </a:xfrm>
          <a:prstGeom prst="rect">
            <a:avLst/>
          </a:prstGeom>
          <a:noFill/>
        </p:spPr>
        <p:txBody>
          <a:bodyPr wrap="square" rtlCol="0">
            <a:spAutoFit/>
          </a:bodyPr>
          <a:lstStyle/>
          <a:p>
            <a:pPr algn="ctr"/>
            <a:r>
              <a:rPr lang="en-US" b="1" dirty="0"/>
              <a:t>Tennessee Afterschool Developmental Standards</a:t>
            </a:r>
          </a:p>
          <a:p>
            <a:pPr algn="ctr"/>
            <a:r>
              <a:rPr lang="en-US" b="1" dirty="0"/>
              <a:t>Research References</a:t>
            </a:r>
          </a:p>
          <a:p>
            <a:r>
              <a:rPr lang="en-US" dirty="0"/>
              <a:t> </a:t>
            </a:r>
          </a:p>
          <a:p>
            <a:pPr lvl="1" indent="-457200"/>
            <a:r>
              <a:rPr lang="en-US" sz="1200" dirty="0"/>
              <a:t>Boys &amp; Girls Clubs of America. (2004). Developmental characteristics of youth</a:t>
            </a:r>
            <a:r>
              <a:rPr lang="en-US" sz="1200" i="1" dirty="0"/>
              <a:t>. Program basics: The definitive program resource for Boys &amp; Girls Clubs. </a:t>
            </a:r>
            <a:r>
              <a:rPr lang="en-US" sz="1200" dirty="0"/>
              <a:t>Atlanta, GA: Section 3.</a:t>
            </a:r>
          </a:p>
          <a:p>
            <a:pPr lvl="1" indent="-457200"/>
            <a:r>
              <a:rPr lang="en-US" sz="1200" dirty="0"/>
              <a:t>Center for Disease Control. (</a:t>
            </a:r>
            <a:r>
              <a:rPr lang="en-US" sz="1200" dirty="0" err="1"/>
              <a:t>n.d.</a:t>
            </a:r>
            <a:r>
              <a:rPr lang="en-US" sz="1200" dirty="0"/>
              <a:t>). </a:t>
            </a:r>
            <a:r>
              <a:rPr lang="en-US" sz="1200" i="1" dirty="0"/>
              <a:t>Your child at 5 years.</a:t>
            </a:r>
            <a:r>
              <a:rPr lang="en-US" sz="1200" dirty="0"/>
              <a:t> Retrieved from </a:t>
            </a:r>
            <a:r>
              <a:rPr lang="en-US" sz="1200" u="sng" dirty="0"/>
              <a:t>https://www. cdc.gov/</a:t>
            </a:r>
            <a:r>
              <a:rPr lang="en-US" sz="1200" u="sng" dirty="0" err="1"/>
              <a:t>ncbddd</a:t>
            </a:r>
            <a:r>
              <a:rPr lang="en-US" sz="1200" u="sng" dirty="0"/>
              <a:t>/</a:t>
            </a:r>
            <a:r>
              <a:rPr lang="en-US" sz="1200" u="sng" dirty="0" err="1"/>
              <a:t>actearly</a:t>
            </a:r>
            <a:r>
              <a:rPr lang="en-US" sz="1200" u="sng" dirty="0"/>
              <a:t>/pdf/.../checklists_5yr.pdf</a:t>
            </a:r>
            <a:endParaRPr lang="en-US" sz="1200" dirty="0"/>
          </a:p>
          <a:p>
            <a:pPr lvl="1" indent="-457200"/>
            <a:r>
              <a:rPr lang="en-US" sz="1200" dirty="0"/>
              <a:t>Child Development Institute. (</a:t>
            </a:r>
            <a:r>
              <a:rPr lang="en-US" sz="1200" dirty="0" err="1"/>
              <a:t>n.d.</a:t>
            </a:r>
            <a:r>
              <a:rPr lang="en-US" sz="1200" dirty="0"/>
              <a:t>) </a:t>
            </a:r>
            <a:r>
              <a:rPr lang="en-US" sz="1200" i="1" dirty="0"/>
              <a:t>The stages of intellectual development in children and teenagers. </a:t>
            </a:r>
            <a:r>
              <a:rPr lang="en-US" sz="1200" dirty="0"/>
              <a:t>Retrieved from </a:t>
            </a:r>
            <a:r>
              <a:rPr lang="en-US" sz="1200" u="sng" dirty="0">
                <a:hlinkClick r:id="rId3"/>
              </a:rPr>
              <a:t>https://childdevelopmentinfo.com/child-development/piaget/#.WThb-R6iOU9</a:t>
            </a:r>
            <a:endParaRPr lang="en-US" sz="1200" dirty="0"/>
          </a:p>
          <a:p>
            <a:pPr lvl="1" indent="-457200"/>
            <a:r>
              <a:rPr lang="en-US" sz="1200" dirty="0"/>
              <a:t>Child Development Institute. (</a:t>
            </a:r>
            <a:r>
              <a:rPr lang="en-US" sz="1200" dirty="0" err="1"/>
              <a:t>n.d.</a:t>
            </a:r>
            <a:r>
              <a:rPr lang="en-US" sz="1200" dirty="0"/>
              <a:t>) </a:t>
            </a:r>
            <a:r>
              <a:rPr lang="en-US" sz="1200" i="1" dirty="0"/>
              <a:t>Erik Erikson’s stages of social-emotional development.</a:t>
            </a:r>
            <a:r>
              <a:rPr lang="en-US" sz="1200" dirty="0"/>
              <a:t> Retrieved from </a:t>
            </a:r>
            <a:r>
              <a:rPr lang="en-US" sz="1200" u="sng" dirty="0">
                <a:hlinkClick r:id="rId4"/>
              </a:rPr>
              <a:t>https://childdevelopmentinfo.com/child-development/erickson/#.WThcTB6iOU8</a:t>
            </a:r>
            <a:endParaRPr lang="en-US" sz="1200" dirty="0"/>
          </a:p>
          <a:p>
            <a:pPr lvl="1" indent="-457200"/>
            <a:r>
              <a:rPr lang="en-US" sz="1200" dirty="0"/>
              <a:t>Illinois State Board of Education. (2013). </a:t>
            </a:r>
            <a:r>
              <a:rPr lang="en-US" sz="1200" i="1" dirty="0"/>
              <a:t>Illinois early learning and development standards.</a:t>
            </a:r>
            <a:r>
              <a:rPr lang="en-US" sz="1200" dirty="0"/>
              <a:t> Retrieved from </a:t>
            </a:r>
            <a:r>
              <a:rPr lang="en-US" sz="1200" u="sng" dirty="0">
                <a:hlinkClick r:id="rId5"/>
              </a:rPr>
              <a:t>https://www.isbe.net/documents/early_learning_ standards.pdf</a:t>
            </a:r>
            <a:endParaRPr lang="en-US" sz="1200" dirty="0"/>
          </a:p>
          <a:p>
            <a:pPr lvl="1" indent="-457200"/>
            <a:r>
              <a:rPr lang="en-US" sz="1200" dirty="0"/>
              <a:t>Institute for Human Services, The. (2007). </a:t>
            </a:r>
            <a:r>
              <a:rPr lang="en-US" sz="1200" i="1" dirty="0"/>
              <a:t>Developmental milestones chart.</a:t>
            </a:r>
            <a:r>
              <a:rPr lang="en-US" sz="1200" dirty="0"/>
              <a:t> Retrieved from </a:t>
            </a:r>
            <a:r>
              <a:rPr lang="en-US" sz="1200" u="sng" dirty="0">
                <a:hlinkClick r:id="rId6"/>
              </a:rPr>
              <a:t>www.rsd.k12.pa.us/Downloads/Development_Chart_for_Booklet.pdf</a:t>
            </a:r>
            <a:endParaRPr lang="en-US" sz="1200" dirty="0"/>
          </a:p>
          <a:p>
            <a:pPr lvl="1" indent="-457200"/>
            <a:r>
              <a:rPr lang="en-US" sz="1200" dirty="0"/>
              <a:t>Iowa State University Extension. (2006). </a:t>
            </a:r>
            <a:r>
              <a:rPr lang="en-US" sz="1200" i="1" dirty="0"/>
              <a:t>How kids develop: Ages and stages of youth development (2nd ed.).</a:t>
            </a:r>
            <a:r>
              <a:rPr lang="en-US" sz="1200" dirty="0"/>
              <a:t> Ames, IA: </a:t>
            </a:r>
            <a:r>
              <a:rPr lang="en-US" sz="1200" dirty="0" err="1"/>
              <a:t>Levings</a:t>
            </a:r>
            <a:r>
              <a:rPr lang="en-US" sz="1200" dirty="0"/>
              <a:t>, J.</a:t>
            </a:r>
          </a:p>
          <a:p>
            <a:pPr lvl="1" indent="-457200"/>
            <a:r>
              <a:rPr lang="en-US" sz="1200" dirty="0"/>
              <a:t>Iowa State University Extension and Outreach. (2001). </a:t>
            </a:r>
            <a:r>
              <a:rPr lang="en-US" sz="1200" i="1" dirty="0"/>
              <a:t>Ages &amp; stages: 5-year-olds. </a:t>
            </a:r>
            <a:r>
              <a:rPr lang="en-US" sz="1200" dirty="0"/>
              <a:t>Retrieved from </a:t>
            </a:r>
            <a:r>
              <a:rPr lang="en-US" sz="1200" u="sng" dirty="0">
                <a:hlinkClick r:id="rId7"/>
              </a:rPr>
              <a:t>https://store.extension.iastate.edu/Product/PM1530G</a:t>
            </a:r>
            <a:endParaRPr lang="en-US" sz="1200" dirty="0"/>
          </a:p>
          <a:p>
            <a:pPr lvl="1" indent="-457200"/>
            <a:r>
              <a:rPr lang="en-US" sz="1200" dirty="0"/>
              <a:t>Iowa State University Extension and Outreach. (2001). </a:t>
            </a:r>
            <a:r>
              <a:rPr lang="en-US" sz="1200" i="1" dirty="0"/>
              <a:t>Ages &amp; stages: 6-8 years. </a:t>
            </a:r>
            <a:r>
              <a:rPr lang="en-US" sz="1200" dirty="0"/>
              <a:t>Retrieved from </a:t>
            </a:r>
            <a:r>
              <a:rPr lang="en-US" sz="1200" u="sng" dirty="0">
                <a:hlinkClick r:id="rId8"/>
              </a:rPr>
              <a:t>https://store.extension.iastate.edu/Product/PM1530H</a:t>
            </a:r>
            <a:endParaRPr lang="en-US" sz="1200" dirty="0"/>
          </a:p>
          <a:p>
            <a:pPr lvl="1" indent="-457200"/>
            <a:r>
              <a:rPr lang="en-US" sz="1200" dirty="0"/>
              <a:t>Iowa State University Extension and Outreach. (2001). </a:t>
            </a:r>
            <a:r>
              <a:rPr lang="en-US" sz="1200" i="1" dirty="0"/>
              <a:t>Ages &amp; stages: 9-11 years. </a:t>
            </a:r>
            <a:r>
              <a:rPr lang="en-US" sz="1200" dirty="0"/>
              <a:t>Retrieved from </a:t>
            </a:r>
            <a:r>
              <a:rPr lang="en-US" sz="1200" u="sng" dirty="0">
                <a:hlinkClick r:id="rId9"/>
              </a:rPr>
              <a:t>https://store.extension.iastate.edu/Product/PM1530I</a:t>
            </a:r>
            <a:endParaRPr lang="en-US" sz="1200" dirty="0"/>
          </a:p>
          <a:p>
            <a:r>
              <a:rPr lang="en-US" sz="1200" dirty="0"/>
              <a:t>Kohlberg, L. (1971). Stages of moral development. </a:t>
            </a:r>
            <a:r>
              <a:rPr lang="en-US" sz="1200" i="1" dirty="0"/>
              <a:t>Moral Education, </a:t>
            </a:r>
            <a:r>
              <a:rPr lang="en-US" sz="1200" dirty="0"/>
              <a:t>29.</a:t>
            </a:r>
          </a:p>
          <a:p>
            <a:pPr lvl="1" indent="-457200"/>
            <a:r>
              <a:rPr lang="en-US" sz="1200" dirty="0" err="1"/>
              <a:t>Leffert</a:t>
            </a:r>
            <a:r>
              <a:rPr lang="en-US" sz="1200" dirty="0"/>
              <a:t>, N., Benson, P., </a:t>
            </a:r>
            <a:r>
              <a:rPr lang="en-US" sz="1200" dirty="0" err="1"/>
              <a:t>Roehlkepartain</a:t>
            </a:r>
            <a:r>
              <a:rPr lang="en-US" sz="1200" dirty="0"/>
              <a:t>, J. (1997). </a:t>
            </a:r>
            <a:r>
              <a:rPr lang="en-US" sz="1200" i="1" dirty="0"/>
              <a:t>Starting out right: Developmental assets for children. </a:t>
            </a:r>
            <a:r>
              <a:rPr lang="en-US" sz="1200" dirty="0"/>
              <a:t>Minneapolis, MN: The Search Institute</a:t>
            </a:r>
          </a:p>
          <a:p>
            <a:pPr lvl="1" indent="-457200"/>
            <a:r>
              <a:rPr lang="en-US" sz="1200" dirty="0"/>
              <a:t>Minnesota Department of Human Services, Minnesota Department of Education, &amp; Minnesota Department of Health. (2012). </a:t>
            </a:r>
            <a:r>
              <a:rPr lang="en-US" sz="1200" i="1" dirty="0"/>
              <a:t>School age indicators of progress: Minnesota’s learning guidelines for ages five to twelve.</a:t>
            </a:r>
            <a:r>
              <a:rPr lang="en-US" sz="1200" dirty="0"/>
              <a:t> Retrieved from </a:t>
            </a:r>
            <a:r>
              <a:rPr lang="en-US" sz="1200" u="sng" dirty="0">
                <a:hlinkClick r:id="rId10"/>
              </a:rPr>
              <a:t>https://edocs.dhs.state.mn.us/lfserver/Public/DHS-6398-ENG</a:t>
            </a:r>
            <a:endParaRPr lang="en-US" sz="1200" dirty="0"/>
          </a:p>
        </p:txBody>
      </p:sp>
      <p:sp>
        <p:nvSpPr>
          <p:cNvPr id="3" name="Date Placeholder 2"/>
          <p:cNvSpPr>
            <a:spLocks noGrp="1"/>
          </p:cNvSpPr>
          <p:nvPr>
            <p:ph type="dt" sz="half" idx="10"/>
          </p:nvPr>
        </p:nvSpPr>
        <p:spPr/>
        <p:txBody>
          <a:bodyPr/>
          <a:lstStyle/>
          <a:p>
            <a:r>
              <a:rPr lang="en-US"/>
              <a:t>Revised 10/30/17</a:t>
            </a:r>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42</a:t>
            </a:fld>
            <a:endParaRPr lang="en-US" dirty="0"/>
          </a:p>
        </p:txBody>
      </p:sp>
    </p:spTree>
    <p:extLst>
      <p:ext uri="{BB962C8B-B14F-4D97-AF65-F5344CB8AC3E}">
        <p14:creationId xmlns:p14="http://schemas.microsoft.com/office/powerpoint/2010/main" val="156181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Revised 10/30/17</a:t>
            </a:r>
            <a:endParaRPr lang="en-US" dirty="0"/>
          </a:p>
        </p:txBody>
      </p:sp>
      <p:sp>
        <p:nvSpPr>
          <p:cNvPr id="6" name="Slide Number Placeholder 5"/>
          <p:cNvSpPr>
            <a:spLocks noGrp="1"/>
          </p:cNvSpPr>
          <p:nvPr>
            <p:ph type="sldNum" sz="quarter" idx="12"/>
          </p:nvPr>
        </p:nvSpPr>
        <p:spPr/>
        <p:txBody>
          <a:bodyPr/>
          <a:lstStyle/>
          <a:p>
            <a:fld id="{C721DDEE-C155-4CFE-9055-CA9E5FE09FF3}" type="slidenum">
              <a:rPr lang="en-US" smtClean="0"/>
              <a:t>43</a:t>
            </a:fld>
            <a:endParaRPr lang="en-US" dirty="0"/>
          </a:p>
        </p:txBody>
      </p:sp>
      <p:sp>
        <p:nvSpPr>
          <p:cNvPr id="7" name="Rectangle 6"/>
          <p:cNvSpPr/>
          <p:nvPr/>
        </p:nvSpPr>
        <p:spPr>
          <a:xfrm>
            <a:off x="356285" y="609600"/>
            <a:ext cx="8394357" cy="2308324"/>
          </a:xfrm>
          <a:prstGeom prst="rect">
            <a:avLst/>
          </a:prstGeom>
        </p:spPr>
        <p:txBody>
          <a:bodyPr wrap="square">
            <a:spAutoFit/>
          </a:bodyPr>
          <a:lstStyle/>
          <a:p>
            <a:pPr lvl="1" indent="-457200"/>
            <a:r>
              <a:rPr lang="en-US" sz="1200" dirty="0"/>
              <a:t>National Resource Center for Permanency and Family Connections. (</a:t>
            </a:r>
            <a:r>
              <a:rPr lang="en-US" sz="1200" dirty="0" err="1"/>
              <a:t>n.d.</a:t>
            </a:r>
            <a:r>
              <a:rPr lang="en-US" sz="1200" dirty="0"/>
              <a:t>) </a:t>
            </a:r>
            <a:r>
              <a:rPr lang="en-US" sz="1200" i="1" dirty="0"/>
              <a:t>Developmental milestones. </a:t>
            </a:r>
            <a:r>
              <a:rPr lang="en-US" sz="1200" dirty="0"/>
              <a:t>Retrieved from </a:t>
            </a:r>
            <a:r>
              <a:rPr lang="en-US" sz="1200" u="sng" dirty="0">
                <a:hlinkClick r:id="rId3"/>
              </a:rPr>
              <a:t>www.nrcpfc.org/ifcpc/module_1 /module1_handout4_developmentalmilestones.pdf</a:t>
            </a:r>
            <a:endParaRPr lang="en-US" sz="1200" dirty="0"/>
          </a:p>
          <a:p>
            <a:pPr lvl="1" indent="-457200"/>
            <a:r>
              <a:rPr lang="en-US" sz="1200" dirty="0"/>
              <a:t>Ohio Department of Education. (2015). </a:t>
            </a:r>
            <a:r>
              <a:rPr lang="en-US" sz="1200" i="1" dirty="0"/>
              <a:t>Ohio’s new learning standards: Kindergarten through grade 3. </a:t>
            </a:r>
            <a:r>
              <a:rPr lang="en-US" sz="1200" dirty="0"/>
              <a:t>Retrieved from </a:t>
            </a:r>
            <a:r>
              <a:rPr lang="en-US" sz="1200" u="sng" dirty="0">
                <a:hlinkClick r:id="rId4"/>
              </a:rPr>
              <a:t>https://education.ohio.gov/...Learning/... Learning...Standards/Ohio’s...Learning.../K-3</a:t>
            </a:r>
            <a:r>
              <a:rPr lang="en-US" sz="1200" dirty="0"/>
              <a:t>...</a:t>
            </a:r>
          </a:p>
          <a:p>
            <a:pPr lvl="1" indent="-457200"/>
            <a:r>
              <a:rPr lang="en-US" sz="1200" dirty="0"/>
              <a:t>Purdue University Cooperative Extension Service. (</a:t>
            </a:r>
            <a:r>
              <a:rPr lang="en-US" sz="1200" dirty="0" err="1"/>
              <a:t>n.d.</a:t>
            </a:r>
            <a:r>
              <a:rPr lang="en-US" sz="1200" dirty="0"/>
              <a:t>). </a:t>
            </a:r>
            <a:r>
              <a:rPr lang="en-US" sz="1200" i="1" dirty="0"/>
              <a:t>Ages and stages of child and youth development: A guide for 4-H leaders. </a:t>
            </a:r>
            <a:r>
              <a:rPr lang="en-US" sz="1200" dirty="0"/>
              <a:t> West Lafayette, IN: </a:t>
            </a:r>
            <a:r>
              <a:rPr lang="en-US" sz="1200" dirty="0" err="1"/>
              <a:t>Karns</a:t>
            </a:r>
            <a:r>
              <a:rPr lang="en-US" sz="1200" dirty="0"/>
              <a:t>, J. &amp; Myers-Walls, J. A.</a:t>
            </a:r>
          </a:p>
          <a:p>
            <a:pPr lvl="1" indent="-457200"/>
            <a:r>
              <a:rPr lang="en-US" sz="1200" dirty="0"/>
              <a:t>Search Institute, The. (1997). </a:t>
            </a:r>
            <a:r>
              <a:rPr lang="en-US" sz="1200" i="1" dirty="0"/>
              <a:t>40 developmental assets for adolescents (ages 12-18). </a:t>
            </a:r>
            <a:r>
              <a:rPr lang="en-US" sz="1200" dirty="0"/>
              <a:t>Retrieved from </a:t>
            </a:r>
            <a:r>
              <a:rPr lang="en-US" sz="1200" u="sng" dirty="0">
                <a:hlinkClick r:id="rId5"/>
              </a:rPr>
              <a:t>http://www.search-institute.org/content/40-developmental-assets-adolescents-ages-12-18</a:t>
            </a:r>
            <a:endParaRPr lang="en-US" sz="1200" dirty="0"/>
          </a:p>
          <a:p>
            <a:pPr lvl="1" indent="-457200"/>
            <a:r>
              <a:rPr lang="en-US" sz="1200" dirty="0"/>
              <a:t>Selman, R. L. (1971). Taking another’s perspective: Role-taking development in early childhood. </a:t>
            </a:r>
            <a:r>
              <a:rPr lang="en-US" sz="1200" i="1" dirty="0"/>
              <a:t>Child Development, 42</a:t>
            </a:r>
            <a:r>
              <a:rPr lang="en-US" sz="1200" dirty="0"/>
              <a:t>(6), 1721-1734. </a:t>
            </a:r>
            <a:r>
              <a:rPr lang="en-US" sz="1200" dirty="0" err="1"/>
              <a:t>doi</a:t>
            </a:r>
            <a:r>
              <a:rPr lang="en-US" sz="1200" dirty="0"/>
              <a:t>: 10.2307/1127580</a:t>
            </a:r>
          </a:p>
          <a:p>
            <a:pPr lvl="1" indent="-457200"/>
            <a:r>
              <a:rPr lang="en-US" sz="1200" dirty="0"/>
              <a:t>Tennessee Department of Human Services. (2009). </a:t>
            </a:r>
            <a:r>
              <a:rPr lang="en-US" sz="1200" i="1" dirty="0"/>
              <a:t>Tennessee school-age developmental standards. </a:t>
            </a:r>
            <a:r>
              <a:rPr lang="en-US" sz="1200" dirty="0"/>
              <a:t>Retrieved from </a:t>
            </a:r>
            <a:r>
              <a:rPr lang="en-US" sz="1200" u="sng" dirty="0">
                <a:hlinkClick r:id="rId6"/>
              </a:rPr>
              <a:t>https://tn.gov/assets/entities/ </a:t>
            </a:r>
            <a:r>
              <a:rPr lang="en-US" sz="1200" u="sng" dirty="0" err="1">
                <a:hlinkClick r:id="rId6"/>
              </a:rPr>
              <a:t>humanservices</a:t>
            </a:r>
            <a:r>
              <a:rPr lang="en-US" sz="1200" u="sng" dirty="0">
                <a:hlinkClick r:id="rId6"/>
              </a:rPr>
              <a:t>/attachments/school_age_dev_stnd.pdf</a:t>
            </a:r>
            <a:endParaRPr lang="en-US" sz="1200" dirty="0"/>
          </a:p>
        </p:txBody>
      </p:sp>
    </p:spTree>
    <p:extLst>
      <p:ext uri="{BB962C8B-B14F-4D97-AF65-F5344CB8AC3E}">
        <p14:creationId xmlns:p14="http://schemas.microsoft.com/office/powerpoint/2010/main" val="106266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7653468"/>
              </p:ext>
            </p:extLst>
          </p:nvPr>
        </p:nvGraphicFramePr>
        <p:xfrm>
          <a:off x="457200" y="623085"/>
          <a:ext cx="8229600" cy="5610075"/>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2859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952500">
                <a:tc rowSpan="3">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3">
                  <a:txBody>
                    <a:bodyPr/>
                    <a:lstStyle/>
                    <a:p>
                      <a:pPr algn="ctr"/>
                      <a:r>
                        <a:rPr lang="en-US" b="1" dirty="0"/>
                        <a:t>Social Emotional Development</a:t>
                      </a:r>
                    </a:p>
                  </a:txBody>
                  <a:tcPr vert="vert27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Self-Concept and Emotional Regulation</a:t>
                      </a:r>
                    </a:p>
                    <a:p>
                      <a:pPr algn="ctr"/>
                      <a:r>
                        <a:rPr lang="en-US" sz="1200" b="1" dirty="0"/>
                        <a:t>(Continued)</a:t>
                      </a:r>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dirty="0"/>
                        <a:t>In our environment, activities and experiences, we can:</a:t>
                      </a:r>
                    </a:p>
                    <a:p>
                      <a:pPr marL="171450" indent="-171450">
                        <a:buFont typeface="Arial" panose="020B0604020202020204" pitchFamily="34" charset="0"/>
                        <a:buChar char="•"/>
                      </a:pPr>
                      <a:r>
                        <a:rPr lang="en-US" sz="1200" dirty="0"/>
                        <a:t>Develop systems (line leader, door holder, ball carrier, etc.) to help children understand responsibility within the program community</a:t>
                      </a:r>
                    </a:p>
                    <a:p>
                      <a:pPr marL="171450" indent="-171450">
                        <a:buFont typeface="Arial" panose="020B0604020202020204" pitchFamily="34" charset="0"/>
                        <a:buChar char="•"/>
                      </a:pPr>
                      <a:r>
                        <a:rPr lang="en-US" sz="1200" dirty="0"/>
                        <a:t>Provide enough supplies, materials and popular toys for the size of the group</a:t>
                      </a:r>
                    </a:p>
                    <a:p>
                      <a:pPr marL="171450" indent="-171450">
                        <a:buFont typeface="Arial" panose="020B0604020202020204" pitchFamily="34" charset="0"/>
                        <a:buChar char="•"/>
                      </a:pPr>
                      <a:r>
                        <a:rPr lang="en-US" sz="1200" dirty="0"/>
                        <a:t>Provide opportunities for children to learn and practice appropriate ways to solve problems</a:t>
                      </a:r>
                    </a:p>
                    <a:p>
                      <a:pPr marL="171450" indent="-171450">
                        <a:buFont typeface="Arial" panose="020B0604020202020204" pitchFamily="34" charset="0"/>
                        <a:buChar char="•"/>
                      </a:pPr>
                      <a:r>
                        <a:rPr lang="en-US" sz="1200" dirty="0"/>
                        <a:t>Provide materials that help children understand and label emotions</a:t>
                      </a:r>
                    </a:p>
                    <a:p>
                      <a:pPr marL="171450" indent="-171450">
                        <a:buFont typeface="Arial" panose="020B0604020202020204" pitchFamily="34" charset="0"/>
                        <a:buChar char="•"/>
                      </a:pPr>
                      <a:r>
                        <a:rPr lang="en-US" sz="1200" dirty="0"/>
                        <a:t>Ensure processes and materials support an anti-bias environment</a:t>
                      </a:r>
                    </a:p>
                    <a:p>
                      <a:pPr marL="0" indent="0">
                        <a:buFont typeface="Arial" panose="020B0604020202020204" pitchFamily="34" charset="0"/>
                        <a:buNone/>
                      </a:pPr>
                      <a:r>
                        <a:rPr lang="en-US" sz="1200" b="1" dirty="0"/>
                        <a:t>In our relationships, we can:</a:t>
                      </a:r>
                    </a:p>
                    <a:p>
                      <a:pPr marL="171450" indent="-171450">
                        <a:buFont typeface="Arial" panose="020B0604020202020204" pitchFamily="34" charset="0"/>
                        <a:buChar char="•"/>
                      </a:pPr>
                      <a:r>
                        <a:rPr lang="en-US" sz="1200" dirty="0"/>
                        <a:t>Praise and encourage efforts and accomplishments</a:t>
                      </a:r>
                    </a:p>
                    <a:p>
                      <a:pPr marL="171450" indent="-171450">
                        <a:buFont typeface="Arial" panose="020B0604020202020204" pitchFamily="34" charset="0"/>
                        <a:buChar char="•"/>
                      </a:pPr>
                      <a:r>
                        <a:rPr lang="en-US" sz="1200" dirty="0"/>
                        <a:t>Be consistent in our behavior expectations and enforcement of those expectations</a:t>
                      </a:r>
                    </a:p>
                    <a:p>
                      <a:pPr marL="171450" indent="-171450">
                        <a:buFont typeface="Arial" panose="020B0604020202020204" pitchFamily="34" charset="0"/>
                        <a:buChar char="•"/>
                      </a:pPr>
                      <a:r>
                        <a:rPr lang="en-US" sz="1200" dirty="0"/>
                        <a:t>Be fair and consider the individual needs and abilities of a child</a:t>
                      </a:r>
                    </a:p>
                    <a:p>
                      <a:pPr marL="171450" indent="-171450">
                        <a:buFont typeface="Arial" panose="020B0604020202020204" pitchFamily="34" charset="0"/>
                        <a:buChar char="•"/>
                      </a:pPr>
                      <a:r>
                        <a:rPr lang="en-US" sz="1200" dirty="0"/>
                        <a:t>Use strategies that redirect, teach children relaxation techniques and deescalate negative behavior</a:t>
                      </a:r>
                    </a:p>
                  </a:txBody>
                  <a:tcP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1"/>
                  </a:ext>
                </a:extLst>
              </a:tr>
              <a:tr h="946635">
                <a:tc vMerge="1">
                  <a:txBody>
                    <a:bodyPr/>
                    <a:lstStyle/>
                    <a:p>
                      <a:endParaRPr lang="en-US" dirty="0"/>
                    </a:p>
                  </a:txBody>
                  <a:tcPr/>
                </a:tc>
                <a:tc vMerge="1">
                  <a:txBody>
                    <a:bodyPr/>
                    <a:lstStyle/>
                    <a:p>
                      <a:endParaRPr lang="en-US" dirty="0"/>
                    </a:p>
                  </a:txBody>
                  <a:tcPr/>
                </a:tc>
                <a:tc rowSpan="2">
                  <a:txBody>
                    <a:bodyPr/>
                    <a:lstStyle/>
                    <a:p>
                      <a:pPr algn="ctr"/>
                      <a:r>
                        <a:rPr lang="en-US" sz="1200" b="1" dirty="0"/>
                        <a:t>Social Awareness &amp; Empathy </a:t>
                      </a:r>
                    </a:p>
                  </a:txBody>
                  <a:tcPr anchor="ctr">
                    <a:lnT w="12700" cap="flat" cmpd="sng" algn="ctr">
                      <a:solidFill>
                        <a:srgbClr val="0070C0"/>
                      </a:solidFill>
                      <a:prstDash val="solid"/>
                      <a:round/>
                      <a:headEnd type="none" w="med" len="med"/>
                      <a:tailEnd type="none" w="med" len="med"/>
                    </a:lnT>
                    <a:solidFill>
                      <a:srgbClr val="CDD5E5"/>
                    </a:solidFill>
                  </a:tcPr>
                </a:tc>
                <a:tc>
                  <a:txBody>
                    <a:bodyPr/>
                    <a:lstStyle/>
                    <a:p>
                      <a:r>
                        <a:rPr lang="en-US" sz="1200" b="1" dirty="0"/>
                        <a:t>Developmental Expectations:</a:t>
                      </a:r>
                    </a:p>
                    <a:p>
                      <a:pPr marL="171450" indent="-171450">
                        <a:buFont typeface="Arial" panose="020B0604020202020204" pitchFamily="34" charset="0"/>
                        <a:buChar char="•"/>
                      </a:pPr>
                      <a:r>
                        <a:rPr lang="en-US" sz="1200" dirty="0"/>
                        <a:t>Concerned with rules and will readily tattle on peers</a:t>
                      </a:r>
                    </a:p>
                    <a:p>
                      <a:pPr marL="171450" indent="-171450">
                        <a:buFont typeface="Arial" panose="020B0604020202020204" pitchFamily="34" charset="0"/>
                        <a:buChar char="•"/>
                      </a:pPr>
                      <a:r>
                        <a:rPr lang="en-US" sz="1200" dirty="0"/>
                        <a:t>Understand hurt feelings</a:t>
                      </a:r>
                    </a:p>
                    <a:p>
                      <a:pPr marL="171450" indent="-171450">
                        <a:buFont typeface="Arial" panose="020B0604020202020204" pitchFamily="34" charset="0"/>
                        <a:buChar char="•"/>
                      </a:pPr>
                      <a:r>
                        <a:rPr lang="en-US" sz="1200" dirty="0"/>
                        <a:t>Comforts others in distress</a:t>
                      </a:r>
                    </a:p>
                  </a:txBody>
                  <a:tcPr>
                    <a:lnT w="12700" cap="flat" cmpd="sng" algn="ctr">
                      <a:solidFill>
                        <a:srgbClr val="0070C0"/>
                      </a:solidFill>
                      <a:prstDash val="solid"/>
                      <a:round/>
                      <a:headEnd type="none" w="med" len="med"/>
                      <a:tailEnd type="none" w="med" len="med"/>
                    </a:lnT>
                    <a:solidFill>
                      <a:srgbClr val="E6EAF2"/>
                    </a:solidFill>
                  </a:tcPr>
                </a:tc>
                <a:extLst>
                  <a:ext uri="{0D108BD9-81ED-4DB2-BD59-A6C34878D82A}">
                    <a16:rowId xmlns:a16="http://schemas.microsoft.com/office/drawing/2014/main" val="10002"/>
                  </a:ext>
                </a:extLst>
              </a:tr>
              <a:tr h="952500">
                <a:tc vMerge="1">
                  <a:txBody>
                    <a:bodyPr/>
                    <a:lstStyle/>
                    <a:p>
                      <a:endParaRPr lang="en-US" dirty="0"/>
                    </a:p>
                  </a:txBody>
                  <a:tcPr/>
                </a:tc>
                <a:tc vMerge="1">
                  <a:txBody>
                    <a:bodyPr/>
                    <a:lstStyle/>
                    <a:p>
                      <a:endParaRPr lang="en-U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anchor="ctr"/>
                </a:tc>
                <a:tc>
                  <a:txBody>
                    <a:bodyPr/>
                    <a:lstStyle/>
                    <a:p>
                      <a:r>
                        <a:rPr lang="en-US" sz="1200" b="1" dirty="0"/>
                        <a:t>In our environment, activities and experiences, we can:</a:t>
                      </a:r>
                    </a:p>
                    <a:p>
                      <a:pPr marL="171450" indent="-171450">
                        <a:buFont typeface="Arial" panose="020B0604020202020204" pitchFamily="34" charset="0"/>
                        <a:buChar char="•"/>
                      </a:pPr>
                      <a:r>
                        <a:rPr lang="en-US" sz="1200" dirty="0"/>
                        <a:t>Post and review clearly defined rules</a:t>
                      </a:r>
                    </a:p>
                    <a:p>
                      <a:pPr marL="171450" indent="-171450">
                        <a:buFont typeface="Arial" panose="020B0604020202020204" pitchFamily="34" charset="0"/>
                        <a:buChar char="•"/>
                      </a:pPr>
                      <a:r>
                        <a:rPr lang="en-US" sz="1200" dirty="0"/>
                        <a:t>Provide a tattling outlet such as a huge ear on the wall, a tattling picture journal or a tattling jar used to collect written tattling complaints </a:t>
                      </a:r>
                    </a:p>
                    <a:p>
                      <a:pPr marL="171450" indent="-171450">
                        <a:buFont typeface="Arial" panose="020B0604020202020204" pitchFamily="34" charset="0"/>
                        <a:buChar char="•"/>
                      </a:pPr>
                      <a:r>
                        <a:rPr lang="en-US" sz="1200" dirty="0"/>
                        <a:t>Have a “no put downs” program environment</a:t>
                      </a:r>
                    </a:p>
                    <a:p>
                      <a:pPr marL="0" indent="0">
                        <a:buFont typeface="Arial" panose="020B0604020202020204" pitchFamily="34" charset="0"/>
                        <a:buNone/>
                      </a:pPr>
                      <a:r>
                        <a:rPr lang="en-US" sz="1200" b="1" dirty="0"/>
                        <a:t>In our relationships, we can:</a:t>
                      </a:r>
                    </a:p>
                    <a:p>
                      <a:pPr marL="171450" indent="-171450">
                        <a:buFont typeface="Arial" panose="020B0604020202020204" pitchFamily="34" charset="0"/>
                        <a:buChar char="•"/>
                      </a:pPr>
                      <a:r>
                        <a:rPr lang="en-US" sz="1200" dirty="0"/>
                        <a:t>Take children’s feeling of injustice seriously</a:t>
                      </a:r>
                    </a:p>
                    <a:p>
                      <a:pPr marL="171450" indent="-171450">
                        <a:buFont typeface="Arial" panose="020B0604020202020204" pitchFamily="34" charset="0"/>
                        <a:buChar char="•"/>
                      </a:pPr>
                      <a:r>
                        <a:rPr lang="en-US" sz="1200" dirty="0"/>
                        <a:t>Address hurtful or mean behavior</a:t>
                      </a:r>
                    </a:p>
                    <a:p>
                      <a:pPr marL="171450" indent="-171450">
                        <a:buFont typeface="Arial" panose="020B0604020202020204" pitchFamily="34" charset="0"/>
                        <a:buChar char="•"/>
                      </a:pPr>
                      <a:r>
                        <a:rPr lang="en-US" sz="1200" dirty="0"/>
                        <a:t>Recognize caring and courteous behavior</a:t>
                      </a:r>
                    </a:p>
                  </a:txBody>
                  <a:tcP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5</a:t>
            </a:fld>
            <a:endParaRPr lang="en-US" dirty="0"/>
          </a:p>
        </p:txBody>
      </p:sp>
    </p:spTree>
    <p:extLst>
      <p:ext uri="{BB962C8B-B14F-4D97-AF65-F5344CB8AC3E}">
        <p14:creationId xmlns:p14="http://schemas.microsoft.com/office/powerpoint/2010/main" val="110573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4888877"/>
              </p:ext>
            </p:extLst>
          </p:nvPr>
        </p:nvGraphicFramePr>
        <p:xfrm>
          <a:off x="457200" y="623085"/>
          <a:ext cx="8229600" cy="515580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2859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952500">
                <a:tc rowSpan="4">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4">
                  <a:txBody>
                    <a:bodyPr/>
                    <a:lstStyle/>
                    <a:p>
                      <a:pPr algn="ctr"/>
                      <a:r>
                        <a:rPr lang="en-US" b="1" dirty="0"/>
                        <a:t>Social Emotional Development</a:t>
                      </a:r>
                    </a:p>
                  </a:txBody>
                  <a:tcPr vert="vert270" anchor="ctr">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Friendship &amp; Peer Interaction</a:t>
                      </a:r>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dirty="0"/>
                        <a:t>Developmental Expectations:</a:t>
                      </a:r>
                    </a:p>
                    <a:p>
                      <a:pPr marL="171450" indent="-171450">
                        <a:buFont typeface="Arial" panose="020B0604020202020204" pitchFamily="34" charset="0"/>
                        <a:buChar char="•"/>
                      </a:pPr>
                      <a:r>
                        <a:rPr lang="en-US" sz="1200" dirty="0"/>
                        <a:t>Enjoy group play, but often have difficulty co-operating</a:t>
                      </a:r>
                    </a:p>
                    <a:p>
                      <a:pPr marL="171450" indent="-171450">
                        <a:buFont typeface="Arial" panose="020B0604020202020204" pitchFamily="34" charset="0"/>
                        <a:buChar char="•"/>
                      </a:pPr>
                      <a:r>
                        <a:rPr lang="en-US" sz="1200" dirty="0"/>
                        <a:t>Tends to be possessive of possessions</a:t>
                      </a:r>
                    </a:p>
                    <a:p>
                      <a:pPr marL="171450" indent="-171450">
                        <a:buFont typeface="Arial" panose="020B0604020202020204" pitchFamily="34" charset="0"/>
                        <a:buChar char="•"/>
                      </a:pPr>
                      <a:r>
                        <a:rPr lang="en-US" sz="1200" dirty="0"/>
                        <a:t>Learning to share and take turns</a:t>
                      </a:r>
                    </a:p>
                    <a:p>
                      <a:pPr marL="171450" indent="-171450">
                        <a:buFont typeface="Arial" panose="020B0604020202020204" pitchFamily="34" charset="0"/>
                        <a:buChar char="•"/>
                      </a:pPr>
                      <a:r>
                        <a:rPr lang="en-US" sz="1200" dirty="0"/>
                        <a:t>Affectionate</a:t>
                      </a:r>
                    </a:p>
                  </a:txBody>
                  <a:tcPr>
                    <a:solidFill>
                      <a:srgbClr val="E6EAF2"/>
                    </a:solidFill>
                  </a:tcPr>
                </a:tc>
                <a:extLst>
                  <a:ext uri="{0D108BD9-81ED-4DB2-BD59-A6C34878D82A}">
                    <a16:rowId xmlns:a16="http://schemas.microsoft.com/office/drawing/2014/main" val="10001"/>
                  </a:ext>
                </a:extLst>
              </a:tr>
              <a:tr h="946635">
                <a:tc vMerge="1">
                  <a:txBody>
                    <a:bodyPr/>
                    <a:lstStyle/>
                    <a:p>
                      <a:endParaRPr lang="en-US" dirty="0"/>
                    </a:p>
                  </a:txBody>
                  <a:tcPr/>
                </a:tc>
                <a:tc vMerge="1">
                  <a:txBody>
                    <a:bodyPr/>
                    <a:lstStyle/>
                    <a:p>
                      <a:endParaRPr lang="en-US" dirty="0"/>
                    </a:p>
                  </a:txBody>
                  <a:tcPr/>
                </a:tc>
                <a:tc vMerge="1">
                  <a:txBody>
                    <a:bodyPr/>
                    <a:lstStyle/>
                    <a:p>
                      <a:pPr algn="ctr"/>
                      <a:endParaRPr lang="en-US" sz="1200" b="1" dirty="0"/>
                    </a:p>
                  </a:txBody>
                  <a:tcPr anchor="ctr">
                    <a:solidFill>
                      <a:srgbClr val="CDD5E5"/>
                    </a:solidFill>
                  </a:tcPr>
                </a:tc>
                <a:tc>
                  <a:txBody>
                    <a:bodyPr/>
                    <a:lstStyle/>
                    <a:p>
                      <a:r>
                        <a:rPr lang="en-US" sz="1200" b="1" dirty="0"/>
                        <a:t>In our environment, activities and experiences, we can:</a:t>
                      </a:r>
                    </a:p>
                    <a:p>
                      <a:pPr marL="171450" indent="-171450">
                        <a:buFont typeface="Arial" panose="020B0604020202020204" pitchFamily="34" charset="0"/>
                        <a:buChar char="•"/>
                      </a:pPr>
                      <a:r>
                        <a:rPr lang="en-US" sz="1200" dirty="0"/>
                        <a:t>Discuss rules of games and activities before playing</a:t>
                      </a:r>
                    </a:p>
                    <a:p>
                      <a:pPr marL="171450" indent="-171450">
                        <a:buFont typeface="Arial" panose="020B0604020202020204" pitchFamily="34" charset="0"/>
                        <a:buChar char="•"/>
                      </a:pPr>
                      <a:r>
                        <a:rPr lang="en-US" sz="1200" dirty="0"/>
                        <a:t>Provide necessary equipment and supplies used in the program</a:t>
                      </a:r>
                    </a:p>
                    <a:p>
                      <a:pPr marL="171450" indent="-171450">
                        <a:buFont typeface="Arial" panose="020B0604020202020204" pitchFamily="34" charset="0"/>
                        <a:buChar char="•"/>
                      </a:pPr>
                      <a:r>
                        <a:rPr lang="en-US" sz="1200" dirty="0"/>
                        <a:t>Discuss appropriate touches and displays of affection</a:t>
                      </a:r>
                    </a:p>
                    <a:p>
                      <a:pPr marL="171450" indent="-171450">
                        <a:buFont typeface="Arial" panose="020B0604020202020204" pitchFamily="34" charset="0"/>
                        <a:buChar char="•"/>
                      </a:pPr>
                      <a:r>
                        <a:rPr lang="en-US" sz="1200" dirty="0"/>
                        <a:t>Attentively supervise activities and play</a:t>
                      </a:r>
                    </a:p>
                    <a:p>
                      <a:r>
                        <a:rPr lang="en-US" sz="1200" b="1" dirty="0"/>
                        <a:t>In our relationships, we can:</a:t>
                      </a:r>
                    </a:p>
                    <a:p>
                      <a:pPr marL="171450" indent="-171450">
                        <a:buFont typeface="Arial" panose="020B0604020202020204" pitchFamily="34" charset="0"/>
                        <a:buChar char="•"/>
                      </a:pPr>
                      <a:r>
                        <a:rPr lang="en-US" sz="1200" dirty="0"/>
                        <a:t>Model appropriate interactions and affection</a:t>
                      </a:r>
                    </a:p>
                    <a:p>
                      <a:pPr marL="171450" indent="-171450">
                        <a:buFont typeface="Arial" panose="020B0604020202020204" pitchFamily="34" charset="0"/>
                        <a:buChar char="•"/>
                      </a:pPr>
                      <a:r>
                        <a:rPr lang="en-US" sz="1200" dirty="0"/>
                        <a:t>Share relevant and appropriate life stories that let children know we understand and care</a:t>
                      </a:r>
                    </a:p>
                    <a:p>
                      <a:pPr marL="171450" indent="-171450">
                        <a:buFont typeface="Arial" panose="020B0604020202020204" pitchFamily="34" charset="0"/>
                        <a:buChar char="•"/>
                      </a:pPr>
                      <a:r>
                        <a:rPr lang="en-US" sz="1200" dirty="0"/>
                        <a:t>Help children label the characteristics of a good friend</a:t>
                      </a:r>
                    </a:p>
                  </a:txBody>
                  <a:tcP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949568">
                <a:tc vMerge="1">
                  <a:txBody>
                    <a:bodyPr/>
                    <a:lstStyle/>
                    <a:p>
                      <a:endParaRPr lang="en-US"/>
                    </a:p>
                  </a:txBody>
                  <a:tcPr/>
                </a:tc>
                <a:tc vMerge="1">
                  <a:txBody>
                    <a:bodyPr/>
                    <a:lstStyle/>
                    <a:p>
                      <a:endParaRPr lang="en-US"/>
                    </a:p>
                  </a:txBody>
                  <a:tcPr/>
                </a:tc>
                <a:tc rowSpan="2">
                  <a:txBody>
                    <a:bodyPr/>
                    <a:lstStyle/>
                    <a:p>
                      <a:pPr algn="ctr"/>
                      <a:r>
                        <a:rPr lang="en-US" sz="1200" b="1" dirty="0"/>
                        <a:t>Interaction with Adults</a:t>
                      </a:r>
                    </a:p>
                  </a:txBody>
                  <a:tcPr anchor="ctr">
                    <a:lnT w="12700" cap="flat" cmpd="sng" algn="ctr">
                      <a:solidFill>
                        <a:srgbClr val="0070C0"/>
                      </a:solidFill>
                      <a:prstDash val="solid"/>
                      <a:round/>
                      <a:headEnd type="none" w="med" len="med"/>
                      <a:tailEnd type="none" w="med" len="med"/>
                    </a:lnT>
                    <a:solidFill>
                      <a:srgbClr val="CDD5E5"/>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Eager to please adults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Seeks adult approval</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Rely on adults to maintain order and safety</a:t>
                      </a:r>
                      <a:endParaRPr lang="en-US" sz="1200" dirty="0"/>
                    </a:p>
                  </a:txBody>
                  <a:tcPr>
                    <a:lnT w="12700" cap="flat" cmpd="sng" algn="ctr">
                      <a:solidFill>
                        <a:srgbClr val="0070C0"/>
                      </a:solidFill>
                      <a:prstDash val="solid"/>
                      <a:round/>
                      <a:headEnd type="none" w="med" len="med"/>
                      <a:tailEnd type="none" w="med" len="med"/>
                    </a:lnT>
                    <a:solidFill>
                      <a:srgbClr val="E6EAF2"/>
                    </a:solidFill>
                  </a:tcPr>
                </a:tc>
                <a:extLst>
                  <a:ext uri="{0D108BD9-81ED-4DB2-BD59-A6C34878D82A}">
                    <a16:rowId xmlns:a16="http://schemas.microsoft.com/office/drawing/2014/main" val="10003"/>
                  </a:ext>
                </a:extLst>
              </a:tr>
              <a:tr h="949568">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1200" b="1" dirty="0"/>
                    </a:p>
                  </a:txBody>
                  <a:tcPr anchor="ctr">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Set program rules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classroom/program systems to maintain order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Clearly display program rules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Share possible consequences for inappropriate behavior</a:t>
                      </a:r>
                      <a:endParaRPr lang="en-US" sz="1200" dirty="0"/>
                    </a:p>
                  </a:txBody>
                  <a:tcP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6</a:t>
            </a:fld>
            <a:endParaRPr lang="en-US" dirty="0"/>
          </a:p>
        </p:txBody>
      </p:sp>
    </p:spTree>
    <p:extLst>
      <p:ext uri="{BB962C8B-B14F-4D97-AF65-F5344CB8AC3E}">
        <p14:creationId xmlns:p14="http://schemas.microsoft.com/office/powerpoint/2010/main" val="224817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4304227"/>
              </p:ext>
            </p:extLst>
          </p:nvPr>
        </p:nvGraphicFramePr>
        <p:xfrm>
          <a:off x="457200" y="623085"/>
          <a:ext cx="8229600" cy="546822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28598">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952500">
                <a:tc rowSpan="4">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a:txBody>
                    <a:bodyPr/>
                    <a:lstStyle/>
                    <a:p>
                      <a:pPr algn="ctr"/>
                      <a:r>
                        <a:rPr lang="en-US" b="1" dirty="0"/>
                        <a:t>SED (Cont.)</a:t>
                      </a:r>
                    </a:p>
                  </a:txBody>
                  <a:tcPr vert="vert27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Interactions with Adults (Continued)</a:t>
                      </a:r>
                    </a:p>
                  </a:txBody>
                  <a:tcPr anchor="ctr">
                    <a:lnB w="12700" cap="flat" cmpd="sng" algn="ctr">
                      <a:solidFill>
                        <a:schemeClr val="tx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Use positive language and feedback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sincere and caring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Pay attention and address inappropriate behavior</a:t>
                      </a:r>
                      <a:endParaRPr lang="en-US" sz="1000"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5975">
                <a:tc vMerge="1">
                  <a:txBody>
                    <a:bodyPr/>
                    <a:lstStyle/>
                    <a:p>
                      <a:endParaRPr lang="en-US" dirty="0"/>
                    </a:p>
                  </a:txBody>
                  <a:tcPr/>
                </a:tc>
                <a:tc rowSpan="3">
                  <a:txBody>
                    <a:bodyPr/>
                    <a:lstStyle/>
                    <a:p>
                      <a:pPr algn="ctr"/>
                      <a:r>
                        <a:rPr lang="en-US" sz="1800" b="1" kern="1200" dirty="0">
                          <a:solidFill>
                            <a:schemeClr val="dk1"/>
                          </a:solidFill>
                          <a:effectLst/>
                          <a:latin typeface="+mn-lt"/>
                          <a:ea typeface="+mn-ea"/>
                          <a:cs typeface="+mn-cs"/>
                        </a:rPr>
                        <a:t>Approaches to Learning and Cognition</a:t>
                      </a:r>
                      <a:endParaRPr lang="en-US" b="1" dirty="0"/>
                    </a:p>
                  </a:txBody>
                  <a:tcPr vert="vert270" anchor="ctr">
                    <a:lnT w="12700" cap="flat" cmpd="sng" algn="ctr">
                      <a:solidFill>
                        <a:schemeClr val="tx1"/>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Engagement &amp; Persistence</a:t>
                      </a:r>
                      <a:endParaRPr lang="en-US" sz="1000" b="1" dirty="0"/>
                    </a:p>
                  </a:txBody>
                  <a:tcPr anchor="ctr">
                    <a:lnT w="12700" cap="flat" cmpd="sng" algn="ctr">
                      <a:solidFill>
                        <a:schemeClr val="tx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Learning to listen and learn in a structured setting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Finds the world interesting and enjoyable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Naturally creative and imaginative</a:t>
                      </a:r>
                      <a:endParaRPr lang="en-US" sz="1000" dirty="0"/>
                    </a:p>
                  </a:txBody>
                  <a:tcPr>
                    <a:lnT w="12700" cap="flat" cmpd="sng" algn="ctr">
                      <a:solidFill>
                        <a:schemeClr val="tx1"/>
                      </a:solidFill>
                      <a:prstDash val="solid"/>
                      <a:round/>
                      <a:headEnd type="none" w="med" len="med"/>
                      <a:tailEnd type="none" w="med" len="med"/>
                    </a:lnT>
                    <a:solidFill>
                      <a:srgbClr val="E6EAF2"/>
                    </a:solidFill>
                  </a:tcPr>
                </a:tc>
                <a:extLst>
                  <a:ext uri="{0D108BD9-81ED-4DB2-BD59-A6C34878D82A}">
                    <a16:rowId xmlns:a16="http://schemas.microsoft.com/office/drawing/2014/main" val="10002"/>
                  </a:ext>
                </a:extLst>
              </a:tr>
              <a:tr h="2468880">
                <a:tc vMerge="1">
                  <a:txBody>
                    <a:bodyPr/>
                    <a:lstStyle/>
                    <a:p>
                      <a:endParaRPr lang="en-US"/>
                    </a:p>
                  </a:txBody>
                  <a:tcPr/>
                </a:tc>
                <a:tc vMerge="1">
                  <a:txBody>
                    <a:bodyPr/>
                    <a:lstStyle/>
                    <a:p>
                      <a:endParaRPr lang="en-US"/>
                    </a:p>
                  </a:txBody>
                  <a:tcPr/>
                </a:tc>
                <a:tc vMerge="1">
                  <a:txBody>
                    <a:bodyPr/>
                    <a:lstStyle/>
                    <a:p>
                      <a:pPr algn="ctr"/>
                      <a:endParaRPr lang="en-US" sz="1200" b="1" dirty="0"/>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materials that support the skill level of a 5 year old in cognitive, physical, social and emotional domains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materials that support a variety of different interests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Plan developmentally appropriate interactive activities that allow children to use their imagination, problem-solve and practice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Allow enough time for children to engage and complete an activity</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Give clear and concise instructions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Limit commands to three or less at one time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children to explain their work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Avoid judging or labeling children’s work/creations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children to continue and/or elaborate</a:t>
                      </a:r>
                      <a:endParaRPr lang="en-US" sz="1000" dirty="0"/>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49568">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a:txBody>
                    <a:bodyPr/>
                    <a:lstStyle/>
                    <a:p>
                      <a:pPr algn="ctr"/>
                      <a:r>
                        <a:rPr lang="en-US" sz="1200" b="1" kern="1200" dirty="0">
                          <a:solidFill>
                            <a:schemeClr val="dk1"/>
                          </a:solidFill>
                          <a:effectLst/>
                          <a:latin typeface="+mn-lt"/>
                          <a:ea typeface="+mn-ea"/>
                          <a:cs typeface="+mn-cs"/>
                        </a:rPr>
                        <a:t>Initiative &amp; Curiosity</a:t>
                      </a:r>
                      <a:endParaRPr lang="en-US" sz="1000" b="1" dirty="0"/>
                    </a:p>
                  </a:txBody>
                  <a:tcPr anchor="ctr">
                    <a:lnT w="12700" cap="flat" cmpd="sng" algn="ctr">
                      <a:solidFill>
                        <a:srgbClr val="0070C0"/>
                      </a:solidFill>
                      <a:prstDash val="solid"/>
                      <a:round/>
                      <a:headEnd type="none" w="med" len="med"/>
                      <a:tailEnd type="none" w="med" len="med"/>
                    </a:lnT>
                    <a:solidFill>
                      <a:srgbClr val="CDD5E5"/>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Inquisitive to the point of exhaustion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Curious about sexuality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up play activities with peers particularly those that mirror family or pet life</a:t>
                      </a:r>
                    </a:p>
                  </a:txBody>
                  <a:tcPr>
                    <a:lnT w="12700" cap="flat" cmpd="sng" algn="ctr">
                      <a:solidFill>
                        <a:srgbClr val="0070C0"/>
                      </a:solidFill>
                      <a:prstDash val="solid"/>
                      <a:round/>
                      <a:headEnd type="none" w="med" len="med"/>
                      <a:tailEnd type="none" w="med" len="med"/>
                    </a:lnT>
                    <a:solidFill>
                      <a:srgbClr val="E6EAF2"/>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7</a:t>
            </a:fld>
            <a:endParaRPr lang="en-US" dirty="0"/>
          </a:p>
        </p:txBody>
      </p:sp>
    </p:spTree>
    <p:extLst>
      <p:ext uri="{BB962C8B-B14F-4D97-AF65-F5344CB8AC3E}">
        <p14:creationId xmlns:p14="http://schemas.microsoft.com/office/powerpoint/2010/main" val="3955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6461766"/>
              </p:ext>
            </p:extLst>
          </p:nvPr>
        </p:nvGraphicFramePr>
        <p:xfrm>
          <a:off x="457200" y="623085"/>
          <a:ext cx="8229600" cy="5134069"/>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55492">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618117">
                <a:tc rowSpan="3">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3">
                  <a:txBody>
                    <a:bodyPr/>
                    <a:lstStyle/>
                    <a:p>
                      <a:pPr algn="ctr"/>
                      <a:r>
                        <a:rPr lang="en-US" sz="1800" b="1" kern="1200" dirty="0">
                          <a:solidFill>
                            <a:schemeClr val="dk1"/>
                          </a:solidFill>
                          <a:effectLst/>
                          <a:latin typeface="+mn-lt"/>
                          <a:ea typeface="+mn-ea"/>
                          <a:cs typeface="+mn-cs"/>
                        </a:rPr>
                        <a:t>Approaches to Learning and Cognition</a:t>
                      </a:r>
                      <a:endParaRPr lang="en-US" b="1" dirty="0"/>
                    </a:p>
                  </a:txBody>
                  <a:tcPr vert="vert270" anchor="ctr">
                    <a:noFill/>
                  </a:tcPr>
                </a:tc>
                <a:tc>
                  <a:txBody>
                    <a:bodyPr/>
                    <a:lstStyle/>
                    <a:p>
                      <a:pPr algn="ctr"/>
                      <a:r>
                        <a:rPr lang="en-US" sz="1200" b="1" kern="1200" dirty="0">
                          <a:solidFill>
                            <a:schemeClr val="dk1"/>
                          </a:solidFill>
                          <a:effectLst/>
                          <a:latin typeface="+mn-lt"/>
                          <a:ea typeface="+mn-ea"/>
                          <a:cs typeface="+mn-cs"/>
                        </a:rPr>
                        <a:t>Initiative &amp; Curiosity</a:t>
                      </a:r>
                      <a:endParaRPr lang="en-US" sz="1000" b="1" dirty="0"/>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lots of book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self-initiated play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materials that encourage problem-solving</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open-ended question to scaffold play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child inquiry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engaged with children during child-initiated and free choice activities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 child input and interests when planning activities</a:t>
                      </a:r>
                      <a:endParaRPr lang="en-US" sz="700" dirty="0"/>
                    </a:p>
                  </a:txBody>
                  <a:tcP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6476">
                <a:tc vMerge="1">
                  <a:txBody>
                    <a:bodyPr/>
                    <a:lstStyle/>
                    <a:p>
                      <a:endParaRPr lang="en-US" dirty="0"/>
                    </a:p>
                  </a:txBody>
                  <a:tcPr/>
                </a:tc>
                <a:tc vMerge="1">
                  <a:txBody>
                    <a:bodyPr/>
                    <a:lstStyle/>
                    <a:p>
                      <a:pPr algn="ctr"/>
                      <a:endParaRPr lang="en-US" b="1" dirty="0"/>
                    </a:p>
                  </a:txBody>
                  <a:tcPr vert="vert270" anchor="ctr">
                    <a:lnT w="12700" cap="flat" cmpd="sng" algn="ctr">
                      <a:solidFill>
                        <a:schemeClr val="tx1"/>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Language and the Arts</a:t>
                      </a:r>
                      <a:endParaRPr lang="en-US" sz="700" b="1" dirty="0"/>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Expanding vocabulary skills allowing expression of interest, thoughts, and feelings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Reading and writing simple words, sentences and texts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Using language skills as a means of socialization</a:t>
                      </a:r>
                      <a:endParaRPr lang="en-US" sz="700" dirty="0"/>
                    </a:p>
                  </a:txBody>
                  <a:tcPr>
                    <a:lnT w="12700" cap="flat" cmpd="sng" algn="ctr">
                      <a:solidFill>
                        <a:srgbClr val="0070C0"/>
                      </a:solidFill>
                      <a:prstDash val="solid"/>
                      <a:round/>
                      <a:headEnd type="none" w="med" len="med"/>
                      <a:tailEnd type="none" w="med" len="med"/>
                    </a:lnT>
                    <a:solidFill>
                      <a:srgbClr val="E6EAF2"/>
                    </a:solidFill>
                  </a:tcPr>
                </a:tc>
                <a:extLst>
                  <a:ext uri="{0D108BD9-81ED-4DB2-BD59-A6C34878D82A}">
                    <a16:rowId xmlns:a16="http://schemas.microsoft.com/office/drawing/2014/main" val="10002"/>
                  </a:ext>
                </a:extLst>
              </a:tr>
              <a:tr h="2299429">
                <a:tc vMerge="1">
                  <a:txBody>
                    <a:bodyPr/>
                    <a:lstStyle/>
                    <a:p>
                      <a:endParaRPr lang="en-US"/>
                    </a:p>
                  </a:txBody>
                  <a:tcPr/>
                </a:tc>
                <a:tc vMerge="1">
                  <a:txBody>
                    <a:bodyPr/>
                    <a:lstStyle/>
                    <a:p>
                      <a:endParaRPr lang="en-US"/>
                    </a:p>
                  </a:txBody>
                  <a:tcPr/>
                </a:tc>
                <a:tc vMerge="1">
                  <a:txBody>
                    <a:bodyPr/>
                    <a:lstStyle/>
                    <a:p>
                      <a:pPr algn="ctr"/>
                      <a:endParaRPr lang="en-US" sz="1200" b="1" dirty="0"/>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 print rich environment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lots of tools opportunities for writing, i.e. provide notepad food orders in a restaurant center, label pictures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Create a word wall using high frequency words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language based games like Scrabble Jr.</a:t>
                      </a:r>
                    </a:p>
                    <a:p>
                      <a:r>
                        <a:rPr lang="en-US" sz="1200" b="1" kern="1200" dirty="0">
                          <a:solidFill>
                            <a:schemeClr val="dk1"/>
                          </a:solidFill>
                          <a:effectLst/>
                          <a:latin typeface="+mn-lt"/>
                          <a:ea typeface="+mn-ea"/>
                          <a:cs typeface="+mn-cs"/>
                        </a:rPr>
                        <a:t>In our relationships we can: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questions that require children to describe, add details and sequence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Encourage reading, storytelling and writing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Read to children</a:t>
                      </a:r>
                      <a:endParaRPr lang="en-US" sz="700" dirty="0"/>
                    </a:p>
                  </a:txBody>
                  <a:tcP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8</a:t>
            </a:fld>
            <a:endParaRPr lang="en-US" dirty="0"/>
          </a:p>
        </p:txBody>
      </p:sp>
    </p:spTree>
    <p:extLst>
      <p:ext uri="{BB962C8B-B14F-4D97-AF65-F5344CB8AC3E}">
        <p14:creationId xmlns:p14="http://schemas.microsoft.com/office/powerpoint/2010/main" val="309632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7954984"/>
              </p:ext>
            </p:extLst>
          </p:nvPr>
        </p:nvGraphicFramePr>
        <p:xfrm>
          <a:off x="457200" y="623085"/>
          <a:ext cx="8229600" cy="585003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638800">
                  <a:extLst>
                    <a:ext uri="{9D8B030D-6E8A-4147-A177-3AD203B41FA5}">
                      <a16:colId xmlns:a16="http://schemas.microsoft.com/office/drawing/2014/main" val="20003"/>
                    </a:ext>
                  </a:extLst>
                </a:gridCol>
              </a:tblGrid>
              <a:tr h="269981">
                <a:tc>
                  <a:txBody>
                    <a:bodyPr/>
                    <a:lstStyle/>
                    <a:p>
                      <a:r>
                        <a:rPr lang="en-US" sz="1200" dirty="0"/>
                        <a:t>Age</a:t>
                      </a:r>
                    </a:p>
                  </a:txBody>
                  <a:tcPr>
                    <a:solidFill>
                      <a:schemeClr val="tx2">
                        <a:lumMod val="75000"/>
                      </a:schemeClr>
                    </a:solidFill>
                  </a:tcPr>
                </a:tc>
                <a:tc>
                  <a:txBody>
                    <a:bodyPr/>
                    <a:lstStyle/>
                    <a:p>
                      <a:r>
                        <a:rPr lang="en-US" sz="1200" dirty="0"/>
                        <a:t>Domain</a:t>
                      </a:r>
                    </a:p>
                  </a:txBody>
                  <a:tcPr>
                    <a:solidFill>
                      <a:schemeClr val="tx2">
                        <a:lumMod val="75000"/>
                      </a:schemeClr>
                    </a:solidFill>
                  </a:tcPr>
                </a:tc>
                <a:tc>
                  <a:txBody>
                    <a:bodyPr/>
                    <a:lstStyle/>
                    <a:p>
                      <a:r>
                        <a:rPr lang="en-US" sz="1200" dirty="0"/>
                        <a:t>Cluster</a:t>
                      </a:r>
                    </a:p>
                  </a:txBody>
                  <a:tcPr>
                    <a:solidFill>
                      <a:schemeClr val="tx2">
                        <a:lumMod val="75000"/>
                      </a:schemeClr>
                    </a:solidFill>
                  </a:tcPr>
                </a:tc>
                <a:tc>
                  <a:txBody>
                    <a:bodyPr/>
                    <a:lstStyle/>
                    <a:p>
                      <a:r>
                        <a:rPr lang="en-US" sz="1200" dirty="0"/>
                        <a:t>Standard</a:t>
                      </a:r>
                    </a:p>
                  </a:txBody>
                  <a:tcPr>
                    <a:solidFill>
                      <a:schemeClr val="tx2">
                        <a:lumMod val="75000"/>
                      </a:schemeClr>
                    </a:solidFill>
                  </a:tcPr>
                </a:tc>
                <a:extLst>
                  <a:ext uri="{0D108BD9-81ED-4DB2-BD59-A6C34878D82A}">
                    <a16:rowId xmlns:a16="http://schemas.microsoft.com/office/drawing/2014/main" val="10000"/>
                  </a:ext>
                </a:extLst>
              </a:tr>
              <a:tr h="1529891">
                <a:tc rowSpan="4">
                  <a:txBody>
                    <a:bodyPr/>
                    <a:lstStyle/>
                    <a:p>
                      <a:pPr algn="ctr"/>
                      <a:r>
                        <a:rPr lang="en-US" b="1" dirty="0">
                          <a:solidFill>
                            <a:schemeClr val="bg1"/>
                          </a:solidFill>
                        </a:rPr>
                        <a:t>5 year</a:t>
                      </a:r>
                      <a:r>
                        <a:rPr lang="en-US" b="1" baseline="0" dirty="0">
                          <a:solidFill>
                            <a:schemeClr val="bg1"/>
                          </a:solidFill>
                        </a:rPr>
                        <a:t> Olds</a:t>
                      </a:r>
                      <a:endParaRPr lang="en-US" b="1" dirty="0">
                        <a:solidFill>
                          <a:schemeClr val="bg1"/>
                        </a:solidFill>
                      </a:endParaRPr>
                    </a:p>
                  </a:txBody>
                  <a:tcPr vert="vert270">
                    <a:solidFill>
                      <a:srgbClr val="0070C0"/>
                    </a:solidFill>
                  </a:tcPr>
                </a:tc>
                <a:tc rowSpan="2">
                  <a:txBody>
                    <a:bodyPr/>
                    <a:lstStyle/>
                    <a:p>
                      <a:pPr algn="ctr"/>
                      <a:r>
                        <a:rPr lang="en-US" sz="1800" b="1" kern="1200" dirty="0">
                          <a:solidFill>
                            <a:schemeClr val="dk1"/>
                          </a:solidFill>
                          <a:effectLst/>
                          <a:latin typeface="+mn-lt"/>
                          <a:ea typeface="+mn-ea"/>
                          <a:cs typeface="+mn-cs"/>
                        </a:rPr>
                        <a:t>Approaches to Learning and Cognition</a:t>
                      </a:r>
                      <a:endParaRPr lang="en-US" b="1" dirty="0"/>
                    </a:p>
                  </a:txBody>
                  <a:tcPr vert="vert270" anchor="ctr">
                    <a:lnB w="12700" cap="flat" cmpd="sng" algn="ctr">
                      <a:solidFill>
                        <a:schemeClr val="tx1"/>
                      </a:solidFill>
                      <a:prstDash val="solid"/>
                      <a:round/>
                      <a:headEnd type="none" w="med" len="med"/>
                      <a:tailEnd type="none" w="med" len="med"/>
                    </a:lnB>
                    <a:noFill/>
                  </a:tcPr>
                </a:tc>
                <a:tc rowSpan="2">
                  <a:txBody>
                    <a:bodyPr/>
                    <a:lstStyle/>
                    <a:p>
                      <a:pPr algn="ctr"/>
                      <a:r>
                        <a:rPr lang="en-US" sz="1200" b="1" kern="1200" dirty="0">
                          <a:solidFill>
                            <a:schemeClr val="dk1"/>
                          </a:solidFill>
                          <a:effectLst/>
                          <a:latin typeface="+mn-lt"/>
                          <a:ea typeface="+mn-ea"/>
                          <a:cs typeface="+mn-cs"/>
                        </a:rPr>
                        <a:t>Math, Science and Technology</a:t>
                      </a:r>
                      <a:endParaRPr lang="en-US" sz="700" b="1" dirty="0"/>
                    </a:p>
                  </a:txBody>
                  <a:tcPr anchor="ctr">
                    <a:lnB w="12700" cap="flat" cmpd="sng" algn="ctr">
                      <a:solidFill>
                        <a:schemeClr val="tx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Exhibiting greater curiosity and exploration</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developing problem-solving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developing reasoning skills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Beginning to developing an understanding of cultural time (but concepts of past and future are still vague)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Beginning to understand numerical concepts (but still need experience with real objects)</a:t>
                      </a:r>
                      <a:endParaRPr lang="en-US" sz="400" dirty="0"/>
                    </a:p>
                  </a:txBody>
                  <a:tcPr>
                    <a:solidFill>
                      <a:srgbClr val="E6EAF2"/>
                    </a:solidFill>
                  </a:tcPr>
                </a:tc>
                <a:extLst>
                  <a:ext uri="{0D108BD9-81ED-4DB2-BD59-A6C34878D82A}">
                    <a16:rowId xmlns:a16="http://schemas.microsoft.com/office/drawing/2014/main" val="10001"/>
                  </a:ext>
                </a:extLst>
              </a:tr>
              <a:tr h="1737360">
                <a:tc vMerge="1">
                  <a:txBody>
                    <a:bodyPr/>
                    <a:lstStyle/>
                    <a:p>
                      <a:pPr algn="ctr"/>
                      <a:endParaRPr lang="en-US" b="1" dirty="0">
                        <a:solidFill>
                          <a:schemeClr val="bg1"/>
                        </a:solidFill>
                      </a:endParaRPr>
                    </a:p>
                  </a:txBody>
                  <a:tcPr vert="vert270">
                    <a:solidFill>
                      <a:srgbClr val="0070C0"/>
                    </a:solidFill>
                  </a:tcPr>
                </a:tc>
                <a:tc vMerge="1">
                  <a:txBody>
                    <a:bodyPr/>
                    <a:lstStyle/>
                    <a:p>
                      <a:pPr algn="ctr"/>
                      <a:endParaRPr lang="en-US" b="1" dirty="0"/>
                    </a:p>
                  </a:txBody>
                  <a:tcPr vert="vert270" anchor="ctr">
                    <a:noFill/>
                  </a:tcPr>
                </a:tc>
                <a:tc vMerge="1">
                  <a:txBody>
                    <a:bodyPr/>
                    <a:lstStyle/>
                    <a:p>
                      <a:pPr algn="ctr"/>
                      <a:endParaRPr lang="en-US" sz="700" b="1" dirty="0"/>
                    </a:p>
                  </a:txBody>
                  <a:tcPr anchor="ctr">
                    <a:lnB w="12700" cap="flat" cmpd="sng" algn="ctr">
                      <a:solidFill>
                        <a:schemeClr val="tx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lots of book</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opportunities for self-initiated play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materials that encourage problem-solving</a:t>
                      </a:r>
                    </a:p>
                    <a:p>
                      <a:r>
                        <a:rPr lang="en-US" sz="1200" b="1" kern="1200" dirty="0">
                          <a:solidFill>
                            <a:schemeClr val="dk1"/>
                          </a:solidFill>
                          <a:effectLst/>
                          <a:latin typeface="+mn-lt"/>
                          <a:ea typeface="+mn-ea"/>
                          <a:cs typeface="+mn-cs"/>
                        </a:rPr>
                        <a:t>In our relationships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Ask open-ended question to scaffold play</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Encourage child inquiry</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Be engaged with children during child-initiated and free choice activities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Use child input and interests when planning activities</a:t>
                      </a:r>
                      <a:endParaRPr lang="en-US" sz="700"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9929">
                <a:tc vMerge="1">
                  <a:txBody>
                    <a:bodyPr/>
                    <a:lstStyle/>
                    <a:p>
                      <a:endParaRPr lang="en-US" dirty="0"/>
                    </a:p>
                  </a:txBody>
                  <a:tcPr/>
                </a:tc>
                <a:tc rowSpan="2">
                  <a:txBody>
                    <a:bodyPr/>
                    <a:lstStyle/>
                    <a:p>
                      <a:pPr algn="ctr"/>
                      <a:r>
                        <a:rPr lang="en-US" sz="1800" b="1" kern="1200" dirty="0">
                          <a:solidFill>
                            <a:schemeClr val="dk1"/>
                          </a:solidFill>
                          <a:effectLst/>
                          <a:latin typeface="+mn-lt"/>
                          <a:ea typeface="+mn-ea"/>
                          <a:cs typeface="+mn-cs"/>
                        </a:rPr>
                        <a:t>Physical Development &amp; Well-Being</a:t>
                      </a:r>
                      <a:endParaRPr lang="en-US" b="1" dirty="0"/>
                    </a:p>
                  </a:txBody>
                  <a:tcPr vert="vert270" anchor="ctr">
                    <a:lnT w="12700" cap="flat" cmpd="sng" algn="ctr">
                      <a:solidFill>
                        <a:schemeClr val="tx1"/>
                      </a:solidFill>
                      <a:prstDash val="solid"/>
                      <a:round/>
                      <a:headEnd type="none" w="med" len="med"/>
                      <a:tailEnd type="none" w="med" len="med"/>
                    </a:lnT>
                    <a:noFill/>
                  </a:tcPr>
                </a:tc>
                <a:tc rowSpan="2">
                  <a:txBody>
                    <a:bodyPr/>
                    <a:lstStyle/>
                    <a:p>
                      <a:pPr algn="ctr"/>
                      <a:r>
                        <a:rPr lang="en-US" sz="1200" b="1" kern="1200" dirty="0">
                          <a:solidFill>
                            <a:schemeClr val="dk1"/>
                          </a:solidFill>
                          <a:effectLst/>
                          <a:latin typeface="+mn-lt"/>
                          <a:ea typeface="+mn-ea"/>
                          <a:cs typeface="+mn-cs"/>
                        </a:rPr>
                        <a:t>Nutrition and Self-Care </a:t>
                      </a:r>
                      <a:endParaRPr lang="en-US" sz="400" b="1"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Developmental Expectations: </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independently complete basic self-care tasks; i.e. Zipping, snapping, tying, toileting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Assert food preferences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Able to self-select and self-serve</a:t>
                      </a:r>
                    </a:p>
                  </a:txBody>
                  <a:tcPr>
                    <a:lnT w="12700" cap="flat" cmpd="sng" algn="ctr">
                      <a:solidFill>
                        <a:schemeClr val="tx1"/>
                      </a:solidFill>
                      <a:prstDash val="solid"/>
                      <a:round/>
                      <a:headEnd type="none" w="med" len="med"/>
                      <a:tailEnd type="none" w="med" len="med"/>
                    </a:lnT>
                    <a:solidFill>
                      <a:srgbClr val="E6EAF2"/>
                    </a:solidFill>
                  </a:tcPr>
                </a:tc>
                <a:extLst>
                  <a:ext uri="{0D108BD9-81ED-4DB2-BD59-A6C34878D82A}">
                    <a16:rowId xmlns:a16="http://schemas.microsoft.com/office/drawing/2014/main" val="10003"/>
                  </a:ext>
                </a:extLst>
              </a:tr>
              <a:tr h="1278036">
                <a:tc vMerge="1">
                  <a:txBody>
                    <a:bodyPr/>
                    <a:lstStyle/>
                    <a:p>
                      <a:endParaRPr lang="en-US"/>
                    </a:p>
                  </a:txBody>
                  <a:tcPr/>
                </a:tc>
                <a:tc vMerge="1">
                  <a:txBody>
                    <a:bodyPr/>
                    <a:lstStyle/>
                    <a:p>
                      <a:endParaRPr lang="en-US"/>
                    </a:p>
                  </a:txBody>
                  <a:tcPr/>
                </a:tc>
                <a:tc vMerge="1">
                  <a:txBody>
                    <a:bodyPr/>
                    <a:lstStyle/>
                    <a:p>
                      <a:pPr algn="ctr"/>
                      <a:endParaRPr lang="en-US" sz="1200" b="1" dirty="0"/>
                    </a:p>
                  </a:txBody>
                  <a:tcPr anchor="ctr">
                    <a:lnB w="12700" cap="flat" cmpd="sng" algn="ctr">
                      <a:solidFill>
                        <a:srgbClr val="0070C0"/>
                      </a:solidFill>
                      <a:prstDash val="solid"/>
                      <a:round/>
                      <a:headEnd type="none" w="med" len="med"/>
                      <a:tailEnd type="none" w="med" len="med"/>
                    </a:lnB>
                    <a:solidFill>
                      <a:srgbClr val="CDD5E5"/>
                    </a:solidFill>
                  </a:tcPr>
                </a:tc>
                <a:tc>
                  <a:txBody>
                    <a:bodyPr/>
                    <a:lstStyle/>
                    <a:p>
                      <a:r>
                        <a:rPr lang="en-US" sz="1200" b="1" kern="1200" dirty="0">
                          <a:solidFill>
                            <a:schemeClr val="dk1"/>
                          </a:solidFill>
                          <a:effectLst/>
                          <a:latin typeface="+mn-lt"/>
                          <a:ea typeface="+mn-ea"/>
                          <a:cs typeface="+mn-cs"/>
                        </a:rPr>
                        <a:t>In our environment, activities and experiences,  we can:</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 dress up center</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Provide a variety of play foods representing food groups and cultures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water readily accessible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tissue readily available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Make sure children can reach soap and paper towels during hand washing</a:t>
                      </a:r>
                    </a:p>
                  </a:txBody>
                  <a:tcP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228600"/>
            <a:ext cx="4876800" cy="369332"/>
          </a:xfrm>
          <a:prstGeom prst="rect">
            <a:avLst/>
          </a:prstGeom>
          <a:noFill/>
        </p:spPr>
        <p:txBody>
          <a:bodyPr wrap="square" rtlCol="0">
            <a:spAutoFit/>
          </a:bodyPr>
          <a:lstStyle/>
          <a:p>
            <a:r>
              <a:rPr lang="en-US" dirty="0"/>
              <a:t>Tennessee School-Age Developmental Standards</a:t>
            </a:r>
          </a:p>
        </p:txBody>
      </p:sp>
      <p:sp>
        <p:nvSpPr>
          <p:cNvPr id="3" name="Date Placeholder 2"/>
          <p:cNvSpPr>
            <a:spLocks noGrp="1"/>
          </p:cNvSpPr>
          <p:nvPr>
            <p:ph type="dt" sz="half" idx="10"/>
          </p:nvPr>
        </p:nvSpPr>
        <p:spPr/>
        <p:txBody>
          <a:bodyPr/>
          <a:lstStyle/>
          <a:p>
            <a:r>
              <a:rPr lang="en-US"/>
              <a:t>Revised 10/30/17</a:t>
            </a:r>
            <a:endParaRPr lang="en-US" dirty="0"/>
          </a:p>
        </p:txBody>
      </p:sp>
      <p:sp>
        <p:nvSpPr>
          <p:cNvPr id="7" name="Slide Number Placeholder 6"/>
          <p:cNvSpPr>
            <a:spLocks noGrp="1"/>
          </p:cNvSpPr>
          <p:nvPr>
            <p:ph type="sldNum" sz="quarter" idx="12"/>
          </p:nvPr>
        </p:nvSpPr>
        <p:spPr/>
        <p:txBody>
          <a:bodyPr/>
          <a:lstStyle/>
          <a:p>
            <a:fld id="{C721DDEE-C155-4CFE-9055-CA9E5FE09FF3}" type="slidenum">
              <a:rPr lang="en-US" smtClean="0"/>
              <a:t>9</a:t>
            </a:fld>
            <a:endParaRPr lang="en-US" dirty="0"/>
          </a:p>
        </p:txBody>
      </p:sp>
    </p:spTree>
    <p:extLst>
      <p:ext uri="{BB962C8B-B14F-4D97-AF65-F5344CB8AC3E}">
        <p14:creationId xmlns:p14="http://schemas.microsoft.com/office/powerpoint/2010/main" val="22109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36E2411B086144BDFFE3FDEAA02940" ma:contentTypeVersion="9" ma:contentTypeDescription="Create a new document." ma:contentTypeScope="" ma:versionID="b1b59e2b6711059dfc20009e0821e802">
  <xsd:schema xmlns:xsd="http://www.w3.org/2001/XMLSchema" xmlns:xs="http://www.w3.org/2001/XMLSchema" xmlns:p="http://schemas.microsoft.com/office/2006/metadata/properties" xmlns:ns3="bf5ae714-40ec-4e37-b6b4-5fbdab9947f8" targetNamespace="http://schemas.microsoft.com/office/2006/metadata/properties" ma:root="true" ma:fieldsID="b21f1671df88d812af9803223a462ae9" ns3:_="">
    <xsd:import namespace="bf5ae714-40ec-4e37-b6b4-5fbdab9947f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ae714-40ec-4e37-b6b4-5fbdab994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B2A637-5495-47CA-AB54-D32D67B03EEA}">
  <ds:schemaRefs>
    <ds:schemaRef ds:uri="bf5ae714-40ec-4e37-b6b4-5fbdab9947f8"/>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493FA21-2705-4F98-96C3-C2434A0C8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ae714-40ec-4e37-b6b4-5fbdab994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25117-1268-4478-9171-8FDE330BE7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1336</TotalTime>
  <Words>9928</Words>
  <Application>Microsoft Office PowerPoint</Application>
  <PresentationFormat>On-screen Show (4:3)</PresentationFormat>
  <Paragraphs>1433</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Office Theme</vt:lpstr>
      <vt:lpstr>Tennessee School-Age Developmental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Mimms, Diaquetis (dmimms)</cp:lastModifiedBy>
  <cp:revision>94</cp:revision>
  <cp:lastPrinted>2017-06-15T14:59:31Z</cp:lastPrinted>
  <dcterms:created xsi:type="dcterms:W3CDTF">2016-09-30T21:00:47Z</dcterms:created>
  <dcterms:modified xsi:type="dcterms:W3CDTF">2022-03-15T14:52:12Z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0x0101008C36E2411B086144BDFFE3FDEAA02940</vt:lpwstr>
  </property>
</Properties>
</file>